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s/slide72.xml" ContentType="application/vnd.openxmlformats-officedocument.presentationml.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s/slide50.xml" ContentType="application/vnd.openxmlformats-officedocument.presentationml.slide+xml"/>
  <Override PartName="/ppt/slides/slide112.xml" ContentType="application/vnd.openxmlformats-officedocument.presentationml.slide+xml"/>
  <Override PartName="/ppt/notesSlides/notesSlide25.xml" ContentType="application/vnd.openxmlformats-officedocument.presentationml.notesSlide+xml"/>
  <Override PartName="/ppt/slides/slide44.xml" ContentType="application/vnd.openxmlformats-officedocument.presentationml.slide+xml"/>
  <Override PartName="/ppt/notesSlides/notesSlide67.xml" ContentType="application/vnd.openxmlformats-officedocument.presentationml.notesSlide+xml"/>
  <Override PartName="/ppt/slides/slide86.xml" ContentType="application/vnd.openxmlformats-officedocument.presentationml.slide+xml"/>
  <Override PartName="/ppt/slides/slide22.xml" ContentType="application/vnd.openxmlformats-officedocument.presentationml.slide+xml"/>
  <Override PartName="/ppt/notesSlides/notesSlide45.xml" ContentType="application/vnd.openxmlformats-officedocument.presentationml.notesSlide+xml"/>
  <Override PartName="/ppt/slides/slide64.xml" ContentType="application/vnd.openxmlformats-officedocument.presentationml.slide+xml"/>
  <Override PartName="/ppt/slides/slide126.xml" ContentType="application/vnd.openxmlformats-officedocument.presentationml.slide+xml"/>
  <Default Extension="xml" ContentType="application/xml"/>
  <Override PartName="/ppt/slides/slide110.xml" ContentType="application/vnd.openxmlformats-officedocument.presentationml.slide+xml"/>
  <Override PartName="/ppt/slideLayouts/slideLayout11.xml" ContentType="application/vnd.openxmlformats-officedocument.presentationml.slideLayout+xml"/>
  <Override PartName="/ppt/notesSlides/notesSlide23.xml" ContentType="application/vnd.openxmlformats-officedocument.presentationml.notesSlide+xml"/>
  <Override PartName="/ppt/slides/slide42.xml" ContentType="application/vnd.openxmlformats-officedocument.presentationml.slide+xml"/>
  <Override PartName="/ppt/notesSlides/notesSlide65.xml" ContentType="application/vnd.openxmlformats-officedocument.presentationml.notes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9.xml" ContentType="application/vnd.openxmlformats-officedocument.presentationml.notesSlide+xml"/>
  <Override PartName="/ppt/slides/slide9.xml" ContentType="application/vnd.openxmlformats-officedocument.presentationml.slide+xml"/>
  <Override PartName="/ppt/notesSlides/notesSlide7.xml" ContentType="application/vnd.openxmlformats-officedocument.presentationml.notesSlide+xml"/>
  <Default Extension="jpeg" ContentType="image/jpeg"/>
  <Override PartName="/ppt/notesSlides/notesSlide63.xml" ContentType="application/vnd.openxmlformats-officedocument.presentationml.notesSlide+xml"/>
  <Override PartName="/ppt/slides/slide82.xml" ContentType="application/vnd.openxmlformats-officedocument.presentationml.slide+xml"/>
  <Override PartName="/ppt/notesSlides/notesSlide57.xml" ContentType="application/vnd.openxmlformats-officedocument.presentationml.notes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notesSlides/notesSlide41.xml" ContentType="application/vnd.openxmlformats-officedocument.presentationml.notes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slides/slide100.xml" ContentType="application/vnd.openxmlformats-officedocument.presentationml.slide+xml"/>
  <Override PartName="/ppt/notesSlides/notesSlide77.xml" ContentType="application/vnd.openxmlformats-officedocument.presentationml.notesSlide+xml"/>
  <Override PartName="/ppt/notesSlides/notesSlide5.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61.xml" ContentType="application/vnd.openxmlformats-officedocument.presentationml.notesSlide+xml"/>
  <Override PartName="/ppt/slides/slide80.xml" ContentType="application/vnd.openxmlformats-officedocument.presentationml.slide+xml"/>
  <Override PartName="/ppt/slides/slide129.xml" ContentType="application/vnd.openxmlformats-officedocument.presentationml.slide+xml"/>
  <Override PartName="/ppt/notesSlides/notesSlide55.xml" ContentType="application/vnd.openxmlformats-officedocument.presentationml.notes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notesSlides/notesSlide81.xml" ContentType="application/vnd.openxmlformats-officedocument.presentationml.notesSlide+xml"/>
  <Override PartName="/ppt/notesSlides/notesSlide75.xml" ContentType="application/vnd.openxmlformats-officedocument.presentationml.notesSlide+xml"/>
  <Override PartName="/ppt/notesSlides/notesSlide3.xml" ContentType="application/vnd.openxmlformats-officedocument.presentationml.notesSlide+xml"/>
  <Override PartName="/ppt/slides/slide94.xml" ContentType="application/vnd.openxmlformats-officedocument.presentationml.slide+xml"/>
  <Override PartName="/ppt/slides/slide5.xml" ContentType="application/vnd.openxmlformats-officedocument.presentationml.slide+xml"/>
  <Override PartName="/ppt/slides/slide17.xml" ContentType="application/vnd.openxmlformats-officedocument.presentationml.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05.xml" ContentType="application/vnd.openxmlformats-officedocument.presentationml.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Override PartName="/ppt/slides/slide79.xml" ContentType="application/vnd.openxmlformats-officedocument.presentationml.slide+xml"/>
  <Override PartName="/ppt/slides/slide92.xml" ContentType="application/vnd.openxmlformats-officedocument.presentationml.slide+xml"/>
  <Override PartName="/ppt/notesSlides/notesSlide73.xml" ContentType="application/vnd.openxmlformats-officedocument.presentationml.notesSlide+xml"/>
  <Override PartName="/ppt/notesSlides/notesSlide1.xml" ContentType="application/vnd.openxmlformats-officedocument.presentationml.notesSlide+xml"/>
  <Override PartName="/ppt/slides/slide15.xml" ContentType="application/vnd.openxmlformats-officedocument.presentationml.slide+xml"/>
  <Override PartName="/ppt/slides/slide3.xml" ContentType="application/vnd.openxmlformats-officedocument.presentationml.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notesSlides/notesSlide71.xml" ContentType="application/vnd.openxmlformats-officedocument.presentationml.notesSlide+xml"/>
  <Override PartName="/ppt/slides/slide1.xml" ContentType="application/vnd.openxmlformats-officedocument.presentationml.slide+xml"/>
  <Override PartName="/ppt/slides/slide13.xml" ContentType="application/vnd.openxmlformats-officedocument.presentationml.slide+xml"/>
  <Override PartName="/ppt/notesSlides/notesSlide36.xml" ContentType="application/vnd.openxmlformats-officedocument.presentationml.notesSlide+xml"/>
  <Override PartName="/ppt/slides/slide11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97.xml" ContentType="application/vnd.openxmlformats-officedocument.presentationml.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53.xml" ContentType="application/vnd.openxmlformats-officedocument.presentationml.slide+xml"/>
  <Override PartName="/ppt/slides/slide115.xml" ContentType="application/vnd.openxmlformats-officedocument.presentationml.slide+xml"/>
  <Override PartName="/ppt/notesSlides/notesSlide28.xml" ContentType="application/vnd.openxmlformats-officedocument.presentationml.notesSlide+xml"/>
  <Override PartName="/ppt/slides/slide47.xml" ContentType="application/vnd.openxmlformats-officedocument.presentationml.slide+xml"/>
  <Override PartName="/ppt/theme/theme1.xml" ContentType="application/vnd.openxmlformats-officedocument.theme+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s/slide73.xml" ContentType="application/vnd.openxmlformats-officedocument.presentationml.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51.xml" ContentType="application/vnd.openxmlformats-officedocument.presentationml.slide+xml"/>
  <Override PartName="/ppt/slides/slide113.xml" ContentType="application/vnd.openxmlformats-officedocument.presentationml.slide+xml"/>
  <Override PartName="/ppt/notesSlides/notesSlide26.xml" ContentType="application/vnd.openxmlformats-officedocument.presentationml.notesSlide+xml"/>
  <Override PartName="/ppt/slides/slide45.xml" ContentType="application/vnd.openxmlformats-officedocument.presentationml.slide+xml"/>
  <Override PartName="/ppt/notesSlides/notesSlide68.xml" ContentType="application/vnd.openxmlformats-officedocument.presentationml.notesSlide+xml"/>
  <Override PartName="/ppt/slides/slide87.xml" ContentType="application/vnd.openxmlformats-officedocument.presentationml.slide+xml"/>
  <Override PartName="/ppt/slides/slide23.xml" ContentType="application/vnd.openxmlformats-officedocument.presentationml.slide+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s/slide111.xml" ContentType="application/vnd.openxmlformats-officedocument.presentationml.slide+xml"/>
  <Override PartName="/ppt/notesSlides/notesSlide24.xml" ContentType="application/vnd.openxmlformats-officedocument.presentationml.notesSlide+xml"/>
  <Override PartName="/ppt/slides/slide43.xml" ContentType="application/vnd.openxmlformats-officedocument.presentationml.slide+xml"/>
  <Override PartName="/ppt/notesSlides/notesSlide66.xml" ContentType="application/vnd.openxmlformats-officedocument.presentationml.notesSlide+xml"/>
  <Override PartName="/ppt/slides/slide85.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Default Extension="gif" ContentType="image/gif"/>
  <Override PartName="/ppt/slideLayouts/slideLayout10.xml" ContentType="application/vnd.openxmlformats-officedocument.presentationml.slideLayout+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notesSlides/notesSlide64.xml" ContentType="application/vnd.openxmlformats-officedocument.presentationml.notesSlide+xml"/>
  <Override PartName="/ppt/slides/slide83.xml" ContentType="application/vnd.openxmlformats-officedocument.presentationml.slide+xml"/>
  <Override PartName="/ppt/notesSlides/notesSlide58.xml" ContentType="application/vnd.openxmlformats-officedocument.presentationml.notesSlide+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slideLayouts/slideLayout9.xml" ContentType="application/vnd.openxmlformats-officedocument.presentationml.slideLayout+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7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62.xml" ContentType="application/vnd.openxmlformats-officedocument.presentationml.notesSlide+xml"/>
  <Override PartName="/ppt/slides/slide81.xml" ContentType="application/vnd.openxmlformats-officedocument.presentationml.slide+xml"/>
  <Override PartName="/ppt/notesSlides/notesSlide56.xml" ContentType="application/vnd.openxmlformats-officedocument.presentationml.notesSlide+xml"/>
  <Override PartName="/ppt/notesSlides/notesSlide40.xml" ContentType="application/vnd.openxmlformats-officedocument.presentationml.notesSlide+xml"/>
  <Override PartName="/ppt/slides/slide108.xml" ContentType="application/vnd.openxmlformats-officedocument.presentationml.slide+xml"/>
  <Override PartName="/ppt/slides/slide121.xml" ContentType="application/vnd.openxmlformats-officedocument.presentationml.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notesSlides/notesSlide76.xml" ContentType="application/vnd.openxmlformats-officedocument.presentationml.notesSlide+xml"/>
  <Override PartName="/ppt/slides/slide9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60.xml" ContentType="application/vnd.openxmlformats-officedocument.presentationml.notesSlide+xml"/>
  <Default Extension="vml" ContentType="application/vnd.openxmlformats-officedocument.vmlDrawing"/>
  <Override PartName="/ppt/notesSlides/notesSlide54.xml" ContentType="application/vnd.openxmlformats-officedocument.presentationml.notesSlide+xml"/>
  <Override PartName="/ppt/slides/slide106.xml" ContentType="application/vnd.openxmlformats-officedocument.presentationml.slide+xml"/>
  <Override PartName="/ppt/tableStyles.xml" ContentType="application/vnd.openxmlformats-officedocument.presentationml.tableStyles+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Default Extension="bin" ContentType="application/vnd.openxmlformats-officedocument.presentationml.printerSettings"/>
  <Override PartName="/ppt/notesSlides/notesSlide74.xml" ContentType="application/vnd.openxmlformats-officedocument.presentationml.notesSlide+xml"/>
  <Override PartName="/ppt/notesSlides/notesSlide2.xml" ContentType="application/vnd.openxmlformats-officedocument.presentationml.notesSlide+xml"/>
  <Override PartName="/ppt/slides/slide93.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notesSlides/notesSlide50.xml" ContentType="application/vnd.openxmlformats-officedocument.presentationml.notesSlide+xml"/>
  <Override PartName="/ppt/slides/slide98.xml" ContentType="application/vnd.openxmlformats-officedocument.presentationml.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Default Extension="wmf" ContentType="image/x-wmf"/>
  <Override PartName="/ppt/slides/slide54.xml" ContentType="application/vnd.openxmlformats-officedocument.presentationml.slide+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notesSlides/notesSlide13.xml" ContentType="application/vnd.openxmlformats-officedocument.presentationml.notesSlide+xml"/>
  <Override PartName="/ppt/slides/slide32.xml" ContentType="application/vnd.openxmlformats-officedocument.presentationml.slide+xml"/>
  <Override PartName="/ppt/slides/slide26.xml" ContentType="application/vnd.openxmlformats-officedocument.presentationml.slide+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52.xml" ContentType="application/vnd.openxmlformats-officedocument.presentationml.slide+xml"/>
  <Override PartName="/ppt/slides/slide114.xml" ContentType="application/vnd.openxmlformats-officedocument.presentationml.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32"/>
  </p:notesMasterIdLst>
  <p:sldIdLst>
    <p:sldId id="478" r:id="rId2"/>
    <p:sldId id="538" r:id="rId3"/>
    <p:sldId id="539" r:id="rId4"/>
    <p:sldId id="540" r:id="rId5"/>
    <p:sldId id="264" r:id="rId6"/>
    <p:sldId id="265" r:id="rId7"/>
    <p:sldId id="266" r:id="rId8"/>
    <p:sldId id="267" r:id="rId9"/>
    <p:sldId id="268" r:id="rId10"/>
    <p:sldId id="269" r:id="rId11"/>
    <p:sldId id="270" r:id="rId12"/>
    <p:sldId id="271" r:id="rId13"/>
    <p:sldId id="272" r:id="rId14"/>
    <p:sldId id="273" r:id="rId15"/>
    <p:sldId id="274" r:id="rId16"/>
    <p:sldId id="404" r:id="rId17"/>
    <p:sldId id="405"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460" r:id="rId41"/>
    <p:sldId id="315" r:id="rId42"/>
    <p:sldId id="316" r:id="rId43"/>
    <p:sldId id="317" r:id="rId44"/>
    <p:sldId id="318" r:id="rId45"/>
    <p:sldId id="319" r:id="rId46"/>
    <p:sldId id="320" r:id="rId47"/>
    <p:sldId id="321" r:id="rId48"/>
    <p:sldId id="322" r:id="rId49"/>
    <p:sldId id="323" r:id="rId50"/>
    <p:sldId id="324" r:id="rId51"/>
    <p:sldId id="325" r:id="rId52"/>
    <p:sldId id="326" r:id="rId53"/>
    <p:sldId id="327" r:id="rId54"/>
    <p:sldId id="328" r:id="rId55"/>
    <p:sldId id="329" r:id="rId56"/>
    <p:sldId id="330" r:id="rId57"/>
    <p:sldId id="331" r:id="rId58"/>
    <p:sldId id="332" r:id="rId59"/>
    <p:sldId id="333" r:id="rId60"/>
    <p:sldId id="334" r:id="rId61"/>
    <p:sldId id="335" r:id="rId62"/>
    <p:sldId id="336" r:id="rId63"/>
    <p:sldId id="337" r:id="rId64"/>
    <p:sldId id="338" r:id="rId65"/>
    <p:sldId id="339" r:id="rId66"/>
    <p:sldId id="340" r:id="rId67"/>
    <p:sldId id="341" r:id="rId68"/>
    <p:sldId id="346" r:id="rId69"/>
    <p:sldId id="347" r:id="rId70"/>
    <p:sldId id="348" r:id="rId71"/>
    <p:sldId id="349" r:id="rId72"/>
    <p:sldId id="350" r:id="rId73"/>
    <p:sldId id="351" r:id="rId74"/>
    <p:sldId id="352" r:id="rId75"/>
    <p:sldId id="353" r:id="rId76"/>
    <p:sldId id="354" r:id="rId77"/>
    <p:sldId id="355" r:id="rId78"/>
    <p:sldId id="356" r:id="rId79"/>
    <p:sldId id="357" r:id="rId80"/>
    <p:sldId id="358" r:id="rId81"/>
    <p:sldId id="359" r:id="rId82"/>
    <p:sldId id="360" r:id="rId83"/>
    <p:sldId id="361" r:id="rId84"/>
    <p:sldId id="362" r:id="rId85"/>
    <p:sldId id="363" r:id="rId86"/>
    <p:sldId id="364" r:id="rId87"/>
    <p:sldId id="365" r:id="rId88"/>
    <p:sldId id="366" r:id="rId89"/>
    <p:sldId id="367" r:id="rId90"/>
    <p:sldId id="368" r:id="rId91"/>
    <p:sldId id="369" r:id="rId92"/>
    <p:sldId id="370" r:id="rId93"/>
    <p:sldId id="371" r:id="rId94"/>
    <p:sldId id="372" r:id="rId95"/>
    <p:sldId id="373" r:id="rId96"/>
    <p:sldId id="374" r:id="rId97"/>
    <p:sldId id="375" r:id="rId98"/>
    <p:sldId id="376" r:id="rId99"/>
    <p:sldId id="377" r:id="rId100"/>
    <p:sldId id="378" r:id="rId101"/>
    <p:sldId id="461" r:id="rId102"/>
    <p:sldId id="464" r:id="rId103"/>
    <p:sldId id="465" r:id="rId104"/>
    <p:sldId id="466" r:id="rId105"/>
    <p:sldId id="379" r:id="rId106"/>
    <p:sldId id="380" r:id="rId107"/>
    <p:sldId id="381" r:id="rId108"/>
    <p:sldId id="382" r:id="rId109"/>
    <p:sldId id="383" r:id="rId110"/>
    <p:sldId id="384" r:id="rId111"/>
    <p:sldId id="385" r:id="rId112"/>
    <p:sldId id="545" r:id="rId113"/>
    <p:sldId id="551" r:id="rId114"/>
    <p:sldId id="546" r:id="rId115"/>
    <p:sldId id="547" r:id="rId116"/>
    <p:sldId id="548" r:id="rId117"/>
    <p:sldId id="549" r:id="rId118"/>
    <p:sldId id="550" r:id="rId119"/>
    <p:sldId id="552" r:id="rId120"/>
    <p:sldId id="386" r:id="rId121"/>
    <p:sldId id="387" r:id="rId122"/>
    <p:sldId id="388" r:id="rId123"/>
    <p:sldId id="389" r:id="rId124"/>
    <p:sldId id="390" r:id="rId125"/>
    <p:sldId id="391" r:id="rId126"/>
    <p:sldId id="392" r:id="rId127"/>
    <p:sldId id="393" r:id="rId128"/>
    <p:sldId id="395" r:id="rId129"/>
    <p:sldId id="396" r:id="rId130"/>
    <p:sldId id="397" r:id="rId131"/>
  </p:sldIdLst>
  <p:sldSz cx="9144000" cy="6858000" type="screen4x3"/>
  <p:notesSz cx="6858000" cy="9144000"/>
  <p:defaultTextStyle>
    <a:defPPr>
      <a:defRPr lang="it-IT"/>
    </a:defPPr>
    <a:lvl1pPr algn="l" defTabSz="457200"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1pPr>
    <a:lvl2pPr marL="457200" algn="l" defTabSz="457200"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2pPr>
    <a:lvl3pPr marL="914400" algn="l" defTabSz="457200"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3pPr>
    <a:lvl4pPr marL="1371600" algn="l" defTabSz="457200"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4pPr>
    <a:lvl5pPr marL="1828800" algn="l" defTabSz="457200" rtl="0" fontAlgn="base">
      <a:spcBef>
        <a:spcPct val="0"/>
      </a:spcBef>
      <a:spcAft>
        <a:spcPct val="0"/>
      </a:spcAft>
      <a:defRPr kern="1200">
        <a:solidFill>
          <a:schemeClr val="tx1"/>
        </a:solidFill>
        <a:latin typeface="Arial" pitchFamily="-108" charset="0"/>
        <a:ea typeface="ＭＳ Ｐゴシック" pitchFamily="-108" charset="-128"/>
        <a:cs typeface="ＭＳ Ｐゴシック" pitchFamily="-108" charset="-128"/>
      </a:defRPr>
    </a:lvl5pPr>
    <a:lvl6pPr marL="22860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6pPr>
    <a:lvl7pPr marL="27432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7pPr>
    <a:lvl8pPr marL="32004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8pPr>
    <a:lvl9pPr marL="3657600" algn="l" defTabSz="457200" rtl="0" eaLnBrk="1" latinLnBrk="0" hangingPunct="1">
      <a:defRPr kern="1200">
        <a:solidFill>
          <a:schemeClr val="tx1"/>
        </a:solidFill>
        <a:latin typeface="Arial" pitchFamily="-108" charset="0"/>
        <a:ea typeface="ＭＳ Ｐゴシック" pitchFamily="-108" charset="-128"/>
        <a:cs typeface="ＭＳ Ｐゴシック" pitchFamily="-108"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SorterView">
  <p:normalViewPr>
    <p:restoredLeft sz="15620"/>
    <p:restoredTop sz="94660"/>
  </p:normalViewPr>
  <p:slideViewPr>
    <p:cSldViewPr snapToGrid="0" snapToObjects="1">
      <p:cViewPr varScale="1">
        <p:scale>
          <a:sx n="154" d="100"/>
          <a:sy n="154" d="100"/>
        </p:scale>
        <p:origin x="-1144"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12"/>
    </p:cViewPr>
  </p:sorterViewPr>
  <p:gridSpacing cx="73736200" cy="7373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notesMaster" Target="notesMasters/notesMaster1.xml"/><Relationship Id="rId133" Type="http://schemas.openxmlformats.org/officeDocument/2006/relationships/printerSettings" Target="printerSettings/printerSettings1.bin"/><Relationship Id="rId134" Type="http://schemas.openxmlformats.org/officeDocument/2006/relationships/presProps" Target="presProps.xml"/><Relationship Id="rId135" Type="http://schemas.openxmlformats.org/officeDocument/2006/relationships/viewProps" Target="viewProps.xml"/><Relationship Id="rId136" Type="http://schemas.openxmlformats.org/officeDocument/2006/relationships/theme" Target="theme/theme1.xml"/><Relationship Id="rId13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72BD1267-9E75-A147-9CDB-83E3E13665CE}" type="datetime1">
              <a:rPr lang="it-IT"/>
              <a:pPr>
                <a:defRPr/>
              </a:pPr>
              <a:t>16-02-2014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32114AB7-3024-CD4A-AA20-FFEEA7D646BA}"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8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5FDF034-768F-0945-B846-5A4C86AEB67E}" type="slidenum">
              <a:rPr lang="it-IT">
                <a:ea typeface="ＭＳ Ｐゴシック" pitchFamily="-84" charset="-128"/>
                <a:cs typeface="ＭＳ Ｐゴシック" pitchFamily="-84" charset="-128"/>
              </a:rPr>
              <a:pPr fontAlgn="base">
                <a:spcBef>
                  <a:spcPct val="0"/>
                </a:spcBef>
                <a:spcAft>
                  <a:spcPct val="0"/>
                </a:spcAft>
                <a:defRPr/>
              </a:pPr>
              <a:t>5</a:t>
            </a:fld>
            <a:endParaRPr lang="it-IT">
              <a:ea typeface="ＭＳ Ｐゴシック" pitchFamily="-84" charset="-128"/>
              <a:cs typeface="ＭＳ Ｐゴシック" pitchFamily="-84" charset="-128"/>
            </a:endParaRPr>
          </a:p>
        </p:txBody>
      </p:sp>
      <p:sp>
        <p:nvSpPr>
          <p:cNvPr id="6758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758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426445-7DDA-9A4B-9F4E-512CC47A9DFF}" type="slidenum">
              <a:rPr lang="it-IT">
                <a:ea typeface="ＭＳ Ｐゴシック" pitchFamily="-84" charset="-128"/>
                <a:cs typeface="ＭＳ Ｐゴシック" pitchFamily="-84" charset="-128"/>
              </a:rPr>
              <a:pPr fontAlgn="base">
                <a:spcBef>
                  <a:spcPct val="0"/>
                </a:spcBef>
                <a:spcAft>
                  <a:spcPct val="0"/>
                </a:spcAft>
                <a:defRPr/>
              </a:pPr>
              <a:t>8</a:t>
            </a:fld>
            <a:endParaRPr lang="it-IT">
              <a:ea typeface="ＭＳ Ｐゴシック" pitchFamily="-84" charset="-128"/>
              <a:cs typeface="ＭＳ Ｐゴシック" pitchFamily="-84" charset="-128"/>
            </a:endParaRPr>
          </a:p>
        </p:txBody>
      </p:sp>
      <p:sp>
        <p:nvSpPr>
          <p:cNvPr id="716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16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EB6E48-20F9-8C48-895E-EA4A8ABD4BA9}" type="slidenum">
              <a:rPr lang="it-IT">
                <a:ea typeface="ＭＳ Ｐゴシック" pitchFamily="-84" charset="-128"/>
                <a:cs typeface="ＭＳ Ｐゴシック" pitchFamily="-84" charset="-128"/>
              </a:rPr>
              <a:pPr fontAlgn="base">
                <a:spcBef>
                  <a:spcPct val="0"/>
                </a:spcBef>
                <a:spcAft>
                  <a:spcPct val="0"/>
                </a:spcAft>
                <a:defRPr/>
              </a:pPr>
              <a:t>9</a:t>
            </a:fld>
            <a:endParaRPr lang="it-IT">
              <a:ea typeface="ＭＳ Ｐゴシック" pitchFamily="-84" charset="-128"/>
              <a:cs typeface="ＭＳ Ｐゴシック" pitchFamily="-84" charset="-128"/>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767245-4847-344A-BA76-0739ACECCAE9}" type="slidenum">
              <a:rPr lang="it-IT">
                <a:ea typeface="ＭＳ Ｐゴシック" pitchFamily="-84" charset="-128"/>
                <a:cs typeface="ＭＳ Ｐゴシック" pitchFamily="-84" charset="-128"/>
              </a:rPr>
              <a:pPr fontAlgn="base">
                <a:spcBef>
                  <a:spcPct val="0"/>
                </a:spcBef>
                <a:spcAft>
                  <a:spcPct val="0"/>
                </a:spcAft>
                <a:defRPr/>
              </a:pPr>
              <a:t>10</a:t>
            </a:fld>
            <a:endParaRPr lang="it-IT">
              <a:ea typeface="ＭＳ Ｐゴシック" pitchFamily="-84" charset="-128"/>
              <a:cs typeface="ＭＳ Ｐゴシック" pitchFamily="-84" charset="-128"/>
            </a:endParaRPr>
          </a:p>
        </p:txBody>
      </p:sp>
      <p:sp>
        <p:nvSpPr>
          <p:cNvPr id="7577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57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5097DD-F852-884D-AD31-6206F42E099A}" type="slidenum">
              <a:rPr lang="it-IT">
                <a:ea typeface="ＭＳ Ｐゴシック" pitchFamily="-84" charset="-128"/>
                <a:cs typeface="ＭＳ Ｐゴシック" pitchFamily="-84" charset="-128"/>
              </a:rPr>
              <a:pPr fontAlgn="base">
                <a:spcBef>
                  <a:spcPct val="0"/>
                </a:spcBef>
                <a:spcAft>
                  <a:spcPct val="0"/>
                </a:spcAft>
                <a:defRPr/>
              </a:pPr>
              <a:t>11</a:t>
            </a:fld>
            <a:endParaRPr lang="it-IT">
              <a:ea typeface="ＭＳ Ｐゴシック" pitchFamily="-84" charset="-128"/>
              <a:cs typeface="ＭＳ Ｐゴシック" pitchFamily="-84" charset="-128"/>
            </a:endParaRPr>
          </a:p>
        </p:txBody>
      </p:sp>
      <p:sp>
        <p:nvSpPr>
          <p:cNvPr id="7782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78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58BB4A4-2A37-5443-AC5F-F98684A18EB3}" type="slidenum">
              <a:rPr lang="it-IT">
                <a:ea typeface="ＭＳ Ｐゴシック" pitchFamily="-84" charset="-128"/>
                <a:cs typeface="ＭＳ Ｐゴシック" pitchFamily="-84" charset="-128"/>
              </a:rPr>
              <a:pPr fontAlgn="base">
                <a:spcBef>
                  <a:spcPct val="0"/>
                </a:spcBef>
                <a:spcAft>
                  <a:spcPct val="0"/>
                </a:spcAft>
                <a:defRPr/>
              </a:pPr>
              <a:t>12</a:t>
            </a:fld>
            <a:endParaRPr lang="it-IT">
              <a:ea typeface="ＭＳ Ｐゴシック" pitchFamily="-84" charset="-128"/>
              <a:cs typeface="ＭＳ Ｐゴシック" pitchFamily="-84" charset="-128"/>
            </a:endParaRPr>
          </a:p>
        </p:txBody>
      </p:sp>
      <p:sp>
        <p:nvSpPr>
          <p:cNvPr id="7987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798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8520B6-6D00-EE43-B9B7-60EA810791B7}" type="slidenum">
              <a:rPr lang="it-IT">
                <a:ea typeface="ＭＳ Ｐゴシック" pitchFamily="-84" charset="-128"/>
                <a:cs typeface="ＭＳ Ｐゴシック" pitchFamily="-84" charset="-128"/>
              </a:rPr>
              <a:pPr fontAlgn="base">
                <a:spcBef>
                  <a:spcPct val="0"/>
                </a:spcBef>
                <a:spcAft>
                  <a:spcPct val="0"/>
                </a:spcAft>
                <a:defRPr/>
              </a:pPr>
              <a:t>13</a:t>
            </a:fld>
            <a:endParaRPr lang="it-IT">
              <a:ea typeface="ＭＳ Ｐゴシック" pitchFamily="-84" charset="-128"/>
              <a:cs typeface="ＭＳ Ｐゴシック" pitchFamily="-84" charset="-128"/>
            </a:endParaRPr>
          </a:p>
        </p:txBody>
      </p:sp>
      <p:sp>
        <p:nvSpPr>
          <p:cNvPr id="819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19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4F72CB61-30AD-3B41-B23A-4646AE0B707E}" type="slidenum">
              <a:rPr lang="it-IT" sz="1200">
                <a:latin typeface="Calibri" pitchFamily="-108" charset="0"/>
              </a:rPr>
              <a:pPr algn="r" eaLnBrk="0" hangingPunct="0"/>
              <a:t>14</a:t>
            </a:fld>
            <a:endParaRPr lang="it-IT" sz="1200">
              <a:latin typeface="Calibri" pitchFamily="-108" charset="0"/>
            </a:endParaRPr>
          </a:p>
        </p:txBody>
      </p:sp>
      <p:sp>
        <p:nvSpPr>
          <p:cNvPr id="8397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397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2FA824-0F3F-F747-97BF-2C9BFAFBF228}" type="slidenum">
              <a:rPr lang="it-IT">
                <a:ea typeface="ＭＳ Ｐゴシック" pitchFamily="-84" charset="-128"/>
                <a:cs typeface="ＭＳ Ｐゴシック" pitchFamily="-84" charset="-128"/>
              </a:rPr>
              <a:pPr fontAlgn="base">
                <a:spcBef>
                  <a:spcPct val="0"/>
                </a:spcBef>
                <a:spcAft>
                  <a:spcPct val="0"/>
                </a:spcAft>
                <a:defRPr/>
              </a:pPr>
              <a:t>15</a:t>
            </a:fld>
            <a:endParaRPr lang="it-IT">
              <a:ea typeface="ＭＳ Ｐゴシック" pitchFamily="-84" charset="-128"/>
              <a:cs typeface="ＭＳ Ｐゴシック" pitchFamily="-84" charset="-128"/>
            </a:endParaRPr>
          </a:p>
        </p:txBody>
      </p:sp>
      <p:sp>
        <p:nvSpPr>
          <p:cNvPr id="8601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8602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7831F8-4708-1849-A0C8-D3F5D3F3B017}" type="slidenum">
              <a:rPr lang="it-IT">
                <a:ea typeface="ＭＳ Ｐゴシック" pitchFamily="-84" charset="-128"/>
                <a:cs typeface="ＭＳ Ｐゴシック" pitchFamily="-84" charset="-128"/>
              </a:rPr>
              <a:pPr fontAlgn="base">
                <a:spcBef>
                  <a:spcPct val="0"/>
                </a:spcBef>
                <a:spcAft>
                  <a:spcPct val="0"/>
                </a:spcAft>
                <a:defRPr/>
              </a:pPr>
              <a:t>18</a:t>
            </a:fld>
            <a:endParaRPr lang="it-IT">
              <a:ea typeface="ＭＳ Ｐゴシック" pitchFamily="-84" charset="-128"/>
              <a:cs typeface="ＭＳ Ｐゴシック" pitchFamily="-84" charset="-128"/>
            </a:endParaRPr>
          </a:p>
        </p:txBody>
      </p:sp>
      <p:sp>
        <p:nvSpPr>
          <p:cNvPr id="9011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011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FE5F89-496F-0743-AC6A-48455C280D63}" type="slidenum">
              <a:rPr lang="it-IT">
                <a:ea typeface="ＭＳ Ｐゴシック" pitchFamily="-84" charset="-128"/>
                <a:cs typeface="ＭＳ Ｐゴシック" pitchFamily="-84" charset="-128"/>
              </a:rPr>
              <a:pPr fontAlgn="base">
                <a:spcBef>
                  <a:spcPct val="0"/>
                </a:spcBef>
                <a:spcAft>
                  <a:spcPct val="0"/>
                </a:spcAft>
                <a:defRPr/>
              </a:pPr>
              <a:t>19</a:t>
            </a:fld>
            <a:endParaRPr lang="it-IT">
              <a:ea typeface="ＭＳ Ｐゴシック" pitchFamily="-84" charset="-128"/>
              <a:cs typeface="ＭＳ Ｐゴシック" pitchFamily="-84" charset="-128"/>
            </a:endParaRPr>
          </a:p>
        </p:txBody>
      </p:sp>
      <p:sp>
        <p:nvSpPr>
          <p:cNvPr id="921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21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F50B37-70C1-BF41-8505-9F591E9F07B2}" type="slidenum">
              <a:rPr lang="it-IT">
                <a:ea typeface="ＭＳ Ｐゴシック" pitchFamily="-84" charset="-128"/>
                <a:cs typeface="ＭＳ Ｐゴシック" pitchFamily="-84" charset="-128"/>
              </a:rPr>
              <a:pPr fontAlgn="base">
                <a:spcBef>
                  <a:spcPct val="0"/>
                </a:spcBef>
                <a:spcAft>
                  <a:spcPct val="0"/>
                </a:spcAft>
                <a:defRPr/>
              </a:pPr>
              <a:t>20</a:t>
            </a:fld>
            <a:endParaRPr lang="it-IT">
              <a:ea typeface="ＭＳ Ｐゴシック" pitchFamily="-84" charset="-128"/>
              <a:cs typeface="ＭＳ Ｐゴシック" pitchFamily="-84" charset="-128"/>
            </a:endParaRPr>
          </a:p>
        </p:txBody>
      </p:sp>
      <p:sp>
        <p:nvSpPr>
          <p:cNvPr id="942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421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C96CA0-2553-0940-84DE-C41286A845AA}" type="slidenum">
              <a:rPr lang="it-IT">
                <a:ea typeface="ＭＳ Ｐゴシック" pitchFamily="-84" charset="-128"/>
                <a:cs typeface="ＭＳ Ｐゴシック" pitchFamily="-84" charset="-128"/>
              </a:rPr>
              <a:pPr fontAlgn="base">
                <a:spcBef>
                  <a:spcPct val="0"/>
                </a:spcBef>
                <a:spcAft>
                  <a:spcPct val="0"/>
                </a:spcAft>
                <a:defRPr/>
              </a:pPr>
              <a:t>21</a:t>
            </a:fld>
            <a:endParaRPr lang="it-IT">
              <a:ea typeface="ＭＳ Ｐゴシック" pitchFamily="-84" charset="-128"/>
              <a:cs typeface="ＭＳ Ｐゴシック" pitchFamily="-84" charset="-128"/>
            </a:endParaRPr>
          </a:p>
        </p:txBody>
      </p:sp>
      <p:sp>
        <p:nvSpPr>
          <p:cNvPr id="962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62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1356A7-EEDD-524E-B476-5CB02A4C60EF}" type="slidenum">
              <a:rPr lang="it-IT">
                <a:ea typeface="ＭＳ Ｐゴシック" pitchFamily="-84" charset="-128"/>
                <a:cs typeface="ＭＳ Ｐゴシック" pitchFamily="-84" charset="-128"/>
              </a:rPr>
              <a:pPr fontAlgn="base">
                <a:spcBef>
                  <a:spcPct val="0"/>
                </a:spcBef>
                <a:spcAft>
                  <a:spcPct val="0"/>
                </a:spcAft>
                <a:defRPr/>
              </a:pPr>
              <a:t>22</a:t>
            </a:fld>
            <a:endParaRPr lang="it-IT">
              <a:ea typeface="ＭＳ Ｐゴシック" pitchFamily="-84" charset="-128"/>
              <a:cs typeface="ＭＳ Ｐゴシック" pitchFamily="-84" charset="-128"/>
            </a:endParaRPr>
          </a:p>
        </p:txBody>
      </p:sp>
      <p:sp>
        <p:nvSpPr>
          <p:cNvPr id="983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D0C07F-F8C6-A045-BADF-E778ACF123FD}" type="slidenum">
              <a:rPr lang="it-IT">
                <a:ea typeface="ＭＳ Ｐゴシック" pitchFamily="-84" charset="-128"/>
                <a:cs typeface="ＭＳ Ｐゴシック" pitchFamily="-84" charset="-128"/>
              </a:rPr>
              <a:pPr fontAlgn="base">
                <a:spcBef>
                  <a:spcPct val="0"/>
                </a:spcBef>
                <a:spcAft>
                  <a:spcPct val="0"/>
                </a:spcAft>
                <a:defRPr/>
              </a:pPr>
              <a:t>23</a:t>
            </a:fld>
            <a:endParaRPr lang="it-IT">
              <a:ea typeface="ＭＳ Ｐゴシック" pitchFamily="-84" charset="-128"/>
              <a:cs typeface="ＭＳ Ｐゴシック" pitchFamily="-84" charset="-128"/>
            </a:endParaRPr>
          </a:p>
        </p:txBody>
      </p:sp>
      <p:sp>
        <p:nvSpPr>
          <p:cNvPr id="10035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03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E1EC7C-ABDC-2F4D-83C7-FB5841688270}" type="slidenum">
              <a:rPr lang="it-IT">
                <a:ea typeface="ＭＳ Ｐゴシック" pitchFamily="-84" charset="-128"/>
                <a:cs typeface="ＭＳ Ｐゴシック" pitchFamily="-84" charset="-128"/>
              </a:rPr>
              <a:pPr fontAlgn="base">
                <a:spcBef>
                  <a:spcPct val="0"/>
                </a:spcBef>
                <a:spcAft>
                  <a:spcPct val="0"/>
                </a:spcAft>
                <a:defRPr/>
              </a:pPr>
              <a:t>24</a:t>
            </a:fld>
            <a:endParaRPr lang="it-IT">
              <a:ea typeface="ＭＳ Ｐゴシック" pitchFamily="-84" charset="-128"/>
              <a:cs typeface="ＭＳ Ｐゴシック" pitchFamily="-84" charset="-128"/>
            </a:endParaRPr>
          </a:p>
        </p:txBody>
      </p:sp>
      <p:sp>
        <p:nvSpPr>
          <p:cNvPr id="1024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24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F7BE194-9F56-8445-A53A-812FAC2152DD}" type="slidenum">
              <a:rPr lang="it-IT">
                <a:ea typeface="ＭＳ Ｐゴシック" pitchFamily="-84" charset="-128"/>
                <a:cs typeface="ＭＳ Ｐゴシック" pitchFamily="-84" charset="-128"/>
              </a:rPr>
              <a:pPr fontAlgn="base">
                <a:spcBef>
                  <a:spcPct val="0"/>
                </a:spcBef>
                <a:spcAft>
                  <a:spcPct val="0"/>
                </a:spcAft>
                <a:defRPr/>
              </a:pPr>
              <a:t>25</a:t>
            </a:fld>
            <a:endParaRPr lang="it-IT">
              <a:ea typeface="ＭＳ Ｐゴシック" pitchFamily="-84" charset="-128"/>
              <a:cs typeface="ＭＳ Ｐゴシック" pitchFamily="-84" charset="-128"/>
            </a:endParaRPr>
          </a:p>
        </p:txBody>
      </p:sp>
      <p:sp>
        <p:nvSpPr>
          <p:cNvPr id="1044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044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2FF05B-2B28-024F-B2D9-F87BCA6A5C99}" type="slidenum">
              <a:rPr lang="it-IT" smtClean="0">
                <a:ea typeface="ＭＳ Ｐゴシック" pitchFamily="-84" charset="-128"/>
                <a:cs typeface="ＭＳ Ｐゴシック" pitchFamily="-84" charset="-128"/>
              </a:rPr>
              <a:pPr fontAlgn="base">
                <a:spcBef>
                  <a:spcPct val="0"/>
                </a:spcBef>
                <a:spcAft>
                  <a:spcPct val="0"/>
                </a:spcAft>
                <a:defRPr/>
              </a:pPr>
              <a:t>26</a:t>
            </a:fld>
            <a:endParaRPr lang="it-IT" smtClean="0">
              <a:ea typeface="ＭＳ Ｐゴシック" pitchFamily="-84" charset="-128"/>
              <a:cs typeface="ＭＳ Ｐゴシック" pitchFamily="-84" charset="-128"/>
            </a:endParaRPr>
          </a:p>
        </p:txBody>
      </p:sp>
      <p:sp>
        <p:nvSpPr>
          <p:cNvPr id="10649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6500"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98B615-430F-5844-896A-3823246D0F09}" type="slidenum">
              <a:rPr lang="it-IT" smtClean="0">
                <a:ea typeface="ＭＳ Ｐゴシック" pitchFamily="-84" charset="-128"/>
                <a:cs typeface="ＭＳ Ｐゴシック" pitchFamily="-84" charset="-128"/>
              </a:rPr>
              <a:pPr fontAlgn="base">
                <a:spcBef>
                  <a:spcPct val="0"/>
                </a:spcBef>
                <a:spcAft>
                  <a:spcPct val="0"/>
                </a:spcAft>
                <a:defRPr/>
              </a:pPr>
              <a:t>27</a:t>
            </a:fld>
            <a:endParaRPr lang="it-IT" smtClean="0">
              <a:ea typeface="ＭＳ Ｐゴシック" pitchFamily="-84" charset="-128"/>
              <a:cs typeface="ＭＳ Ｐゴシック" pitchFamily="-84" charset="-128"/>
            </a:endParaRPr>
          </a:p>
        </p:txBody>
      </p:sp>
      <p:sp>
        <p:nvSpPr>
          <p:cNvPr id="10854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08548" name="Rectangle 3"/>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798644-8DEA-1B45-ABB3-37696E54C7B6}" type="slidenum">
              <a:rPr lang="it-IT" smtClean="0">
                <a:ea typeface="ＭＳ Ｐゴシック" pitchFamily="-84" charset="-128"/>
                <a:cs typeface="ＭＳ Ｐゴシック" pitchFamily="-84" charset="-128"/>
              </a:rPr>
              <a:pPr fontAlgn="base">
                <a:spcBef>
                  <a:spcPct val="0"/>
                </a:spcBef>
                <a:spcAft>
                  <a:spcPct val="0"/>
                </a:spcAft>
                <a:defRPr/>
              </a:pPr>
              <a:t>32</a:t>
            </a:fld>
            <a:endParaRPr lang="it-IT" smtClean="0">
              <a:ea typeface="ＭＳ Ｐゴシック" pitchFamily="-84" charset="-128"/>
              <a:cs typeface="ＭＳ Ｐゴシック" pitchFamily="-84" charset="-128"/>
            </a:endParaRPr>
          </a:p>
        </p:txBody>
      </p:sp>
      <p:sp>
        <p:nvSpPr>
          <p:cNvPr id="1146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469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CF47CCE-3976-844D-B1FE-A6D2C0E481DC}" type="slidenum">
              <a:rPr lang="it-IT" smtClean="0">
                <a:ea typeface="ＭＳ Ｐゴシック" pitchFamily="-84" charset="-128"/>
                <a:cs typeface="ＭＳ Ｐゴシック" pitchFamily="-84" charset="-128"/>
              </a:rPr>
              <a:pPr fontAlgn="base">
                <a:spcBef>
                  <a:spcPct val="0"/>
                </a:spcBef>
                <a:spcAft>
                  <a:spcPct val="0"/>
                </a:spcAft>
                <a:defRPr/>
              </a:pPr>
              <a:t>33</a:t>
            </a:fld>
            <a:endParaRPr lang="it-IT" smtClean="0">
              <a:ea typeface="ＭＳ Ｐゴシック" pitchFamily="-84" charset="-128"/>
              <a:cs typeface="ＭＳ Ｐゴシック" pitchFamily="-84" charset="-128"/>
            </a:endParaRPr>
          </a:p>
        </p:txBody>
      </p:sp>
      <p:sp>
        <p:nvSpPr>
          <p:cNvPr id="11673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67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C718F9-1433-3A4F-B3D3-CD2E1CB29914}" type="slidenum">
              <a:rPr lang="it-IT" smtClean="0">
                <a:ea typeface="ＭＳ Ｐゴシック" pitchFamily="-84" charset="-128"/>
                <a:cs typeface="ＭＳ Ｐゴシック" pitchFamily="-84" charset="-128"/>
              </a:rPr>
              <a:pPr fontAlgn="base">
                <a:spcBef>
                  <a:spcPct val="0"/>
                </a:spcBef>
                <a:spcAft>
                  <a:spcPct val="0"/>
                </a:spcAft>
                <a:defRPr/>
              </a:pPr>
              <a:t>34</a:t>
            </a:fld>
            <a:endParaRPr lang="it-IT" smtClean="0">
              <a:ea typeface="ＭＳ Ｐゴシック" pitchFamily="-84" charset="-128"/>
              <a:cs typeface="ＭＳ Ｐゴシック" pitchFamily="-84" charset="-128"/>
            </a:endParaRPr>
          </a:p>
        </p:txBody>
      </p:sp>
      <p:sp>
        <p:nvSpPr>
          <p:cNvPr id="11878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1878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1C3057-2B81-C243-B9F8-8ACDEA586E67}" type="slidenum">
              <a:rPr lang="it-IT" smtClean="0">
                <a:ea typeface="ＭＳ Ｐゴシック" pitchFamily="-84" charset="-128"/>
                <a:cs typeface="ＭＳ Ｐゴシック" pitchFamily="-84" charset="-128"/>
              </a:rPr>
              <a:pPr fontAlgn="base">
                <a:spcBef>
                  <a:spcPct val="0"/>
                </a:spcBef>
                <a:spcAft>
                  <a:spcPct val="0"/>
                </a:spcAft>
                <a:defRPr/>
              </a:pPr>
              <a:t>35</a:t>
            </a:fld>
            <a:endParaRPr lang="it-IT" smtClean="0">
              <a:ea typeface="ＭＳ Ｐゴシック" pitchFamily="-84" charset="-128"/>
              <a:cs typeface="ＭＳ Ｐゴシック" pitchFamily="-84" charset="-128"/>
            </a:endParaRPr>
          </a:p>
        </p:txBody>
      </p:sp>
      <p:sp>
        <p:nvSpPr>
          <p:cNvPr id="120835"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083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40D067-4029-1545-8A90-20999E50D1A7}" type="slidenum">
              <a:rPr lang="it-IT" smtClean="0">
                <a:ea typeface="ＭＳ Ｐゴシック" pitchFamily="-84" charset="-128"/>
                <a:cs typeface="ＭＳ Ｐゴシック" pitchFamily="-84" charset="-128"/>
              </a:rPr>
              <a:pPr fontAlgn="base">
                <a:spcBef>
                  <a:spcPct val="0"/>
                </a:spcBef>
                <a:spcAft>
                  <a:spcPct val="0"/>
                </a:spcAft>
                <a:defRPr/>
              </a:pPr>
              <a:t>36</a:t>
            </a:fld>
            <a:endParaRPr lang="it-IT" smtClean="0">
              <a:ea typeface="ＭＳ Ｐゴシック" pitchFamily="-84" charset="-128"/>
              <a:cs typeface="ＭＳ Ｐゴシック" pitchFamily="-84" charset="-128"/>
            </a:endParaRPr>
          </a:p>
        </p:txBody>
      </p:sp>
      <p:sp>
        <p:nvSpPr>
          <p:cNvPr id="1228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28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AB1071-509D-F948-8181-3DA95FD79426}" type="slidenum">
              <a:rPr lang="it-IT" smtClean="0">
                <a:ea typeface="ＭＳ Ｐゴシック" pitchFamily="-84" charset="-128"/>
                <a:cs typeface="ＭＳ Ｐゴシック" pitchFamily="-84" charset="-128"/>
              </a:rPr>
              <a:pPr fontAlgn="base">
                <a:spcBef>
                  <a:spcPct val="0"/>
                </a:spcBef>
                <a:spcAft>
                  <a:spcPct val="0"/>
                </a:spcAft>
                <a:defRPr/>
              </a:pPr>
              <a:t>37</a:t>
            </a:fld>
            <a:endParaRPr lang="it-IT" smtClean="0">
              <a:ea typeface="ＭＳ Ｐゴシック" pitchFamily="-84" charset="-128"/>
              <a:cs typeface="ＭＳ Ｐゴシック" pitchFamily="-84" charset="-128"/>
            </a:endParaRPr>
          </a:p>
        </p:txBody>
      </p:sp>
      <p:sp>
        <p:nvSpPr>
          <p:cNvPr id="12493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49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91F504-69D8-F44F-B1C1-EEB28947E65E}" type="slidenum">
              <a:rPr lang="it-IT" smtClean="0">
                <a:ea typeface="ＭＳ Ｐゴシック" pitchFamily="-84" charset="-128"/>
                <a:cs typeface="ＭＳ Ｐゴシック" pitchFamily="-84" charset="-128"/>
              </a:rPr>
              <a:pPr fontAlgn="base">
                <a:spcBef>
                  <a:spcPct val="0"/>
                </a:spcBef>
                <a:spcAft>
                  <a:spcPct val="0"/>
                </a:spcAft>
                <a:defRPr/>
              </a:pPr>
              <a:t>38</a:t>
            </a:fld>
            <a:endParaRPr lang="it-IT" smtClean="0">
              <a:ea typeface="ＭＳ Ｐゴシック" pitchFamily="-84" charset="-128"/>
              <a:cs typeface="ＭＳ Ｐゴシック" pitchFamily="-84" charset="-128"/>
            </a:endParaRPr>
          </a:p>
        </p:txBody>
      </p:sp>
      <p:sp>
        <p:nvSpPr>
          <p:cNvPr id="12697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69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0583326-23EB-834B-9344-A5E386927879}" type="slidenum">
              <a:rPr lang="it-IT" smtClean="0">
                <a:ea typeface="ＭＳ Ｐゴシック" pitchFamily="-84" charset="-128"/>
                <a:cs typeface="ＭＳ Ｐゴシック" pitchFamily="-84" charset="-128"/>
              </a:rPr>
              <a:pPr fontAlgn="base">
                <a:spcBef>
                  <a:spcPct val="0"/>
                </a:spcBef>
                <a:spcAft>
                  <a:spcPct val="0"/>
                </a:spcAft>
                <a:defRPr/>
              </a:pPr>
              <a:t>39</a:t>
            </a:fld>
            <a:endParaRPr lang="it-IT" smtClean="0">
              <a:ea typeface="ＭＳ Ｐゴシック" pitchFamily="-84" charset="-128"/>
              <a:cs typeface="ＭＳ Ｐゴシック" pitchFamily="-84" charset="-128"/>
            </a:endParaRPr>
          </a:p>
        </p:txBody>
      </p:sp>
      <p:sp>
        <p:nvSpPr>
          <p:cNvPr id="12902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290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310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C99452-8284-B442-A513-91D15F04060A}" type="slidenum">
              <a:rPr lang="it-IT" smtClean="0">
                <a:ea typeface="ＭＳ Ｐゴシック" pitchFamily="-84" charset="-128"/>
                <a:cs typeface="ＭＳ Ｐゴシック" pitchFamily="-84" charset="-128"/>
              </a:rPr>
              <a:pPr fontAlgn="base">
                <a:spcBef>
                  <a:spcPct val="0"/>
                </a:spcBef>
                <a:spcAft>
                  <a:spcPct val="0"/>
                </a:spcAft>
                <a:defRPr/>
              </a:pPr>
              <a:t>41</a:t>
            </a:fld>
            <a:endParaRPr lang="it-IT" smtClean="0">
              <a:ea typeface="ＭＳ Ｐゴシック" pitchFamily="-84" charset="-128"/>
              <a:cs typeface="ＭＳ Ｐゴシック" pitchFamily="-84" charset="-128"/>
            </a:endParaRPr>
          </a:p>
        </p:txBody>
      </p:sp>
      <p:sp>
        <p:nvSpPr>
          <p:cNvPr id="1771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1771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B8C907-C294-0D47-B0A5-34AB2EFC527C}" type="slidenum">
              <a:rPr lang="it-IT" smtClean="0">
                <a:ea typeface="ＭＳ Ｐゴシック" pitchFamily="-84" charset="-128"/>
                <a:cs typeface="ＭＳ Ｐゴシック" pitchFamily="-84" charset="-128"/>
              </a:rPr>
              <a:pPr fontAlgn="base">
                <a:spcBef>
                  <a:spcPct val="0"/>
                </a:spcBef>
                <a:spcAft>
                  <a:spcPct val="0"/>
                </a:spcAft>
                <a:defRPr/>
              </a:pPr>
              <a:t>42</a:t>
            </a:fld>
            <a:endParaRPr lang="it-IT" smtClean="0">
              <a:ea typeface="ＭＳ Ｐゴシック" pitchFamily="-84" charset="-128"/>
              <a:cs typeface="ＭＳ Ｐゴシック" pitchFamily="-84" charset="-128"/>
            </a:endParaRPr>
          </a:p>
        </p:txBody>
      </p:sp>
      <p:sp>
        <p:nvSpPr>
          <p:cNvPr id="17920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792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1C3116-66B8-D14C-8C96-24BA2D47BB90}" type="slidenum">
              <a:rPr lang="it-IT" smtClean="0">
                <a:ea typeface="ＭＳ Ｐゴシック" pitchFamily="-84" charset="-128"/>
                <a:cs typeface="ＭＳ Ｐゴシック" pitchFamily="-84" charset="-128"/>
              </a:rPr>
              <a:pPr fontAlgn="base">
                <a:spcBef>
                  <a:spcPct val="0"/>
                </a:spcBef>
                <a:spcAft>
                  <a:spcPct val="0"/>
                </a:spcAft>
                <a:defRPr/>
              </a:pPr>
              <a:t>43</a:t>
            </a:fld>
            <a:endParaRPr lang="it-IT" smtClean="0">
              <a:ea typeface="ＭＳ Ｐゴシック" pitchFamily="-84" charset="-128"/>
              <a:cs typeface="ＭＳ Ｐゴシック" pitchFamily="-84" charset="-128"/>
            </a:endParaRPr>
          </a:p>
        </p:txBody>
      </p:sp>
      <p:sp>
        <p:nvSpPr>
          <p:cNvPr id="18125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812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EE0436C-2D54-5C43-9353-916A263CD982}" type="slidenum">
              <a:rPr lang="it-IT" smtClean="0">
                <a:ea typeface="ＭＳ Ｐゴシック" pitchFamily="-84" charset="-128"/>
                <a:cs typeface="ＭＳ Ｐゴシック" pitchFamily="-84" charset="-128"/>
              </a:rPr>
              <a:pPr fontAlgn="base">
                <a:spcBef>
                  <a:spcPct val="0"/>
                </a:spcBef>
                <a:spcAft>
                  <a:spcPct val="0"/>
                </a:spcAft>
                <a:defRPr/>
              </a:pPr>
              <a:t>44</a:t>
            </a:fld>
            <a:endParaRPr lang="it-IT" smtClean="0">
              <a:ea typeface="ＭＳ Ｐゴシック" pitchFamily="-84" charset="-128"/>
              <a:cs typeface="ＭＳ Ｐゴシック" pitchFamily="-84" charset="-128"/>
            </a:endParaRPr>
          </a:p>
        </p:txBody>
      </p:sp>
      <p:sp>
        <p:nvSpPr>
          <p:cNvPr id="18329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18330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C295CF0-BA10-C04F-851E-3358E3AB35CD}" type="slidenum">
              <a:rPr lang="it-IT">
                <a:latin typeface="Arial" pitchFamily="-108" charset="0"/>
                <a:ea typeface="ＭＳ Ｐゴシック" pitchFamily="-108" charset="-128"/>
                <a:cs typeface="ＭＳ Ｐゴシック" pitchFamily="-108" charset="-128"/>
              </a:rPr>
              <a:pPr fontAlgn="base">
                <a:spcBef>
                  <a:spcPct val="0"/>
                </a:spcBef>
                <a:spcAft>
                  <a:spcPct val="0"/>
                </a:spcAft>
              </a:pPr>
              <a:t>45</a:t>
            </a:fld>
            <a:endParaRPr lang="it-IT">
              <a:latin typeface="Arial" pitchFamily="-108" charset="0"/>
              <a:ea typeface="ＭＳ Ｐゴシック" pitchFamily="-108" charset="-128"/>
              <a:cs typeface="ＭＳ Ｐゴシック" pitchFamily="-108" charset="-128"/>
            </a:endParaRPr>
          </a:p>
        </p:txBody>
      </p:sp>
      <p:sp>
        <p:nvSpPr>
          <p:cNvPr id="185347"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185348"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C39E6F4-96F3-5C4F-B7B9-C1461005A8B5}" type="slidenum">
              <a:rPr lang="it-IT">
                <a:latin typeface="Arial" pitchFamily="-108" charset="0"/>
                <a:ea typeface="ＭＳ Ｐゴシック" pitchFamily="-108" charset="-128"/>
                <a:cs typeface="ＭＳ Ｐゴシック" pitchFamily="-108" charset="-128"/>
              </a:rPr>
              <a:pPr fontAlgn="base">
                <a:spcBef>
                  <a:spcPct val="0"/>
                </a:spcBef>
                <a:spcAft>
                  <a:spcPct val="0"/>
                </a:spcAft>
              </a:pPr>
              <a:t>46</a:t>
            </a:fld>
            <a:endParaRPr lang="it-IT">
              <a:latin typeface="Arial" pitchFamily="-108" charset="0"/>
              <a:ea typeface="ＭＳ Ｐゴシック" pitchFamily="-108" charset="-128"/>
              <a:cs typeface="ＭＳ Ｐゴシック" pitchFamily="-108" charset="-128"/>
            </a:endParaRPr>
          </a:p>
        </p:txBody>
      </p:sp>
      <p:sp>
        <p:nvSpPr>
          <p:cNvPr id="187395" name="Rectangle 1026"/>
          <p:cNvSpPr>
            <a:spLocks noGrp="1" noRot="1" noChangeAspect="1" noChangeArrowheads="1" noTextEdit="1"/>
          </p:cNvSpPr>
          <p:nvPr>
            <p:ph type="sldImg"/>
          </p:nvPr>
        </p:nvSpPr>
        <p:spPr bwMode="auto">
          <a:noFill/>
          <a:ln>
            <a:solidFill>
              <a:srgbClr val="000000"/>
            </a:solidFill>
            <a:miter lim="800000"/>
            <a:headEnd/>
            <a:tailEnd/>
          </a:ln>
        </p:spPr>
      </p:sp>
      <p:sp>
        <p:nvSpPr>
          <p:cNvPr id="187396" name="Rectangle 1027"/>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EF6CA4-A290-3B43-A6DD-CB1A2411281F}" type="slidenum">
              <a:rPr lang="en-US">
                <a:ea typeface="ＭＳ Ｐゴシック" pitchFamily="-84" charset="-128"/>
                <a:cs typeface="ＭＳ Ｐゴシック" pitchFamily="-84" charset="-128"/>
              </a:rPr>
              <a:pPr fontAlgn="base">
                <a:spcBef>
                  <a:spcPct val="0"/>
                </a:spcBef>
                <a:spcAft>
                  <a:spcPct val="0"/>
                </a:spcAft>
                <a:defRPr/>
              </a:pPr>
              <a:t>47</a:t>
            </a:fld>
            <a:endParaRPr lang="en-US">
              <a:ea typeface="ＭＳ Ｐゴシック" pitchFamily="-84" charset="-128"/>
              <a:cs typeface="ＭＳ Ｐゴシック" pitchFamily="-84" charset="-128"/>
            </a:endParaRPr>
          </a:p>
        </p:txBody>
      </p:sp>
      <p:sp>
        <p:nvSpPr>
          <p:cNvPr id="189443" name="Rectangle 2"/>
          <p:cNvSpPr>
            <a:spLocks noGrp="1" noRot="1" noChangeAspect="1" noChangeArrowheads="1" noTextEdit="1"/>
          </p:cNvSpPr>
          <p:nvPr>
            <p:ph type="sldImg"/>
          </p:nvPr>
        </p:nvSpPr>
        <p:spPr bwMode="auto">
          <a:xfrm>
            <a:off x="1146175" y="687388"/>
            <a:ext cx="4567238" cy="3425825"/>
          </a:xfrm>
          <a:solidFill>
            <a:srgbClr val="FFFFFF"/>
          </a:solidFill>
          <a:ln cap="flat">
            <a:solidFill>
              <a:srgbClr val="000000"/>
            </a:solidFill>
            <a:miter lim="800000"/>
            <a:headEnd/>
            <a:tailEnd/>
          </a:ln>
        </p:spPr>
      </p:sp>
      <p:sp>
        <p:nvSpPr>
          <p:cNvPr id="189444" name="Rectangle 3"/>
          <p:cNvSpPr>
            <a:spLocks noGrp="1" noChangeArrowheads="1"/>
          </p:cNvSpPr>
          <p:nvPr>
            <p:ph type="body" idx="1"/>
          </p:nvPr>
        </p:nvSpPr>
        <p:spPr bwMode="auto">
          <a:xfrm>
            <a:off x="687388" y="4344988"/>
            <a:ext cx="5483225" cy="4111625"/>
          </a:xfrm>
          <a:solidFill>
            <a:srgbClr val="FFFFFF"/>
          </a:solidFill>
          <a:ln w="12700" cap="flat">
            <a:solidFill>
              <a:srgbClr val="000000"/>
            </a:solidFill>
            <a:miter lim="800000"/>
            <a:headEnd/>
            <a:tailEnd/>
          </a:ln>
        </p:spPr>
        <p:txBody>
          <a:bodyPr wrap="square" lIns="92075" tIns="46038" rIns="92075" bIns="46038"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E1B337E-494D-2745-9141-04DEA3354203}" type="slidenum">
              <a:rPr lang="en-US">
                <a:ea typeface="ＭＳ Ｐゴシック" pitchFamily="-84" charset="-128"/>
                <a:cs typeface="ＭＳ Ｐゴシック" pitchFamily="-84" charset="-128"/>
              </a:rPr>
              <a:pPr fontAlgn="base">
                <a:spcBef>
                  <a:spcPct val="0"/>
                </a:spcBef>
                <a:spcAft>
                  <a:spcPct val="0"/>
                </a:spcAft>
                <a:defRPr/>
              </a:pPr>
              <a:t>48</a:t>
            </a:fld>
            <a:endParaRPr lang="en-US">
              <a:ea typeface="ＭＳ Ｐゴシック" pitchFamily="-84" charset="-128"/>
              <a:cs typeface="ＭＳ Ｐゴシック" pitchFamily="-84" charset="-128"/>
            </a:endParaRPr>
          </a:p>
        </p:txBody>
      </p:sp>
      <p:sp>
        <p:nvSpPr>
          <p:cNvPr id="191491" name="Rectangle 2"/>
          <p:cNvSpPr>
            <a:spLocks noGrp="1" noRot="1" noChangeAspect="1" noChangeArrowheads="1" noTextEdit="1"/>
          </p:cNvSpPr>
          <p:nvPr>
            <p:ph type="sldImg"/>
          </p:nvPr>
        </p:nvSpPr>
        <p:spPr bwMode="auto">
          <a:xfrm>
            <a:off x="1146175" y="687388"/>
            <a:ext cx="4567238" cy="3425825"/>
          </a:xfrm>
          <a:solidFill>
            <a:srgbClr val="FFFFFF"/>
          </a:solidFill>
          <a:ln cap="flat">
            <a:solidFill>
              <a:srgbClr val="000000"/>
            </a:solidFill>
            <a:miter lim="800000"/>
            <a:headEnd/>
            <a:tailEnd/>
          </a:ln>
        </p:spPr>
      </p:sp>
      <p:sp>
        <p:nvSpPr>
          <p:cNvPr id="191492" name="Rectangle 3"/>
          <p:cNvSpPr>
            <a:spLocks noGrp="1" noChangeArrowheads="1"/>
          </p:cNvSpPr>
          <p:nvPr>
            <p:ph type="body" idx="1"/>
          </p:nvPr>
        </p:nvSpPr>
        <p:spPr bwMode="auto">
          <a:xfrm>
            <a:off x="687388" y="4344988"/>
            <a:ext cx="5483225" cy="4111625"/>
          </a:xfrm>
          <a:solidFill>
            <a:srgbClr val="FFFFFF"/>
          </a:solidFill>
          <a:ln w="12700" cap="flat">
            <a:solidFill>
              <a:srgbClr val="000000"/>
            </a:solidFill>
            <a:miter lim="800000"/>
            <a:headEnd/>
            <a:tailEnd/>
          </a:ln>
        </p:spPr>
        <p:txBody>
          <a:bodyPr wrap="square" lIns="92075" tIns="46038" rIns="92075" bIns="46038"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647C03-798B-7549-8F2D-4EF70452B0A4}" type="slidenum">
              <a:rPr lang="en-US">
                <a:ea typeface="ＭＳ Ｐゴシック" pitchFamily="-84" charset="-128"/>
                <a:cs typeface="ＭＳ Ｐゴシック" pitchFamily="-84" charset="-128"/>
              </a:rPr>
              <a:pPr fontAlgn="base">
                <a:spcBef>
                  <a:spcPct val="0"/>
                </a:spcBef>
                <a:spcAft>
                  <a:spcPct val="0"/>
                </a:spcAft>
                <a:defRPr/>
              </a:pPr>
              <a:t>49</a:t>
            </a:fld>
            <a:endParaRPr lang="en-US">
              <a:ea typeface="ＭＳ Ｐゴシック" pitchFamily="-84" charset="-128"/>
              <a:cs typeface="ＭＳ Ｐゴシック" pitchFamily="-84" charset="-128"/>
            </a:endParaRPr>
          </a:p>
        </p:txBody>
      </p:sp>
      <p:sp>
        <p:nvSpPr>
          <p:cNvPr id="193539" name="Rectangle 2"/>
          <p:cNvSpPr>
            <a:spLocks noGrp="1" noRot="1" noChangeAspect="1" noChangeArrowheads="1" noTextEdit="1"/>
          </p:cNvSpPr>
          <p:nvPr>
            <p:ph type="sldImg"/>
          </p:nvPr>
        </p:nvSpPr>
        <p:spPr bwMode="auto">
          <a:xfrm>
            <a:off x="1146175" y="687388"/>
            <a:ext cx="4567238" cy="3425825"/>
          </a:xfrm>
          <a:solidFill>
            <a:srgbClr val="FFFFFF"/>
          </a:solidFill>
          <a:ln cap="flat">
            <a:solidFill>
              <a:srgbClr val="000000"/>
            </a:solidFill>
            <a:miter lim="800000"/>
            <a:headEnd/>
            <a:tailEnd/>
          </a:ln>
        </p:spPr>
      </p:sp>
      <p:sp>
        <p:nvSpPr>
          <p:cNvPr id="193540" name="Rectangle 3"/>
          <p:cNvSpPr>
            <a:spLocks noGrp="1" noChangeArrowheads="1"/>
          </p:cNvSpPr>
          <p:nvPr>
            <p:ph type="body" idx="1"/>
          </p:nvPr>
        </p:nvSpPr>
        <p:spPr bwMode="auto">
          <a:xfrm>
            <a:off x="687388" y="4344988"/>
            <a:ext cx="5483225" cy="4111625"/>
          </a:xfrm>
          <a:solidFill>
            <a:srgbClr val="FFFFFF"/>
          </a:solidFill>
          <a:ln w="12700" cap="flat">
            <a:solidFill>
              <a:srgbClr val="000000"/>
            </a:solidFill>
            <a:miter lim="800000"/>
            <a:headEnd/>
            <a:tailEnd/>
          </a:ln>
        </p:spPr>
        <p:txBody>
          <a:bodyPr wrap="square" lIns="92075" tIns="46038" rIns="92075" bIns="46038"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32A4A30-15EE-5041-B007-BF97F0C87079}" type="slidenum">
              <a:rPr lang="en-US">
                <a:ea typeface="ＭＳ Ｐゴシック" pitchFamily="-84" charset="-128"/>
                <a:cs typeface="ＭＳ Ｐゴシック" pitchFamily="-84" charset="-128"/>
              </a:rPr>
              <a:pPr fontAlgn="base">
                <a:spcBef>
                  <a:spcPct val="0"/>
                </a:spcBef>
                <a:spcAft>
                  <a:spcPct val="0"/>
                </a:spcAft>
                <a:defRPr/>
              </a:pPr>
              <a:t>50</a:t>
            </a:fld>
            <a:endParaRPr lang="en-US">
              <a:ea typeface="ＭＳ Ｐゴシック" pitchFamily="-84" charset="-128"/>
              <a:cs typeface="ＭＳ Ｐゴシック" pitchFamily="-84" charset="-128"/>
            </a:endParaRPr>
          </a:p>
        </p:txBody>
      </p:sp>
      <p:sp>
        <p:nvSpPr>
          <p:cNvPr id="195587" name="Rectangle 2"/>
          <p:cNvSpPr>
            <a:spLocks noGrp="1" noRot="1" noChangeAspect="1" noChangeArrowheads="1" noTextEdit="1"/>
          </p:cNvSpPr>
          <p:nvPr>
            <p:ph type="sldImg"/>
          </p:nvPr>
        </p:nvSpPr>
        <p:spPr bwMode="auto">
          <a:xfrm>
            <a:off x="1146175" y="687388"/>
            <a:ext cx="4567238" cy="3425825"/>
          </a:xfrm>
          <a:solidFill>
            <a:srgbClr val="FFFFFF"/>
          </a:solidFill>
          <a:ln cap="flat">
            <a:solidFill>
              <a:srgbClr val="000000"/>
            </a:solidFill>
            <a:miter lim="800000"/>
            <a:headEnd/>
            <a:tailEnd/>
          </a:ln>
        </p:spPr>
      </p:sp>
      <p:sp>
        <p:nvSpPr>
          <p:cNvPr id="195588" name="Rectangle 3"/>
          <p:cNvSpPr>
            <a:spLocks noGrp="1" noChangeArrowheads="1"/>
          </p:cNvSpPr>
          <p:nvPr>
            <p:ph type="body" idx="1"/>
          </p:nvPr>
        </p:nvSpPr>
        <p:spPr bwMode="auto">
          <a:xfrm>
            <a:off x="687388" y="4344988"/>
            <a:ext cx="5483225" cy="4111625"/>
          </a:xfrm>
          <a:solidFill>
            <a:srgbClr val="FFFFFF"/>
          </a:solidFill>
          <a:ln w="12700" cap="flat">
            <a:solidFill>
              <a:srgbClr val="000000"/>
            </a:solidFill>
            <a:miter lim="800000"/>
            <a:headEnd/>
            <a:tailEnd/>
          </a:ln>
        </p:spPr>
        <p:txBody>
          <a:bodyPr wrap="square" lIns="92075" tIns="46038" rIns="92075" bIns="46038"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EBEE295-BEDE-9E40-94D7-C4BE3F020E0A}" type="slidenum">
              <a:rPr lang="en-US">
                <a:ea typeface="ＭＳ Ｐゴシック" pitchFamily="-84" charset="-128"/>
                <a:cs typeface="ＭＳ Ｐゴシック" pitchFamily="-84" charset="-128"/>
              </a:rPr>
              <a:pPr fontAlgn="base">
                <a:spcBef>
                  <a:spcPct val="0"/>
                </a:spcBef>
                <a:spcAft>
                  <a:spcPct val="0"/>
                </a:spcAft>
                <a:defRPr/>
              </a:pPr>
              <a:t>51</a:t>
            </a:fld>
            <a:endParaRPr lang="en-US">
              <a:ea typeface="ＭＳ Ｐゴシック" pitchFamily="-84" charset="-128"/>
              <a:cs typeface="ＭＳ Ｐゴシック" pitchFamily="-84" charset="-128"/>
            </a:endParaRPr>
          </a:p>
        </p:txBody>
      </p:sp>
      <p:sp>
        <p:nvSpPr>
          <p:cNvPr id="197635" name="Rectangle 2"/>
          <p:cNvSpPr>
            <a:spLocks noGrp="1" noRot="1" noChangeAspect="1" noChangeArrowheads="1" noTextEdit="1"/>
          </p:cNvSpPr>
          <p:nvPr>
            <p:ph type="sldImg"/>
          </p:nvPr>
        </p:nvSpPr>
        <p:spPr bwMode="auto">
          <a:xfrm>
            <a:off x="1152525" y="692150"/>
            <a:ext cx="4554538" cy="3416300"/>
          </a:xfrm>
          <a:solidFill>
            <a:srgbClr val="FFFFFF"/>
          </a:solidFill>
          <a:ln cap="flat">
            <a:solidFill>
              <a:srgbClr val="000000"/>
            </a:solidFill>
            <a:miter lim="800000"/>
            <a:headEnd/>
            <a:tailEnd/>
          </a:ln>
        </p:spPr>
      </p:sp>
      <p:sp>
        <p:nvSpPr>
          <p:cNvPr id="197636" name="Rectangle 3"/>
          <p:cNvSpPr>
            <a:spLocks noGrp="1" noChangeArrowheads="1"/>
          </p:cNvSpPr>
          <p:nvPr>
            <p:ph type="body" idx="1"/>
          </p:nvPr>
        </p:nvSpPr>
        <p:spPr bwMode="auto">
          <a:noFill/>
        </p:spPr>
        <p:txBody>
          <a:bodyPr wrap="square" lIns="90488" tIns="44450" rIns="90488" bIns="44450"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ACA6AE-C887-3047-81F2-416EAF7464A9}" type="slidenum">
              <a:rPr lang="it-IT" smtClean="0">
                <a:ea typeface="ＭＳ Ｐゴシック" pitchFamily="-84" charset="-128"/>
                <a:cs typeface="ＭＳ Ｐゴシック" pitchFamily="-84" charset="-128"/>
              </a:rPr>
              <a:pPr fontAlgn="base">
                <a:spcBef>
                  <a:spcPct val="0"/>
                </a:spcBef>
                <a:spcAft>
                  <a:spcPct val="0"/>
                </a:spcAft>
                <a:defRPr/>
              </a:pPr>
              <a:t>54</a:t>
            </a:fld>
            <a:endParaRPr lang="it-IT" smtClean="0">
              <a:ea typeface="ＭＳ Ｐゴシック" pitchFamily="-84" charset="-128"/>
              <a:cs typeface="ＭＳ Ｐゴシック" pitchFamily="-84" charset="-128"/>
            </a:endParaRPr>
          </a:p>
        </p:txBody>
      </p:sp>
      <p:sp>
        <p:nvSpPr>
          <p:cNvPr id="20173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017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E37717-ACA1-F046-80B0-B085C1710581}" type="slidenum">
              <a:rPr lang="it-IT" smtClean="0">
                <a:ea typeface="ＭＳ Ｐゴシック" pitchFamily="-84" charset="-128"/>
                <a:cs typeface="ＭＳ Ｐゴシック" pitchFamily="-84" charset="-128"/>
              </a:rPr>
              <a:pPr fontAlgn="base">
                <a:spcBef>
                  <a:spcPct val="0"/>
                </a:spcBef>
                <a:spcAft>
                  <a:spcPct val="0"/>
                </a:spcAft>
                <a:defRPr/>
              </a:pPr>
              <a:t>55</a:t>
            </a:fld>
            <a:endParaRPr lang="it-IT" smtClean="0">
              <a:ea typeface="ＭＳ Ｐゴシック" pitchFamily="-84" charset="-128"/>
              <a:cs typeface="ＭＳ Ｐゴシック" pitchFamily="-84" charset="-128"/>
            </a:endParaRPr>
          </a:p>
        </p:txBody>
      </p:sp>
      <p:sp>
        <p:nvSpPr>
          <p:cNvPr id="20377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0378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1C84473-2AB2-F44D-BBE4-2553790E0D71}" type="slidenum">
              <a:rPr lang="it-IT">
                <a:ea typeface="ＭＳ Ｐゴシック" pitchFamily="-84" charset="-128"/>
                <a:cs typeface="ＭＳ Ｐゴシック" pitchFamily="-84" charset="-128"/>
              </a:rPr>
              <a:pPr fontAlgn="base">
                <a:spcBef>
                  <a:spcPct val="0"/>
                </a:spcBef>
                <a:spcAft>
                  <a:spcPct val="0"/>
                </a:spcAft>
                <a:defRPr/>
              </a:pPr>
              <a:t>56</a:t>
            </a:fld>
            <a:endParaRPr lang="it-IT">
              <a:ea typeface="ＭＳ Ｐゴシック" pitchFamily="-84" charset="-128"/>
              <a:cs typeface="ＭＳ Ｐゴシック" pitchFamily="-84" charset="-128"/>
            </a:endParaRPr>
          </a:p>
        </p:txBody>
      </p:sp>
      <p:sp>
        <p:nvSpPr>
          <p:cNvPr id="2058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0582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a:ea typeface="ＭＳ Ｐゴシック" pitchFamily="-108" charset="-128"/>
              <a:cs typeface="ＭＳ Ｐゴシック" pitchFamily="-108"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78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0992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197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40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401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60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60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181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01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22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9ECE34-B6FD-9E4E-B174-0BEB56EBF1F5}" type="slidenum">
              <a:rPr lang="it-IT" smtClean="0">
                <a:ea typeface="ＭＳ Ｐゴシック" pitchFamily="-84" charset="-128"/>
                <a:cs typeface="ＭＳ Ｐゴシック" pitchFamily="-84" charset="-128"/>
              </a:rPr>
              <a:pPr fontAlgn="base">
                <a:spcBef>
                  <a:spcPct val="0"/>
                </a:spcBef>
                <a:spcAft>
                  <a:spcPct val="0"/>
                </a:spcAft>
                <a:defRPr/>
              </a:pPr>
              <a:t>66</a:t>
            </a:fld>
            <a:endParaRPr lang="it-IT" smtClean="0">
              <a:ea typeface="ＭＳ Ｐゴシック" pitchFamily="-84" charset="-128"/>
              <a:cs typeface="ＭＳ Ｐゴシック" pitchFamily="-84" charset="-128"/>
            </a:endParaRPr>
          </a:p>
        </p:txBody>
      </p:sp>
      <p:sp>
        <p:nvSpPr>
          <p:cNvPr id="22528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2528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en-US" smtClean="0">
              <a:ea typeface="ＭＳ Ｐゴシック" pitchFamily="-108" charset="-128"/>
              <a:cs typeface="ＭＳ Ｐゴシック" pitchFamily="-108"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2B5D85-DE1C-194E-9FD7-29B9F5E3A9AB}" type="slidenum">
              <a:rPr lang="it-IT" smtClean="0">
                <a:ea typeface="ＭＳ Ｐゴシック" pitchFamily="-84" charset="-128"/>
                <a:cs typeface="ＭＳ Ｐゴシック" pitchFamily="-84" charset="-128"/>
              </a:rPr>
              <a:pPr fontAlgn="base">
                <a:spcBef>
                  <a:spcPct val="0"/>
                </a:spcBef>
                <a:spcAft>
                  <a:spcPct val="0"/>
                </a:spcAft>
                <a:defRPr/>
              </a:pPr>
              <a:t>67</a:t>
            </a:fld>
            <a:endParaRPr lang="it-IT" smtClean="0">
              <a:ea typeface="ＭＳ Ｐゴシック" pitchFamily="-84" charset="-128"/>
              <a:cs typeface="ＭＳ Ｐゴシック" pitchFamily="-84" charset="-128"/>
            </a:endParaRPr>
          </a:p>
        </p:txBody>
      </p:sp>
      <p:sp>
        <p:nvSpPr>
          <p:cNvPr id="22733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2733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93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293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14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142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34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AE756D-B43F-E648-A17E-AF4E6E835D64}" type="slidenum">
              <a:rPr lang="it-IT">
                <a:ea typeface="ＭＳ Ｐゴシック" pitchFamily="-84" charset="-128"/>
                <a:cs typeface="ＭＳ Ｐゴシック" pitchFamily="-84" charset="-128"/>
              </a:rPr>
              <a:pPr fontAlgn="base">
                <a:spcBef>
                  <a:spcPct val="0"/>
                </a:spcBef>
                <a:spcAft>
                  <a:spcPct val="0"/>
                </a:spcAft>
                <a:defRPr/>
              </a:pPr>
              <a:t>71</a:t>
            </a:fld>
            <a:endParaRPr lang="it-IT">
              <a:ea typeface="ＭＳ Ｐゴシック" pitchFamily="-84" charset="-128"/>
              <a:cs typeface="ＭＳ Ｐゴシック" pitchFamily="-84" charset="-128"/>
            </a:endParaRPr>
          </a:p>
        </p:txBody>
      </p:sp>
      <p:sp>
        <p:nvSpPr>
          <p:cNvPr id="23552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3552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121141-CD59-9E41-9561-2C7409E7B4EB}" type="slidenum">
              <a:rPr lang="it-IT">
                <a:ea typeface="ＭＳ Ｐゴシック" pitchFamily="-84" charset="-128"/>
                <a:cs typeface="ＭＳ Ｐゴシック" pitchFamily="-84" charset="-128"/>
              </a:rPr>
              <a:pPr fontAlgn="base">
                <a:spcBef>
                  <a:spcPct val="0"/>
                </a:spcBef>
                <a:spcAft>
                  <a:spcPct val="0"/>
                </a:spcAft>
                <a:defRPr/>
              </a:pPr>
              <a:t>72</a:t>
            </a:fld>
            <a:endParaRPr lang="it-IT">
              <a:ea typeface="ＭＳ Ｐゴシック" pitchFamily="-84" charset="-128"/>
              <a:cs typeface="ＭＳ Ｐゴシック" pitchFamily="-84" charset="-128"/>
            </a:endParaRPr>
          </a:p>
        </p:txBody>
      </p:sp>
      <p:sp>
        <p:nvSpPr>
          <p:cNvPr id="2375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75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53E2097-C022-A745-8775-670DBA588468}" type="slidenum">
              <a:rPr lang="it-IT">
                <a:ea typeface="ＭＳ Ｐゴシック" pitchFamily="-84" charset="-128"/>
                <a:cs typeface="ＭＳ Ｐゴシック" pitchFamily="-84" charset="-128"/>
              </a:rPr>
              <a:pPr fontAlgn="base">
                <a:spcBef>
                  <a:spcPct val="0"/>
                </a:spcBef>
                <a:spcAft>
                  <a:spcPct val="0"/>
                </a:spcAft>
                <a:defRPr/>
              </a:pPr>
              <a:t>73</a:t>
            </a:fld>
            <a:endParaRPr lang="it-IT">
              <a:ea typeface="ＭＳ Ｐゴシック" pitchFamily="-84" charset="-128"/>
              <a:cs typeface="ＭＳ Ｐゴシック" pitchFamily="-84" charset="-128"/>
            </a:endParaRPr>
          </a:p>
        </p:txBody>
      </p:sp>
      <p:sp>
        <p:nvSpPr>
          <p:cNvPr id="2396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396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47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C9138FC-3220-1944-B080-234C6F486E91}" type="slidenum">
              <a:rPr lang="it-IT">
                <a:latin typeface="Arial" pitchFamily="-108" charset="0"/>
                <a:ea typeface="ＭＳ Ｐゴシック" pitchFamily="-108" charset="-128"/>
                <a:cs typeface="ＭＳ Ｐゴシック" pitchFamily="-108" charset="-128"/>
              </a:rPr>
              <a:pPr fontAlgn="base">
                <a:spcBef>
                  <a:spcPct val="0"/>
                </a:spcBef>
                <a:spcAft>
                  <a:spcPct val="0"/>
                </a:spcAft>
              </a:pPr>
              <a:t>77</a:t>
            </a:fld>
            <a:endParaRPr lang="it-IT">
              <a:latin typeface="Arial" pitchFamily="-108" charset="0"/>
              <a:ea typeface="ＭＳ Ｐゴシック" pitchFamily="-108" charset="-128"/>
              <a:cs typeface="ＭＳ Ｐゴシック" pitchFamily="-108" charset="-128"/>
            </a:endParaRPr>
          </a:p>
        </p:txBody>
      </p:sp>
      <p:sp>
        <p:nvSpPr>
          <p:cNvPr id="2447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474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latin typeface="Arial" pitchFamily="-108" charset="0"/>
              <a:ea typeface="ＭＳ Ｐゴシック" pitchFamily="-108" charset="-128"/>
              <a:cs typeface="ＭＳ Ｐゴシック" pitchFamily="-108" charset="-128"/>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2FD611-D1DF-D14E-B7ED-B46D33DE7887}" type="slidenum">
              <a:rPr lang="it-IT">
                <a:ea typeface="ＭＳ Ｐゴシック" pitchFamily="-84" charset="-128"/>
                <a:cs typeface="ＭＳ Ｐゴシック" pitchFamily="-84" charset="-128"/>
              </a:rPr>
              <a:pPr fontAlgn="base">
                <a:spcBef>
                  <a:spcPct val="0"/>
                </a:spcBef>
                <a:spcAft>
                  <a:spcPct val="0"/>
                </a:spcAft>
                <a:defRPr/>
              </a:pPr>
              <a:t>78</a:t>
            </a:fld>
            <a:endParaRPr lang="it-IT">
              <a:ea typeface="ＭＳ Ｐゴシック" pitchFamily="-84" charset="-128"/>
              <a:cs typeface="ＭＳ Ｐゴシック" pitchFamily="-84" charset="-128"/>
            </a:endParaRPr>
          </a:p>
        </p:txBody>
      </p:sp>
      <p:sp>
        <p:nvSpPr>
          <p:cNvPr id="246787" name="Rectangle 2"/>
          <p:cNvSpPr>
            <a:spLocks noGrp="1" noRot="1" noChangeAspect="1" noChangeArrowheads="1" noTextEdit="1"/>
          </p:cNvSpPr>
          <p:nvPr>
            <p:ph type="sldImg"/>
          </p:nvPr>
        </p:nvSpPr>
        <p:spPr bwMode="auto">
          <a:xfrm>
            <a:off x="1196975" y="706438"/>
            <a:ext cx="4525963" cy="3394075"/>
          </a:xfrm>
          <a:solidFill>
            <a:srgbClr val="FFFFFF"/>
          </a:solidFill>
          <a:ln>
            <a:solidFill>
              <a:srgbClr val="000000"/>
            </a:solidFill>
            <a:miter lim="800000"/>
            <a:headEnd/>
            <a:tailEnd/>
          </a:ln>
        </p:spPr>
      </p:sp>
      <p:sp>
        <p:nvSpPr>
          <p:cNvPr id="246788" name="Rectangle 3"/>
          <p:cNvSpPr>
            <a:spLocks noGrp="1" noChangeArrowheads="1"/>
          </p:cNvSpPr>
          <p:nvPr>
            <p:ph type="body" idx="1"/>
          </p:nvPr>
        </p:nvSpPr>
        <p:spPr bwMode="auto">
          <a:xfrm>
            <a:off x="942975" y="4314825"/>
            <a:ext cx="5032375" cy="4173538"/>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29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3676F7-1D87-764C-948E-58C2CD331A78}" type="slidenum">
              <a:rPr lang="it-IT">
                <a:ea typeface="ＭＳ Ｐゴシック" pitchFamily="-84" charset="-128"/>
                <a:cs typeface="ＭＳ Ｐゴシック" pitchFamily="-84" charset="-128"/>
              </a:rPr>
              <a:pPr fontAlgn="base">
                <a:spcBef>
                  <a:spcPct val="0"/>
                </a:spcBef>
                <a:spcAft>
                  <a:spcPct val="0"/>
                </a:spcAft>
                <a:defRPr/>
              </a:pPr>
              <a:t>79</a:t>
            </a:fld>
            <a:endParaRPr lang="it-IT">
              <a:ea typeface="ＭＳ Ｐゴシック" pitchFamily="-84" charset="-128"/>
              <a:cs typeface="ＭＳ Ｐゴシック" pitchFamily="-84" charset="-128"/>
            </a:endParaRPr>
          </a:p>
        </p:txBody>
      </p:sp>
      <p:sp>
        <p:nvSpPr>
          <p:cNvPr id="248835" name="Rectangle 2"/>
          <p:cNvSpPr>
            <a:spLocks noGrp="1" noRot="1" noChangeAspect="1" noChangeArrowheads="1" noTextEdit="1"/>
          </p:cNvSpPr>
          <p:nvPr>
            <p:ph type="sldImg"/>
          </p:nvPr>
        </p:nvSpPr>
        <p:spPr bwMode="auto">
          <a:xfrm>
            <a:off x="1196975" y="706438"/>
            <a:ext cx="4525963" cy="3394075"/>
          </a:xfrm>
          <a:solidFill>
            <a:srgbClr val="FFFFFF"/>
          </a:solidFill>
          <a:ln>
            <a:solidFill>
              <a:srgbClr val="000000"/>
            </a:solidFill>
            <a:miter lim="800000"/>
            <a:headEnd/>
            <a:tailEnd/>
          </a:ln>
        </p:spPr>
      </p:sp>
      <p:sp>
        <p:nvSpPr>
          <p:cNvPr id="248836" name="Rectangle 3"/>
          <p:cNvSpPr>
            <a:spLocks noGrp="1" noChangeArrowheads="1"/>
          </p:cNvSpPr>
          <p:nvPr>
            <p:ph type="body" idx="1"/>
          </p:nvPr>
        </p:nvSpPr>
        <p:spPr bwMode="auto">
          <a:xfrm>
            <a:off x="942975" y="4314825"/>
            <a:ext cx="5032375" cy="4173538"/>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66FDF8-5F52-924C-AD89-0DA77D5A12B4}" type="slidenum">
              <a:rPr lang="it-IT">
                <a:ea typeface="ＭＳ Ｐゴシック" pitchFamily="-84" charset="-128"/>
                <a:cs typeface="ＭＳ Ｐゴシック" pitchFamily="-84" charset="-128"/>
              </a:rPr>
              <a:pPr fontAlgn="base">
                <a:spcBef>
                  <a:spcPct val="0"/>
                </a:spcBef>
                <a:spcAft>
                  <a:spcPct val="0"/>
                </a:spcAft>
                <a:defRPr/>
              </a:pPr>
              <a:t>80</a:t>
            </a:fld>
            <a:endParaRPr lang="it-IT">
              <a:ea typeface="ＭＳ Ｐゴシック" pitchFamily="-84" charset="-128"/>
              <a:cs typeface="ＭＳ Ｐゴシック" pitchFamily="-84" charset="-128"/>
            </a:endParaRPr>
          </a:p>
        </p:txBody>
      </p:sp>
      <p:sp>
        <p:nvSpPr>
          <p:cNvPr id="250883" name="Rectangle 1026"/>
          <p:cNvSpPr>
            <a:spLocks noGrp="1" noRot="1" noChangeAspect="1" noChangeArrowheads="1" noTextEdit="1"/>
          </p:cNvSpPr>
          <p:nvPr>
            <p:ph type="sldImg"/>
          </p:nvPr>
        </p:nvSpPr>
        <p:spPr bwMode="auto">
          <a:xfrm>
            <a:off x="1193800" y="706438"/>
            <a:ext cx="4525963" cy="3394075"/>
          </a:xfrm>
          <a:solidFill>
            <a:srgbClr val="FFFFFF"/>
          </a:solidFill>
          <a:ln>
            <a:solidFill>
              <a:srgbClr val="000000"/>
            </a:solidFill>
            <a:miter lim="800000"/>
            <a:headEnd/>
            <a:tailEnd/>
          </a:ln>
        </p:spPr>
      </p:sp>
      <p:sp>
        <p:nvSpPr>
          <p:cNvPr id="250884" name="Rectangle 1027"/>
          <p:cNvSpPr>
            <a:spLocks noGrp="1" noChangeArrowheads="1"/>
          </p:cNvSpPr>
          <p:nvPr>
            <p:ph type="body" idx="1"/>
          </p:nvPr>
        </p:nvSpPr>
        <p:spPr bwMode="auto">
          <a:xfrm>
            <a:off x="942975" y="4313238"/>
            <a:ext cx="5032375" cy="4175125"/>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A5BDE5D-933F-4D44-BE80-F38BC02B928F}" type="slidenum">
              <a:rPr lang="it-IT">
                <a:ea typeface="ＭＳ Ｐゴシック" pitchFamily="-84" charset="-128"/>
                <a:cs typeface="ＭＳ Ｐゴシック" pitchFamily="-84" charset="-128"/>
              </a:rPr>
              <a:pPr fontAlgn="base">
                <a:spcBef>
                  <a:spcPct val="0"/>
                </a:spcBef>
                <a:spcAft>
                  <a:spcPct val="0"/>
                </a:spcAft>
                <a:defRPr/>
              </a:pPr>
              <a:t>82</a:t>
            </a:fld>
            <a:endParaRPr lang="it-IT">
              <a:ea typeface="ＭＳ Ｐゴシック" pitchFamily="-84" charset="-128"/>
              <a:cs typeface="ＭＳ Ｐゴシック" pitchFamily="-84" charset="-128"/>
            </a:endParaRPr>
          </a:p>
        </p:txBody>
      </p:sp>
      <p:sp>
        <p:nvSpPr>
          <p:cNvPr id="25395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395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86383" tIns="43192" rIns="86383" bIns="43192"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01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6E9665-498E-A945-8993-FAE23EBD5673}" type="slidenum">
              <a:rPr lang="it-IT">
                <a:ea typeface="ＭＳ Ｐゴシック" pitchFamily="-84" charset="-128"/>
                <a:cs typeface="ＭＳ Ｐゴシック" pitchFamily="-84" charset="-128"/>
              </a:rPr>
              <a:pPr fontAlgn="base">
                <a:spcBef>
                  <a:spcPct val="0"/>
                </a:spcBef>
                <a:spcAft>
                  <a:spcPct val="0"/>
                </a:spcAft>
                <a:defRPr/>
              </a:pPr>
              <a:t>83</a:t>
            </a:fld>
            <a:endParaRPr lang="it-IT">
              <a:ea typeface="ＭＳ Ｐゴシック" pitchFamily="-84" charset="-128"/>
              <a:cs typeface="ＭＳ Ｐゴシック" pitchFamily="-84" charset="-128"/>
            </a:endParaRPr>
          </a:p>
        </p:txBody>
      </p:sp>
      <p:sp>
        <p:nvSpPr>
          <p:cNvPr id="25600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5600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86383" tIns="43192" rIns="86383" bIns="43192"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22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0E19B60-870E-D547-A35B-D5AA87F54D5C}" type="slidenum">
              <a:rPr lang="it-IT">
                <a:ea typeface="ＭＳ Ｐゴシック" pitchFamily="-84" charset="-128"/>
                <a:cs typeface="ＭＳ Ｐゴシック" pitchFamily="-84" charset="-128"/>
              </a:rPr>
              <a:pPr fontAlgn="base">
                <a:spcBef>
                  <a:spcPct val="0"/>
                </a:spcBef>
                <a:spcAft>
                  <a:spcPct val="0"/>
                </a:spcAft>
                <a:defRPr/>
              </a:pPr>
              <a:t>84</a:t>
            </a:fld>
            <a:endParaRPr lang="it-IT">
              <a:ea typeface="ＭＳ Ｐゴシック" pitchFamily="-84" charset="-128"/>
              <a:cs typeface="ＭＳ Ｐゴシック" pitchFamily="-84" charset="-128"/>
            </a:endParaRPr>
          </a:p>
        </p:txBody>
      </p:sp>
      <p:sp>
        <p:nvSpPr>
          <p:cNvPr id="2580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805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42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B8E96B5-AD7A-2841-A673-2A056DEB7760}" type="slidenum">
              <a:rPr lang="it-IT">
                <a:ea typeface="ＭＳ Ｐゴシック" pitchFamily="-84" charset="-128"/>
                <a:cs typeface="ＭＳ Ｐゴシック" pitchFamily="-84" charset="-128"/>
              </a:rPr>
              <a:pPr fontAlgn="base">
                <a:spcBef>
                  <a:spcPct val="0"/>
                </a:spcBef>
                <a:spcAft>
                  <a:spcPct val="0"/>
                </a:spcAft>
                <a:defRPr/>
              </a:pPr>
              <a:t>85</a:t>
            </a:fld>
            <a:endParaRPr lang="it-IT">
              <a:ea typeface="ＭＳ Ｐゴシック" pitchFamily="-84" charset="-128"/>
              <a:cs typeface="ＭＳ Ｐゴシック" pitchFamily="-84" charset="-128"/>
            </a:endParaRPr>
          </a:p>
        </p:txBody>
      </p:sp>
      <p:sp>
        <p:nvSpPr>
          <p:cNvPr id="2600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010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214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prstTxWarp prst="textNoShape">
              <a:avLst/>
            </a:prstTxWarp>
          </a:bodyPr>
          <a:lstStyle/>
          <a:p>
            <a:pPr algn="r" eaLnBrk="0" hangingPunct="0"/>
            <a:fld id="{D85B76F6-ADB1-2E43-91AB-45CB7A7A7915}" type="slidenum">
              <a:rPr lang="it-IT" sz="1200">
                <a:latin typeface="Calibri" pitchFamily="-108" charset="0"/>
              </a:rPr>
              <a:pPr algn="r" eaLnBrk="0" hangingPunct="0"/>
              <a:t>86</a:t>
            </a:fld>
            <a:endParaRPr lang="it-IT" sz="1200">
              <a:latin typeface="Calibri" pitchFamily="-108" charset="0"/>
            </a:endParaRPr>
          </a:p>
        </p:txBody>
      </p:sp>
      <p:sp>
        <p:nvSpPr>
          <p:cNvPr id="2621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21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41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6624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245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E711A3-4B76-B240-8841-BB976FAE76AF}" type="slidenum">
              <a:rPr lang="it-IT" smtClean="0">
                <a:ea typeface="ＭＳ Ｐゴシック" pitchFamily="-84" charset="-128"/>
                <a:cs typeface="ＭＳ Ｐゴシック" pitchFamily="-84" charset="-128"/>
              </a:rPr>
              <a:pPr fontAlgn="base">
                <a:spcBef>
                  <a:spcPct val="0"/>
                </a:spcBef>
                <a:spcAft>
                  <a:spcPct val="0"/>
                </a:spcAft>
                <a:defRPr/>
              </a:pPr>
              <a:t>89</a:t>
            </a:fld>
            <a:endParaRPr lang="it-IT" smtClean="0">
              <a:ea typeface="ＭＳ Ｐゴシック" pitchFamily="-84" charset="-128"/>
              <a:cs typeface="ＭＳ Ｐゴシック" pitchFamily="-84" charset="-128"/>
            </a:endParaRPr>
          </a:p>
        </p:txBody>
      </p:sp>
      <p:sp>
        <p:nvSpPr>
          <p:cNvPr id="26829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6829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smtClean="0">
              <a:ea typeface="ＭＳ Ｐゴシック" pitchFamily="-108" charset="-128"/>
              <a:cs typeface="ＭＳ Ｐゴシック" pitchFamily="-108" charset="-128"/>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01B0E33-D152-6443-B812-42078646EC91}" type="slidenum">
              <a:rPr lang="it-IT">
                <a:ea typeface="ＭＳ Ｐゴシック" pitchFamily="-84" charset="-128"/>
                <a:cs typeface="ＭＳ Ｐゴシック" pitchFamily="-84" charset="-128"/>
              </a:rPr>
              <a:pPr fontAlgn="base">
                <a:spcBef>
                  <a:spcPct val="0"/>
                </a:spcBef>
                <a:spcAft>
                  <a:spcPct val="0"/>
                </a:spcAft>
                <a:defRPr/>
              </a:pPr>
              <a:t>91</a:t>
            </a:fld>
            <a:endParaRPr lang="it-IT">
              <a:ea typeface="ＭＳ Ｐゴシック" pitchFamily="-84" charset="-128"/>
              <a:cs typeface="ＭＳ Ｐゴシック" pitchFamily="-84" charset="-128"/>
            </a:endParaRPr>
          </a:p>
        </p:txBody>
      </p:sp>
      <p:sp>
        <p:nvSpPr>
          <p:cNvPr id="2713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713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CED5A4-5151-FA4B-A9E4-6333C3CED996}" type="slidenum">
              <a:rPr lang="it-IT">
                <a:ea typeface="ＭＳ Ｐゴシック" pitchFamily="-84" charset="-128"/>
                <a:cs typeface="ＭＳ Ｐゴシック" pitchFamily="-84" charset="-128"/>
              </a:rPr>
              <a:pPr fontAlgn="base">
                <a:spcBef>
                  <a:spcPct val="0"/>
                </a:spcBef>
                <a:spcAft>
                  <a:spcPct val="0"/>
                </a:spcAft>
                <a:defRPr/>
              </a:pPr>
              <a:t>111</a:t>
            </a:fld>
            <a:endParaRPr lang="it-IT">
              <a:ea typeface="ＭＳ Ｐゴシック" pitchFamily="-84" charset="-128"/>
              <a:cs typeface="ＭＳ Ｐゴシック" pitchFamily="-84" charset="-128"/>
            </a:endParaRPr>
          </a:p>
        </p:txBody>
      </p:sp>
      <p:sp>
        <p:nvSpPr>
          <p:cNvPr id="29286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9286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114AB7-3024-CD4A-AA20-FFEEA7D646BA}" type="slidenum">
              <a:rPr lang="it-IT" smtClean="0"/>
              <a:pPr>
                <a:defRPr/>
              </a:pPr>
              <a:t>114</a:t>
            </a:fld>
            <a:endParaRPr lang="it-IT"/>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pPr>
              <a:defRPr/>
            </a:pPr>
            <a:fld id="{32114AB7-3024-CD4A-AA20-FFEEA7D646BA}" type="slidenum">
              <a:rPr lang="it-IT" smtClean="0"/>
              <a:pPr>
                <a:defRPr/>
              </a:pPr>
              <a:t>117</a:t>
            </a:fld>
            <a:endParaRPr lang="it-IT"/>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8F20823-5D8D-2F40-BDBF-BC00D31B05CF}" type="slidenum">
              <a:rPr lang="it-IT">
                <a:ea typeface="ＭＳ Ｐゴシック" pitchFamily="-84" charset="-128"/>
                <a:cs typeface="ＭＳ Ｐゴシック" pitchFamily="-84" charset="-128"/>
              </a:rPr>
              <a:pPr fontAlgn="base">
                <a:spcBef>
                  <a:spcPct val="0"/>
                </a:spcBef>
                <a:spcAft>
                  <a:spcPct val="0"/>
                </a:spcAft>
                <a:defRPr/>
              </a:pPr>
              <a:t>120</a:t>
            </a:fld>
            <a:endParaRPr lang="it-IT">
              <a:ea typeface="ＭＳ Ｐゴシック" pitchFamily="-84" charset="-128"/>
              <a:cs typeface="ＭＳ Ｐゴシック" pitchFamily="-84" charset="-128"/>
            </a:endParaRPr>
          </a:p>
        </p:txBody>
      </p:sp>
      <p:sp>
        <p:nvSpPr>
          <p:cNvPr id="296963"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9696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89DD7A6-31E6-A14A-84D9-F9B8C48F18C3}" type="slidenum">
              <a:rPr lang="it-IT">
                <a:ea typeface="ＭＳ Ｐゴシック" pitchFamily="-84" charset="-128"/>
                <a:cs typeface="ＭＳ Ｐゴシック" pitchFamily="-84" charset="-128"/>
              </a:rPr>
              <a:pPr fontAlgn="base">
                <a:spcBef>
                  <a:spcPct val="0"/>
                </a:spcBef>
                <a:spcAft>
                  <a:spcPct val="0"/>
                </a:spcAft>
                <a:defRPr/>
              </a:pPr>
              <a:t>121</a:t>
            </a:fld>
            <a:endParaRPr lang="it-IT">
              <a:ea typeface="ＭＳ Ｐゴシック" pitchFamily="-84" charset="-128"/>
              <a:cs typeface="ＭＳ Ｐゴシック" pitchFamily="-84" charset="-128"/>
            </a:endParaRPr>
          </a:p>
        </p:txBody>
      </p:sp>
      <p:sp>
        <p:nvSpPr>
          <p:cNvPr id="299011"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29901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948A51-AFBD-0E45-9F74-CE6178D1ACDE}" type="slidenum">
              <a:rPr lang="it-IT">
                <a:ea typeface="ＭＳ Ｐゴシック" pitchFamily="-84" charset="-128"/>
                <a:cs typeface="ＭＳ Ｐゴシック" pitchFamily="-84" charset="-128"/>
              </a:rPr>
              <a:pPr fontAlgn="base">
                <a:spcBef>
                  <a:spcPct val="0"/>
                </a:spcBef>
                <a:spcAft>
                  <a:spcPct val="0"/>
                </a:spcAft>
                <a:defRPr/>
              </a:pPr>
              <a:t>122</a:t>
            </a:fld>
            <a:endParaRPr lang="it-IT">
              <a:ea typeface="ＭＳ Ｐゴシック" pitchFamily="-84" charset="-128"/>
              <a:cs typeface="ＭＳ Ｐゴシック" pitchFamily="-84" charset="-128"/>
            </a:endParaRPr>
          </a:p>
        </p:txBody>
      </p:sp>
      <p:sp>
        <p:nvSpPr>
          <p:cNvPr id="30105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0106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BB0BFA3-177B-3244-91FF-A783DE34BD74}" type="slidenum">
              <a:rPr lang="it-IT">
                <a:ea typeface="ＭＳ Ｐゴシック" pitchFamily="-84" charset="-128"/>
                <a:cs typeface="ＭＳ Ｐゴシック" pitchFamily="-84" charset="-128"/>
              </a:rPr>
              <a:pPr fontAlgn="base">
                <a:spcBef>
                  <a:spcPct val="0"/>
                </a:spcBef>
                <a:spcAft>
                  <a:spcPct val="0"/>
                </a:spcAft>
                <a:defRPr/>
              </a:pPr>
              <a:t>123</a:t>
            </a:fld>
            <a:endParaRPr lang="it-IT">
              <a:ea typeface="ＭＳ Ｐゴシック" pitchFamily="-84" charset="-128"/>
              <a:cs typeface="ＭＳ Ｐゴシック" pitchFamily="-84" charset="-128"/>
            </a:endParaRPr>
          </a:p>
        </p:txBody>
      </p:sp>
      <p:sp>
        <p:nvSpPr>
          <p:cNvPr id="303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03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CFF6A7-1567-684A-A11B-2C1D1A129C5A}" type="slidenum">
              <a:rPr lang="it-IT">
                <a:ea typeface="ＭＳ Ｐゴシック" pitchFamily="-84" charset="-128"/>
                <a:cs typeface="ＭＳ Ｐゴシック" pitchFamily="-84" charset="-128"/>
              </a:rPr>
              <a:pPr fontAlgn="base">
                <a:spcBef>
                  <a:spcPct val="0"/>
                </a:spcBef>
                <a:spcAft>
                  <a:spcPct val="0"/>
                </a:spcAft>
                <a:defRPr/>
              </a:pPr>
              <a:t>124</a:t>
            </a:fld>
            <a:endParaRPr lang="it-IT">
              <a:ea typeface="ＭＳ Ｐゴシック" pitchFamily="-84" charset="-128"/>
              <a:cs typeface="ＭＳ Ｐゴシック" pitchFamily="-84" charset="-128"/>
            </a:endParaRPr>
          </a:p>
        </p:txBody>
      </p:sp>
      <p:sp>
        <p:nvSpPr>
          <p:cNvPr id="305155" name="Rectangle 2"/>
          <p:cNvSpPr>
            <a:spLocks noGrp="1" noRot="1" noChangeAspect="1" noChangeArrowheads="1" noTextEdit="1"/>
          </p:cNvSpPr>
          <p:nvPr>
            <p:ph type="sldImg"/>
          </p:nvPr>
        </p:nvSpPr>
        <p:spPr bwMode="auto">
          <a:xfrm>
            <a:off x="1196975" y="706438"/>
            <a:ext cx="4525963" cy="3394075"/>
          </a:xfrm>
          <a:solidFill>
            <a:srgbClr val="FFFFFF"/>
          </a:solidFill>
          <a:ln>
            <a:solidFill>
              <a:srgbClr val="000000"/>
            </a:solidFill>
            <a:miter lim="800000"/>
            <a:headEnd/>
            <a:tailEnd/>
          </a:ln>
        </p:spPr>
      </p:sp>
      <p:sp>
        <p:nvSpPr>
          <p:cNvPr id="305156" name="Rectangle 3"/>
          <p:cNvSpPr>
            <a:spLocks noGrp="1" noChangeArrowheads="1"/>
          </p:cNvSpPr>
          <p:nvPr>
            <p:ph type="body" idx="1"/>
          </p:nvPr>
        </p:nvSpPr>
        <p:spPr bwMode="auto">
          <a:xfrm>
            <a:off x="942975" y="4314825"/>
            <a:ext cx="5032375" cy="417195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7811B5D-5C3F-D346-90F1-8F79719A3CD1}" type="slidenum">
              <a:rPr lang="en-US">
                <a:ea typeface="ＭＳ Ｐゴシック" pitchFamily="-84" charset="-128"/>
                <a:cs typeface="ＭＳ Ｐゴシック" pitchFamily="-84" charset="-128"/>
              </a:rPr>
              <a:pPr fontAlgn="base">
                <a:spcBef>
                  <a:spcPct val="0"/>
                </a:spcBef>
                <a:spcAft>
                  <a:spcPct val="0"/>
                </a:spcAft>
                <a:defRPr/>
              </a:pPr>
              <a:t>125</a:t>
            </a:fld>
            <a:endParaRPr lang="en-US">
              <a:ea typeface="ＭＳ Ｐゴシック" pitchFamily="-84" charset="-128"/>
              <a:cs typeface="ＭＳ Ｐゴシック" pitchFamily="-84" charset="-128"/>
            </a:endParaRPr>
          </a:p>
        </p:txBody>
      </p:sp>
      <p:sp>
        <p:nvSpPr>
          <p:cNvPr id="307203"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307204"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3E5E916-424F-6A44-8DDD-AE42213F3ED4}" type="slidenum">
              <a:rPr lang="en-US">
                <a:ea typeface="ＭＳ Ｐゴシック" pitchFamily="-84" charset="-128"/>
                <a:cs typeface="ＭＳ Ｐゴシック" pitchFamily="-84" charset="-128"/>
              </a:rPr>
              <a:pPr fontAlgn="base">
                <a:spcBef>
                  <a:spcPct val="0"/>
                </a:spcBef>
                <a:spcAft>
                  <a:spcPct val="0"/>
                </a:spcAft>
                <a:defRPr/>
              </a:pPr>
              <a:t>126</a:t>
            </a:fld>
            <a:endParaRPr lang="en-US">
              <a:ea typeface="ＭＳ Ｐゴシック" pitchFamily="-84" charset="-128"/>
              <a:cs typeface="ＭＳ Ｐゴシック" pitchFamily="-84" charset="-128"/>
            </a:endParaRPr>
          </a:p>
        </p:txBody>
      </p:sp>
      <p:sp>
        <p:nvSpPr>
          <p:cNvPr id="309251"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309252"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6979366-0DD5-6747-8116-F5E94AD67D79}" type="slidenum">
              <a:rPr lang="en-US">
                <a:ea typeface="ＭＳ Ｐゴシック" pitchFamily="-84" charset="-128"/>
                <a:cs typeface="ＭＳ Ｐゴシック" pitchFamily="-84" charset="-128"/>
              </a:rPr>
              <a:pPr fontAlgn="base">
                <a:spcBef>
                  <a:spcPct val="0"/>
                </a:spcBef>
                <a:spcAft>
                  <a:spcPct val="0"/>
                </a:spcAft>
                <a:defRPr/>
              </a:pPr>
              <a:t>127</a:t>
            </a:fld>
            <a:endParaRPr lang="en-US">
              <a:ea typeface="ＭＳ Ｐゴシック" pitchFamily="-84" charset="-128"/>
              <a:cs typeface="ＭＳ Ｐゴシック" pitchFamily="-84" charset="-128"/>
            </a:endParaRPr>
          </a:p>
        </p:txBody>
      </p:sp>
      <p:sp>
        <p:nvSpPr>
          <p:cNvPr id="311299" name="Rectangle 1026"/>
          <p:cNvSpPr>
            <a:spLocks noGrp="1" noRot="1" noChangeAspect="1" noChangeArrowheads="1"/>
          </p:cNvSpPr>
          <p:nvPr>
            <p:ph type="sldImg"/>
          </p:nvPr>
        </p:nvSpPr>
        <p:spPr bwMode="auto">
          <a:xfrm>
            <a:off x="1143000" y="685800"/>
            <a:ext cx="4573588" cy="3429000"/>
          </a:xfrm>
          <a:solidFill>
            <a:srgbClr val="FFFFFF"/>
          </a:solidFill>
          <a:ln>
            <a:solidFill>
              <a:srgbClr val="000000"/>
            </a:solidFill>
            <a:miter lim="800000"/>
            <a:headEnd/>
            <a:tailEnd/>
          </a:ln>
        </p:spPr>
      </p:sp>
      <p:sp>
        <p:nvSpPr>
          <p:cNvPr id="311300" name="Rectangle 1027"/>
          <p:cNvSpPr>
            <a:spLocks noGrp="1" noChangeArrowheads="1"/>
          </p:cNvSpPr>
          <p:nvPr>
            <p:ph type="body" idx="1"/>
          </p:nvPr>
        </p:nvSpPr>
        <p:spPr bwMode="auto">
          <a:xfrm>
            <a:off x="914400" y="4343400"/>
            <a:ext cx="5029200" cy="4114800"/>
          </a:xfrm>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endParaRPr lang="it-IT">
              <a:ea typeface="ＭＳ Ｐゴシック" pitchFamily="-108" charset="-128"/>
              <a:cs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pPr>
              <a:defRPr/>
            </a:pPr>
            <a:fld id="{67847574-5078-824D-8458-3AE73996081A}" type="datetime1">
              <a:rPr lang="it-IT"/>
              <a:pPr>
                <a:defRPr/>
              </a:pPr>
              <a:t>16-02-2014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16ECEAE3-994C-4849-9461-6FDA2D0C67CB}"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216E743B-9901-EC4B-AA01-D53CEDF5DC69}" type="datetime1">
              <a:rPr lang="it-IT"/>
              <a:pPr>
                <a:defRPr/>
              </a:pPr>
              <a:t>16-02-2014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98898FC4-B22B-744B-8E9F-B6EF612BDE8A}"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lvl1pPr>
              <a:defRPr/>
            </a:lvl1pPr>
          </a:lstStyle>
          <a:p>
            <a:pPr>
              <a:defRPr/>
            </a:pPr>
            <a:fld id="{42D6817A-8091-2B4B-BCFB-D529F90965EF}" type="datetime1">
              <a:rPr lang="it-IT"/>
              <a:pPr>
                <a:defRPr/>
              </a:pPr>
              <a:t>16-02-2014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2ED84236-6DE9-2049-9B37-02E2AB1174B2}"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3"/>
          <p:cNvSpPr>
            <a:spLocks noGrp="1"/>
          </p:cNvSpPr>
          <p:nvPr>
            <p:ph type="dt" sz="half" idx="10"/>
          </p:nvPr>
        </p:nvSpPr>
        <p:spPr/>
        <p:txBody>
          <a:bodyPr/>
          <a:lstStyle>
            <a:lvl1pPr>
              <a:defRPr/>
            </a:lvl1pPr>
          </a:lstStyle>
          <a:p>
            <a:pPr>
              <a:defRPr/>
            </a:pPr>
            <a:fld id="{154AEFEA-993E-4448-86C8-7CB50D1F4A97}" type="datetime1">
              <a:rPr lang="it-IT"/>
              <a:pPr>
                <a:defRPr/>
              </a:pPr>
              <a:t>16-02-2014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1F147A07-3C59-8A46-BB46-5BF96ED834F8}"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3"/>
          <p:cNvSpPr>
            <a:spLocks noGrp="1"/>
          </p:cNvSpPr>
          <p:nvPr>
            <p:ph type="dt" sz="half" idx="10"/>
          </p:nvPr>
        </p:nvSpPr>
        <p:spPr/>
        <p:txBody>
          <a:bodyPr/>
          <a:lstStyle>
            <a:lvl1pPr>
              <a:defRPr/>
            </a:lvl1pPr>
          </a:lstStyle>
          <a:p>
            <a:pPr>
              <a:defRPr/>
            </a:pPr>
            <a:fld id="{86E093BD-D90D-E64D-AB6A-905D76D5F9A5}" type="datetime1">
              <a:rPr lang="it-IT"/>
              <a:pPr>
                <a:defRPr/>
              </a:pPr>
              <a:t>16-02-2014</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33700A33-AE74-7A4E-9421-E28343037373}"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3"/>
          <p:cNvSpPr>
            <a:spLocks noGrp="1"/>
          </p:cNvSpPr>
          <p:nvPr>
            <p:ph type="dt" sz="half" idx="10"/>
          </p:nvPr>
        </p:nvSpPr>
        <p:spPr/>
        <p:txBody>
          <a:bodyPr/>
          <a:lstStyle>
            <a:lvl1pPr>
              <a:defRPr/>
            </a:lvl1pPr>
          </a:lstStyle>
          <a:p>
            <a:pPr>
              <a:defRPr/>
            </a:pPr>
            <a:fld id="{CB39BB52-AD79-2F48-8D09-8A37D6C3498F}" type="datetime1">
              <a:rPr lang="it-IT"/>
              <a:pPr>
                <a:defRPr/>
              </a:pPr>
              <a:t>16-02-2014</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B11CC7FE-182F-264B-8F60-C29DFAEE9F4F}"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3"/>
          <p:cNvSpPr>
            <a:spLocks noGrp="1"/>
          </p:cNvSpPr>
          <p:nvPr>
            <p:ph type="dt" sz="half" idx="10"/>
          </p:nvPr>
        </p:nvSpPr>
        <p:spPr/>
        <p:txBody>
          <a:bodyPr/>
          <a:lstStyle>
            <a:lvl1pPr>
              <a:defRPr/>
            </a:lvl1pPr>
          </a:lstStyle>
          <a:p>
            <a:pPr>
              <a:defRPr/>
            </a:pPr>
            <a:fld id="{13A94D1B-CA70-C340-92BB-28326E7CA312}" type="datetime1">
              <a:rPr lang="it-IT"/>
              <a:pPr>
                <a:defRPr/>
              </a:pPr>
              <a:t>16-02-2014</a:t>
            </a:fld>
            <a:endParaRPr lang="it-IT"/>
          </a:p>
        </p:txBody>
      </p:sp>
      <p:sp>
        <p:nvSpPr>
          <p:cNvPr id="3" name="Segnaposto piè di pagina 4"/>
          <p:cNvSpPr>
            <a:spLocks noGrp="1"/>
          </p:cNvSpPr>
          <p:nvPr>
            <p:ph type="ftr" sz="quarter" idx="11"/>
          </p:nvPr>
        </p:nvSpPr>
        <p:spPr/>
        <p:txBody>
          <a:bodyPr/>
          <a:lstStyle>
            <a:lvl1pPr>
              <a:defRPr/>
            </a:lvl1pPr>
          </a:lstStyle>
          <a:p>
            <a:pPr>
              <a:defRPr/>
            </a:pPr>
            <a:endParaRPr lang="it-IT"/>
          </a:p>
        </p:txBody>
      </p:sp>
      <p:sp>
        <p:nvSpPr>
          <p:cNvPr id="4" name="Segnaposto numero diapositiva 5"/>
          <p:cNvSpPr>
            <a:spLocks noGrp="1"/>
          </p:cNvSpPr>
          <p:nvPr>
            <p:ph type="sldNum" sz="quarter" idx="12"/>
          </p:nvPr>
        </p:nvSpPr>
        <p:spPr/>
        <p:txBody>
          <a:bodyPr/>
          <a:lstStyle>
            <a:lvl1pPr>
              <a:defRPr/>
            </a:lvl1pPr>
          </a:lstStyle>
          <a:p>
            <a:pPr>
              <a:defRPr/>
            </a:pPr>
            <a:fld id="{DBFC6722-FDFB-3647-95A7-C3C2F674A611}"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fld id="{A9E0C543-4229-0A46-A5E2-7C8C748D7675}" type="datetime1">
              <a:rPr lang="it-IT"/>
              <a:pPr>
                <a:defRPr/>
              </a:pPr>
              <a:t>16-02-2014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54D5CC53-2F39-724A-B9D6-E73E6299C7C1}"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3"/>
          <p:cNvSpPr>
            <a:spLocks noGrp="1"/>
          </p:cNvSpPr>
          <p:nvPr>
            <p:ph type="dt" sz="half" idx="10"/>
          </p:nvPr>
        </p:nvSpPr>
        <p:spPr/>
        <p:txBody>
          <a:bodyPr/>
          <a:lstStyle>
            <a:lvl1pPr>
              <a:defRPr/>
            </a:lvl1pPr>
          </a:lstStyle>
          <a:p>
            <a:pPr>
              <a:defRPr/>
            </a:pPr>
            <a:fld id="{4C380CE3-B6C3-8440-8C1A-E0D104E501D1}" type="datetime1">
              <a:rPr lang="it-IT"/>
              <a:pPr>
                <a:defRPr/>
              </a:pPr>
              <a:t>16-02-2014</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33C8E32E-6F36-D345-887B-C37033B72B90}"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6AE0FD7C-DB68-E940-8438-3E7D177F129D}" type="datetime1">
              <a:rPr lang="it-IT"/>
              <a:pPr>
                <a:defRPr/>
              </a:pPr>
              <a:t>16-02-2014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BAC17807-3FDD-D745-98F8-C479EF9BC909}"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pPr>
              <a:defRPr/>
            </a:pPr>
            <a:fld id="{BD0FEAB2-7E23-3F4F-902F-34D448D48D02}" type="datetime1">
              <a:rPr lang="it-IT"/>
              <a:pPr>
                <a:defRPr/>
              </a:pPr>
              <a:t>16-02-2014</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5CC5B582-515D-D742-BC0B-AE9F919B1501}"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Segnaposto titolo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Fare clic per modificare stile</a:t>
            </a:r>
            <a:endParaRPr lang="it-IT"/>
          </a:p>
        </p:txBody>
      </p:sp>
      <p:sp>
        <p:nvSpPr>
          <p:cNvPr id="1027" name="Segnaposto testo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Fare clic per modificare gli stili del testo dello schema</a:t>
            </a:r>
          </a:p>
          <a:p>
            <a:pPr lvl="1"/>
            <a:r>
              <a:rPr lang="en-US"/>
              <a:t>Secondo livello</a:t>
            </a:r>
          </a:p>
          <a:p>
            <a:pPr lvl="2"/>
            <a:r>
              <a:rPr lang="en-US"/>
              <a:t>Terzo livello</a:t>
            </a:r>
          </a:p>
          <a:p>
            <a:pPr lvl="3"/>
            <a:r>
              <a:rPr lang="en-US"/>
              <a:t>Quarto livello</a:t>
            </a:r>
          </a:p>
          <a:p>
            <a:pPr lvl="4"/>
            <a:r>
              <a:rPr lang="en-US"/>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pPr>
              <a:defRPr/>
            </a:pPr>
            <a:fld id="{5C514E7D-8985-5847-94ED-F7A8CF704544}" type="datetime1">
              <a:rPr lang="it-IT"/>
              <a:pPr>
                <a:defRPr/>
              </a:pPr>
              <a:t>16-02-2014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pPr>
              <a:defRPr/>
            </a:pPr>
            <a:fld id="{550E7DDB-1A85-124E-859E-0AC83F80555F}"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84" charset="-128"/>
          <a:cs typeface="ＭＳ Ｐゴシック" pitchFamily="-84" charset="-128"/>
        </a:defRPr>
      </a:lvl1pPr>
      <a:lvl2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2pPr>
      <a:lvl3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3pPr>
      <a:lvl4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4pPr>
      <a:lvl5pPr algn="ctr" defTabSz="457200" rtl="0" eaLnBrk="0" fontAlgn="base" hangingPunct="0">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5pPr>
      <a:lvl6pPr marL="4572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6pPr>
      <a:lvl7pPr marL="9144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7pPr>
      <a:lvl8pPr marL="13716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8pPr>
      <a:lvl9pPr marL="1828800" algn="ctr" defTabSz="457200" rtl="0" fontAlgn="base">
        <a:spcBef>
          <a:spcPct val="0"/>
        </a:spcBef>
        <a:spcAft>
          <a:spcPct val="0"/>
        </a:spcAft>
        <a:defRPr sz="4400">
          <a:solidFill>
            <a:schemeClr val="tx1"/>
          </a:solidFill>
          <a:latin typeface="Calibri" pitchFamily="-84" charset="0"/>
          <a:ea typeface="ＭＳ Ｐゴシック" pitchFamily="-84" charset="-128"/>
          <a:cs typeface="ＭＳ Ｐゴシック" pitchFamily="-84" charset="-128"/>
        </a:defRPr>
      </a:lvl9pPr>
    </p:titleStyle>
    <p:bodyStyle>
      <a:lvl1pPr marL="342900" indent="-342900" algn="l" defTabSz="457200" rtl="0" eaLnBrk="0" fontAlgn="base" hangingPunct="0">
        <a:spcBef>
          <a:spcPct val="20000"/>
        </a:spcBef>
        <a:spcAft>
          <a:spcPct val="0"/>
        </a:spcAft>
        <a:buFont typeface="Arial" pitchFamily="-108" charset="0"/>
        <a:buChar char="•"/>
        <a:defRPr sz="3200" kern="1200">
          <a:solidFill>
            <a:schemeClr val="tx1"/>
          </a:solidFill>
          <a:latin typeface="+mn-lt"/>
          <a:ea typeface="ＭＳ Ｐゴシック" pitchFamily="-84" charset="-128"/>
          <a:cs typeface="ＭＳ Ｐゴシック" pitchFamily="-84" charset="-128"/>
        </a:defRPr>
      </a:lvl1pPr>
      <a:lvl2pPr marL="742950" indent="-285750" algn="l" defTabSz="457200" rtl="0" eaLnBrk="0" fontAlgn="base" hangingPunct="0">
        <a:spcBef>
          <a:spcPct val="20000"/>
        </a:spcBef>
        <a:spcAft>
          <a:spcPct val="0"/>
        </a:spcAft>
        <a:buFont typeface="Arial" pitchFamily="-108" charset="0"/>
        <a:buChar char="–"/>
        <a:defRPr sz="2800" kern="1200">
          <a:solidFill>
            <a:schemeClr val="tx1"/>
          </a:solidFill>
          <a:latin typeface="+mn-lt"/>
          <a:ea typeface="ＭＳ Ｐゴシック" pitchFamily="-84" charset="-128"/>
          <a:cs typeface="+mn-cs"/>
        </a:defRPr>
      </a:lvl2pPr>
      <a:lvl3pPr marL="1143000" indent="-228600" algn="l" defTabSz="457200" rtl="0" eaLnBrk="0" fontAlgn="base" hangingPunct="0">
        <a:spcBef>
          <a:spcPct val="20000"/>
        </a:spcBef>
        <a:spcAft>
          <a:spcPct val="0"/>
        </a:spcAft>
        <a:buFont typeface="Arial" pitchFamily="-108" charset="0"/>
        <a:buChar char="•"/>
        <a:defRPr sz="2400" kern="1200">
          <a:solidFill>
            <a:schemeClr val="tx1"/>
          </a:solidFill>
          <a:latin typeface="+mn-lt"/>
          <a:ea typeface="ＭＳ Ｐゴシック" pitchFamily="-84" charset="-128"/>
          <a:cs typeface="+mn-cs"/>
        </a:defRPr>
      </a:lvl3pPr>
      <a:lvl4pPr marL="1600200" indent="-228600" algn="l" defTabSz="457200" rtl="0" eaLnBrk="0" fontAlgn="base" hangingPunct="0">
        <a:spcBef>
          <a:spcPct val="20000"/>
        </a:spcBef>
        <a:spcAft>
          <a:spcPct val="0"/>
        </a:spcAft>
        <a:buFont typeface="Arial" pitchFamily="-108" charset="0"/>
        <a:buChar char="–"/>
        <a:defRPr sz="2000" kern="1200">
          <a:solidFill>
            <a:schemeClr val="tx1"/>
          </a:solidFill>
          <a:latin typeface="+mn-lt"/>
          <a:ea typeface="ＭＳ Ｐゴシック" pitchFamily="-84" charset="-128"/>
          <a:cs typeface="+mn-cs"/>
        </a:defRPr>
      </a:lvl4pPr>
      <a:lvl5pPr marL="2057400" indent="-228600" algn="l" defTabSz="457200" rtl="0" eaLnBrk="0" fontAlgn="base" hangingPunct="0">
        <a:spcBef>
          <a:spcPct val="20000"/>
        </a:spcBef>
        <a:spcAft>
          <a:spcPct val="0"/>
        </a:spcAft>
        <a:buFont typeface="Arial" pitchFamily="-108" charset="0"/>
        <a:buChar char="»"/>
        <a:defRPr sz="2000" kern="1200">
          <a:solidFill>
            <a:schemeClr val="tx1"/>
          </a:solidFill>
          <a:latin typeface="+mn-lt"/>
          <a:ea typeface="ＭＳ Ｐゴシック" pitchFamily="-8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images.google.it/imgres?imgurl=http://www.vialattea.net/spaw/image/pseudoscienze/cervello.jpg&amp;imgrefurl=http://www.vialattea.net/esperti/php/risposta.php?num=7546&amp;h=370&amp;w=470&amp;sz=73&amp;hl=it&amp;start=122&amp;sig2=cJ-cjX3aS2nWfrfyPyl-EA&amp;um=1&amp;tbnid=hWR05Uo73bVnDM:&amp;tbnh=102&amp;tbnw=129&amp;eid=&amp;eid=oDpcR5-wKqfe0QTtm-3YCQ&amp;prev=/images?q=mente+corpo&amp;start=120&amp;ndsp=20&amp;svnum=10&amp;um=1&amp;hl=it&amp;rlz=1T4GGLR_itIT203IT205&amp;sa=N" TargetMode="External"/><Relationship Id="rId4" Type="http://schemas.openxmlformats.org/officeDocument/2006/relationships/image" Target="../media/image13.jpeg"/><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4.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wmf"/><Relationship Id="rId5"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image" Target="../media/image20.jpeg"/><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 Id="rId3" Type="http://schemas.openxmlformats.org/officeDocument/2006/relationships/image" Target="../media/image23.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63.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24.png"/><Relationship Id="rId8" Type="http://schemas.openxmlformats.org/officeDocument/2006/relationships/image" Target="../media/image32.png"/><Relationship Id="rId9" Type="http://schemas.openxmlformats.org/officeDocument/2006/relationships/image" Target="../media/image33.png"/><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29.png"/><Relationship Id="rId5" Type="http://schemas.openxmlformats.org/officeDocument/2006/relationships/image" Target="../media/image31.png"/><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65.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7.xml"/><Relationship Id="rId3" Type="http://schemas.openxmlformats.org/officeDocument/2006/relationships/oleObject" Target="???"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36.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3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 Id="rId3" Type="http://schemas.openxmlformats.org/officeDocument/2006/relationships/image" Target="../media/image3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 Id="rId3" Type="http://schemas.openxmlformats.org/officeDocument/2006/relationships/image" Target="../media/image39.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 Id="rId3" Type="http://schemas.openxmlformats.org/officeDocument/2006/relationships/image" Target="../media/image40.jpeg"/></Relationships>
</file>

<file path=ppt/slides/_rels/slide73.xml.rels><?xml version="1.0" encoding="UTF-8" standalone="yes"?>
<Relationships xmlns="http://schemas.openxmlformats.org/package/2006/relationships"><Relationship Id="rId3" Type="http://schemas.openxmlformats.org/officeDocument/2006/relationships/hyperlink" Target="http://www.posterversand.de/oxid.php/sid/843e3aa7516e11d8b6eadf686d5d696f/cl/details/cnid/890/anid/26742773ea3845938.22991686/Matisse.-Henri-----Face-de-femme/" TargetMode="External"/><Relationship Id="rId4" Type="http://schemas.openxmlformats.org/officeDocument/2006/relationships/image" Target="../media/image41.jpeg"/><Relationship Id="rId1" Type="http://schemas.openxmlformats.org/officeDocument/2006/relationships/slideLayout" Target="../slideLayouts/slideLayout7.xml"/><Relationship Id="rId2" Type="http://schemas.openxmlformats.org/officeDocument/2006/relationships/notesSlide" Target="../notesSlides/notesSlide5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44.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80.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5" Type="http://schemas.openxmlformats.org/officeDocument/2006/relationships/image" Target="../media/image48.png"/><Relationship Id="rId1" Type="http://schemas.openxmlformats.org/officeDocument/2006/relationships/slideLayout" Target="../slideLayouts/slideLayout7.xml"/><Relationship Id="rId2" Type="http://schemas.openxmlformats.org/officeDocument/2006/relationships/notesSlide" Target="../notesSlides/notesSlide6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50.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images.google.it/imgres?imgurl=http://upload.wikimedia.org/wikipedia/commons/thumb/8/88/Blason_ville_fr_Arnouville-l%C3%A8s-Gonesse_(Val-d'Oise).svg/109px-Blason_ville_fr_Arnouville-l%C3%A8s-Gonesse_(Val-d'Oise).svg.png&amp;imgrefurl=http://it.wikipedia.org/wiki/Corvo_(araldica)&amp;h=120&amp;w=109&amp;sz=12&amp;hl=it&amp;start=98&amp;um=1&amp;tbnid=tE-KAtP9zmUi1M:&amp;tbnh=88&amp;tbnw=80&amp;prev=/images?q=corvo+nero&amp;start=80&amp;ndsp=20&amp;svnum=10&amp;um=1&amp;hl=it&amp;rlz=1T4GGLR_itIT203IT205&amp;sa=N" TargetMode="External"/><Relationship Id="rId3" Type="http://schemas.openxmlformats.org/officeDocument/2006/relationships/image" Target="../media/image51.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eg"/></Relationships>
</file>

<file path=ppt/slides/_rels/slide111.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5.jpeg"/><Relationship Id="rId6" Type="http://schemas.openxmlformats.org/officeDocument/2006/relationships/image" Target="../media/image56.jpeg"/><Relationship Id="rId7" Type="http://schemas.openxmlformats.org/officeDocument/2006/relationships/image" Target="../media/image57.jpeg"/><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9.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 Id="rId3" Type="http://schemas.openxmlformats.org/officeDocument/2006/relationships/image" Target="../media/image60.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 Id="rId3" Type="http://schemas.openxmlformats.org/officeDocument/2006/relationships/image" Target="../media/image63.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jpe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5.jpeg"/></Relationships>
</file>

<file path=ppt/slides/_rels/slide120.xml.rels><?xml version="1.0" encoding="UTF-8" standalone="yes"?>
<Relationships xmlns="http://schemas.openxmlformats.org/package/2006/relationships"><Relationship Id="rId3" Type="http://schemas.openxmlformats.org/officeDocument/2006/relationships/image" Target="../media/image66.jpeg"/><Relationship Id="rId4" Type="http://schemas.openxmlformats.org/officeDocument/2006/relationships/image" Target="../media/image67.jpeg"/><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121.xml.rels><?xml version="1.0" encoding="UTF-8" standalone="yes"?>
<Relationships xmlns="http://schemas.openxmlformats.org/package/2006/relationships"><Relationship Id="rId3" Type="http://schemas.openxmlformats.org/officeDocument/2006/relationships/image" Target="../media/image68.jpeg"/><Relationship Id="rId4" Type="http://schemas.openxmlformats.org/officeDocument/2006/relationships/image" Target="../media/image69.jpeg"/><Relationship Id="rId5" Type="http://schemas.openxmlformats.org/officeDocument/2006/relationships/image" Target="../media/image70.jpeg"/><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 Id="rId3" Type="http://schemas.openxmlformats.org/officeDocument/2006/relationships/image" Target="../media/image71.wmf"/></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2.jpeg"/></Relationships>
</file>

<file path=ppt/slides/_rels/slide130.xml.rels><?xml version="1.0" encoding="UTF-8" standalone="yes"?>
<Relationships xmlns="http://schemas.openxmlformats.org/package/2006/relationships"><Relationship Id="rId3" Type="http://schemas.openxmlformats.org/officeDocument/2006/relationships/image" Target="../media/image74.pn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png"/><Relationship Id="rId7" Type="http://schemas.openxmlformats.org/officeDocument/2006/relationships/image" Target="../media/image78.png"/><Relationship Id="rId8" Type="http://schemas.openxmlformats.org/officeDocument/2006/relationships/image" Target="../media/image79.gif"/><Relationship Id="rId1" Type="http://schemas.openxmlformats.org/officeDocument/2006/relationships/slideLayout" Target="../slideLayouts/slideLayout7.xml"/><Relationship Id="rId2"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CasellaDiTesto 2"/>
          <p:cNvSpPr txBox="1">
            <a:spLocks noChangeArrowheads="1"/>
          </p:cNvSpPr>
          <p:nvPr/>
        </p:nvSpPr>
        <p:spPr bwMode="auto">
          <a:xfrm>
            <a:off x="0" y="0"/>
            <a:ext cx="9144000" cy="523220"/>
          </a:xfrm>
          <a:prstGeom prst="rect">
            <a:avLst/>
          </a:prstGeom>
          <a:noFill/>
          <a:ln w="9525">
            <a:noFill/>
            <a:miter lim="800000"/>
            <a:headEnd/>
            <a:tailEnd/>
          </a:ln>
        </p:spPr>
        <p:txBody>
          <a:bodyPr>
            <a:prstTxWarp prst="textNoShape">
              <a:avLst/>
            </a:prstTxWarp>
            <a:spAutoFit/>
          </a:bodyPr>
          <a:lstStyle/>
          <a:p>
            <a:pPr algn="ctr"/>
            <a:r>
              <a:rPr lang="it-IT" sz="2800" b="1" dirty="0" smtClean="0"/>
              <a:t> IL CURRICOLO VERTICALE </a:t>
            </a:r>
            <a:r>
              <a:rPr lang="it-IT" sz="2800" b="1" dirty="0" err="1" smtClean="0"/>
              <a:t>DI</a:t>
            </a:r>
            <a:r>
              <a:rPr lang="it-IT" sz="2800" b="1" dirty="0" smtClean="0"/>
              <a:t> ISTITUTO</a:t>
            </a:r>
            <a:endParaRPr lang="it-IT" dirty="0"/>
          </a:p>
        </p:txBody>
      </p:sp>
      <p:sp>
        <p:nvSpPr>
          <p:cNvPr id="15363" name="CasellaDiTesto 3"/>
          <p:cNvSpPr txBox="1">
            <a:spLocks noChangeArrowheads="1"/>
          </p:cNvSpPr>
          <p:nvPr/>
        </p:nvSpPr>
        <p:spPr bwMode="auto">
          <a:xfrm>
            <a:off x="0" y="6480175"/>
            <a:ext cx="9144000" cy="400050"/>
          </a:xfrm>
          <a:prstGeom prst="rect">
            <a:avLst/>
          </a:prstGeom>
          <a:noFill/>
          <a:ln w="9525">
            <a:noFill/>
            <a:miter lim="800000"/>
            <a:headEnd/>
            <a:tailEnd/>
          </a:ln>
        </p:spPr>
        <p:txBody>
          <a:bodyPr>
            <a:prstTxWarp prst="textNoShape">
              <a:avLst/>
            </a:prstTxWarp>
            <a:spAutoFit/>
          </a:bodyPr>
          <a:lstStyle/>
          <a:p>
            <a:pPr algn="ctr">
              <a:buFont typeface="Arial" pitchFamily="-108" charset="0"/>
              <a:buNone/>
            </a:pPr>
            <a:r>
              <a:rPr lang="it-IT" sz="2000" dirty="0"/>
              <a:t>SILVANO TAGLIAGAMBE</a:t>
            </a:r>
            <a:r>
              <a:rPr lang="it-IT" sz="2000" dirty="0" smtClean="0"/>
              <a:t> BERGAMO 18 </a:t>
            </a:r>
            <a:r>
              <a:rPr lang="it-IT" sz="2000" smtClean="0"/>
              <a:t>febbraio 2014</a:t>
            </a:r>
            <a:endParaRPr lang="it-IT" sz="2000" dirty="0"/>
          </a:p>
        </p:txBody>
      </p:sp>
      <p:pic>
        <p:nvPicPr>
          <p:cNvPr id="15364" name="Immagine 4" descr="albero_vita.jpg"/>
          <p:cNvPicPr>
            <a:picLocks noChangeAspect="1"/>
          </p:cNvPicPr>
          <p:nvPr/>
        </p:nvPicPr>
        <p:blipFill>
          <a:blip r:embed="rId2"/>
          <a:srcRect/>
          <a:stretch>
            <a:fillRect/>
          </a:stretch>
        </p:blipFill>
        <p:spPr bwMode="auto">
          <a:xfrm>
            <a:off x="2806700" y="1133475"/>
            <a:ext cx="3771900" cy="5346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CasellaDiTesto 2"/>
          <p:cNvSpPr txBox="1">
            <a:spLocks noChangeArrowheads="1"/>
          </p:cNvSpPr>
          <p:nvPr/>
        </p:nvSpPr>
        <p:spPr bwMode="auto">
          <a:xfrm>
            <a:off x="0" y="0"/>
            <a:ext cx="9144000" cy="6524625"/>
          </a:xfrm>
          <a:prstGeom prst="rect">
            <a:avLst/>
          </a:prstGeom>
          <a:noFill/>
          <a:ln w="9525">
            <a:noFill/>
            <a:miter lim="800000"/>
            <a:headEnd/>
            <a:tailEnd/>
          </a:ln>
        </p:spPr>
        <p:txBody>
          <a:bodyPr>
            <a:prstTxWarp prst="textNoShape">
              <a:avLst/>
            </a:prstTxWarp>
            <a:spAutoFit/>
          </a:bodyPr>
          <a:lstStyle/>
          <a:p>
            <a:pPr algn="ctr">
              <a:defRPr/>
            </a:pPr>
            <a:r>
              <a:rPr lang="it-IT" sz="2800" b="1" dirty="0">
                <a:latin typeface="Arial" pitchFamily="-102" charset="0"/>
                <a:ea typeface="ＭＳ Ｐゴシック" pitchFamily="-102" charset="-128"/>
                <a:cs typeface="ＭＳ Ｐゴシック" pitchFamily="-102" charset="-128"/>
              </a:rPr>
              <a:t> CURRICULUM UNICO</a:t>
            </a:r>
            <a:endParaRPr lang="it-IT" sz="2800" dirty="0">
              <a:latin typeface="Arial" pitchFamily="-102" charset="0"/>
              <a:ea typeface="ＭＳ Ｐゴシック" pitchFamily="-102" charset="-128"/>
              <a:cs typeface="ＭＳ Ｐゴシック" pitchFamily="-102" charset="-128"/>
            </a:endParaRPr>
          </a:p>
          <a:p>
            <a:pPr algn="ctr">
              <a:defRPr/>
            </a:pPr>
            <a:r>
              <a:rPr lang="it-IT" sz="2800" b="1" dirty="0">
                <a:latin typeface="Arial" pitchFamily="-102" charset="0"/>
                <a:ea typeface="ＭＳ Ｐゴシック" pitchFamily="-102" charset="-128"/>
                <a:cs typeface="ＭＳ Ｐゴシック" pitchFamily="-102" charset="-128"/>
              </a:rPr>
              <a:t>TRACCIA</a:t>
            </a:r>
            <a:endParaRPr lang="it-IT" sz="2800" dirty="0">
              <a:latin typeface="Arial" pitchFamily="-102" charset="0"/>
              <a:ea typeface="ＭＳ Ｐゴシック" pitchFamily="-102" charset="-128"/>
              <a:cs typeface="ＭＳ Ｐゴシック" pitchFamily="-102" charset="-128"/>
            </a:endParaRPr>
          </a:p>
          <a:p>
            <a:pPr>
              <a:defRPr/>
            </a:pPr>
            <a:endParaRPr lang="it-IT" sz="2800" dirty="0">
              <a:latin typeface="Arial" pitchFamily="-102" charset="0"/>
              <a:ea typeface="ＭＳ Ｐゴシック" pitchFamily="-102" charset="-128"/>
              <a:cs typeface="ＭＳ Ｐゴシック" pitchFamily="-102" charset="-128"/>
            </a:endParaRP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CONOSCENZE E COMPETENZE</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LE CONOSCENZE SI TRASMETTONO</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LE COMPETENZE SI COSTRUISCONO</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DUE DIVERSI PROCESSI COMUNICATIVI: COMUNICAZIONE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SAPERE E COMUNICAZIONE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POTERE (NEL SENSO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ESSERE IN GRADO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DIRE E MOSTRARE</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ANALISI DEL CONCETTO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CONOSCENZA</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PRESUPPOSTO NECESSARIO: IL CONCETTO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INFORMAZIONE</a:t>
            </a:r>
          </a:p>
          <a:p>
            <a:pPr marL="514350" indent="-514350">
              <a:buFont typeface="+mj-lt"/>
              <a:buAutoNum type="arabicPeriod"/>
              <a:defRPr/>
            </a:pPr>
            <a:r>
              <a:rPr lang="it-IT" sz="2400" dirty="0">
                <a:latin typeface="Arial" pitchFamily="-102" charset="0"/>
                <a:ea typeface="ＭＳ Ｐゴシック" pitchFamily="-102" charset="-128"/>
                <a:cs typeface="ＭＳ Ｐゴシック" pitchFamily="-102" charset="-128"/>
              </a:rPr>
              <a:t>L’INFORMAZIONE È CONDIZIONE NECESSARIA MA NON SUFFICIENTE PER CONOSCERE</a:t>
            </a:r>
          </a:p>
          <a:p>
            <a:pPr>
              <a:defRPr/>
            </a:pPr>
            <a:endParaRPr lang="it-IT" sz="2800" dirty="0">
              <a:latin typeface="Arial" pitchFamily="-102" charset="0"/>
              <a:ea typeface="ＭＳ Ｐゴシック" pitchFamily="-102" charset="-128"/>
              <a:cs typeface="ＭＳ Ｐゴシック" pitchFamily="-102" charset="-128"/>
            </a:endParaRPr>
          </a:p>
          <a:p>
            <a:pPr>
              <a:defRPr/>
            </a:pPr>
            <a:r>
              <a:rPr lang="it-IT" dirty="0" err="1">
                <a:latin typeface="Arial" pitchFamily="-102" charset="0"/>
                <a:ea typeface="ＭＳ Ｐゴシック" pitchFamily="-102" charset="-128"/>
                <a:cs typeface="ＭＳ Ｐゴシック" pitchFamily="-102" charset="-128"/>
              </a:rPr>
              <a:t> </a:t>
            </a:r>
            <a:endParaRPr lang="it-IT" dirty="0">
              <a:latin typeface="Arial" pitchFamily="-102" charset="0"/>
              <a:ea typeface="ＭＳ Ｐゴシック" pitchFamily="-102" charset="-128"/>
              <a:cs typeface="ＭＳ Ｐゴシック" pitchFamily="-102" charset="-128"/>
            </a:endParaRPr>
          </a:p>
        </p:txBody>
      </p:sp>
      <p:sp>
        <p:nvSpPr>
          <p:cNvPr id="16387" name="CasellaDiTesto 3"/>
          <p:cNvSpPr txBox="1">
            <a:spLocks noChangeArrowheads="1"/>
          </p:cNvSpPr>
          <p:nvPr/>
        </p:nvSpPr>
        <p:spPr bwMode="auto">
          <a:xfrm>
            <a:off x="0" y="6480175"/>
            <a:ext cx="9144000" cy="400050"/>
          </a:xfrm>
          <a:prstGeom prst="rect">
            <a:avLst/>
          </a:prstGeom>
          <a:noFill/>
          <a:ln w="9525">
            <a:noFill/>
            <a:miter lim="800000"/>
            <a:headEnd/>
            <a:tailEnd/>
          </a:ln>
        </p:spPr>
        <p:txBody>
          <a:bodyPr>
            <a:prstTxWarp prst="textNoShape">
              <a:avLst/>
            </a:prstTxWarp>
            <a:spAutoFit/>
          </a:bodyPr>
          <a:lstStyle/>
          <a:p>
            <a:pPr algn="ctr">
              <a:buFont typeface="Arial" pitchFamily="-108" charset="0"/>
              <a:buNone/>
            </a:pPr>
            <a:r>
              <a:rPr lang="it-IT" sz="200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CasellaDiTesto 2"/>
          <p:cNvSpPr txBox="1">
            <a:spLocks noChangeArrowheads="1"/>
          </p:cNvSpPr>
          <p:nvPr/>
        </p:nvSpPr>
        <p:spPr bwMode="auto">
          <a:xfrm>
            <a:off x="0" y="0"/>
            <a:ext cx="9144000" cy="6648450"/>
          </a:xfrm>
          <a:prstGeom prst="rect">
            <a:avLst/>
          </a:prstGeom>
          <a:noFill/>
          <a:ln w="9525">
            <a:noFill/>
            <a:miter lim="800000"/>
            <a:headEnd/>
            <a:tailEnd/>
          </a:ln>
        </p:spPr>
        <p:txBody>
          <a:bodyPr>
            <a:prstTxWarp prst="textNoShape">
              <a:avLst/>
            </a:prstTxWarp>
            <a:spAutoFit/>
          </a:bodyPr>
          <a:lstStyle/>
          <a:p>
            <a:pPr algn="ctr">
              <a:defRPr/>
            </a:pPr>
            <a:r>
              <a:rPr lang="it-IT" sz="2800" b="1" dirty="0">
                <a:latin typeface="Arial" pitchFamily="-102" charset="0"/>
                <a:ea typeface="ＭＳ Ｐゴシック" pitchFamily="-102" charset="-128"/>
                <a:cs typeface="ＭＳ Ｐゴシック" pitchFamily="-102" charset="-128"/>
              </a:rPr>
              <a:t> CURRICULUM UNICO</a:t>
            </a:r>
            <a:r>
              <a:rPr lang="it-IT" sz="2800" dirty="0">
                <a:latin typeface="Arial" pitchFamily="-102" charset="0"/>
                <a:ea typeface="ＭＳ Ｐゴシック" pitchFamily="-102" charset="-128"/>
                <a:cs typeface="ＭＳ Ｐゴシック" pitchFamily="-102" charset="-128"/>
              </a:rPr>
              <a:t>: </a:t>
            </a:r>
            <a:r>
              <a:rPr lang="it-IT" sz="2800" b="1" dirty="0">
                <a:latin typeface="Arial" pitchFamily="-102" charset="0"/>
                <a:ea typeface="ＭＳ Ｐゴシック" pitchFamily="-102" charset="-128"/>
                <a:cs typeface="ＭＳ Ｐゴシック" pitchFamily="-102" charset="-128"/>
              </a:rPr>
              <a:t>TRACCIA</a:t>
            </a:r>
            <a:endParaRPr lang="it-IT" sz="2800" dirty="0">
              <a:latin typeface="Arial" pitchFamily="-102" charset="0"/>
              <a:ea typeface="ＭＳ Ｐゴシック" pitchFamily="-102" charset="-128"/>
              <a:cs typeface="ＭＳ Ｐゴシック" pitchFamily="-102" charset="-128"/>
            </a:endParaRPr>
          </a:p>
          <a:p>
            <a:pPr>
              <a:defRPr/>
            </a:pPr>
            <a:endParaRPr lang="it-IT" sz="2800" dirty="0">
              <a:latin typeface="Arial" pitchFamily="-102" charset="0"/>
              <a:ea typeface="ＭＳ Ｐゴシック" pitchFamily="-102" charset="-128"/>
              <a:cs typeface="ＭＳ Ｐゴシック" pitchFamily="-102" charset="-128"/>
            </a:endParaRPr>
          </a:p>
          <a:p>
            <a:pPr marL="457200" indent="-457200">
              <a:buFont typeface="+mj-lt"/>
              <a:buAutoNum type="arabicPeriod" startAt="9"/>
              <a:defRPr/>
            </a:pPr>
            <a:r>
              <a:rPr lang="it-IT" sz="2300" dirty="0">
                <a:latin typeface="Arial" pitchFamily="-102" charset="0"/>
                <a:ea typeface="ＭＳ Ｐゴシック" pitchFamily="-102" charset="-128"/>
                <a:cs typeface="ＭＳ Ｐゴシック" pitchFamily="-102" charset="-128"/>
              </a:rPr>
              <a:t>CHE COS’ È L’INFORMAZIONE: DISPOSIZIONE DEGLI ELEMENTI E STRUTTURA, NON QUANTITÀ, QUALITÀ E NATURA DEGLI ELEMENTI</a:t>
            </a:r>
          </a:p>
          <a:p>
            <a:pPr marL="457200" indent="-457200">
              <a:buFont typeface="+mj-lt"/>
              <a:buAutoNum type="arabicPeriod" startAt="9"/>
              <a:defRPr/>
            </a:pPr>
            <a:r>
              <a:rPr lang="it-IT" sz="2300" dirty="0">
                <a:latin typeface="Arial" pitchFamily="-102" charset="0"/>
                <a:ea typeface="ＭＳ Ｐゴシック" pitchFamily="-102" charset="-128"/>
                <a:cs typeface="ＭＳ Ｐゴシック" pitchFamily="-102" charset="-128"/>
              </a:rPr>
              <a:t>ELABORAZIONE DELLA CONOSCENZA: COME RICAVARE NUOVA INFORMAZIONE DALL’INFORMAZIONE DISPONIBILE</a:t>
            </a:r>
          </a:p>
          <a:p>
            <a:pPr marL="457200" indent="-457200">
              <a:buFont typeface="+mj-lt"/>
              <a:buAutoNum type="arabicPeriod" startAt="9"/>
              <a:defRPr/>
            </a:pPr>
            <a:r>
              <a:rPr lang="it-IT" sz="2300" dirty="0">
                <a:latin typeface="Arial" pitchFamily="-102" charset="0"/>
                <a:ea typeface="ＭＳ Ｐゴシック" pitchFamily="-102" charset="-128"/>
                <a:cs typeface="ＭＳ Ｐゴシック" pitchFamily="-102" charset="-128"/>
              </a:rPr>
              <a:t>GLI STRUMENTI PER ELABORARE L’INFORMAZIONE: ANALISI, ASTRAZIONE, ANALOGIA, DEDUZIONE, INDUZIONE, ABDUZIONE</a:t>
            </a:r>
          </a:p>
          <a:p>
            <a:pPr marL="457200" indent="-457200">
              <a:buFont typeface="+mj-lt"/>
              <a:buAutoNum type="arabicPeriod" startAt="9"/>
              <a:defRPr/>
            </a:pPr>
            <a:r>
              <a:rPr lang="it-IT" sz="2300" dirty="0">
                <a:latin typeface="Arial" pitchFamily="-102" charset="0"/>
                <a:ea typeface="ＭＳ Ｐゴシック" pitchFamily="-102" charset="-128"/>
                <a:cs typeface="ＭＳ Ｐゴシック" pitchFamily="-102" charset="-128"/>
              </a:rPr>
              <a:t>UN ALTRO STRUMENTO IMPRESCINDIBILE: PENSARE PER MODELLI</a:t>
            </a:r>
          </a:p>
          <a:p>
            <a:pPr marL="457200" indent="-457200">
              <a:buFont typeface="+mj-lt"/>
              <a:buAutoNum type="arabicPeriod" startAt="9"/>
              <a:defRPr/>
            </a:pPr>
            <a:r>
              <a:rPr lang="it-IT" sz="2300" dirty="0">
                <a:latin typeface="Arial" pitchFamily="-102" charset="0"/>
                <a:ea typeface="ＭＳ Ｐゴシック" pitchFamily="-102" charset="-128"/>
                <a:cs typeface="ＭＳ Ｐゴシック" pitchFamily="-102" charset="-128"/>
              </a:rPr>
              <a:t>CHE COS’ È UN MODELLO: RAPPRESENTAZIONE ARTIFICIALE E SEMPLIFICATA </a:t>
            </a:r>
            <a:r>
              <a:rPr lang="it-IT" sz="2300" dirty="0" err="1">
                <a:latin typeface="Arial" pitchFamily="-102" charset="0"/>
                <a:ea typeface="ＭＳ Ｐゴシック" pitchFamily="-102" charset="-128"/>
                <a:cs typeface="ＭＳ Ｐゴシック" pitchFamily="-102" charset="-128"/>
              </a:rPr>
              <a:t>DI</a:t>
            </a:r>
            <a:r>
              <a:rPr lang="it-IT" sz="2300" dirty="0">
                <a:latin typeface="Arial" pitchFamily="-102" charset="0"/>
                <a:ea typeface="ＭＳ Ｐゴシック" pitchFamily="-102" charset="-128"/>
                <a:cs typeface="ＭＳ Ｐゴシック" pitchFamily="-102" charset="-128"/>
              </a:rPr>
              <a:t> UN DOMINIO</a:t>
            </a:r>
          </a:p>
          <a:p>
            <a:pPr marL="457200" indent="-457200">
              <a:buFont typeface="+mj-lt"/>
              <a:buAutoNum type="arabicPeriod" startAt="9"/>
              <a:defRPr/>
            </a:pPr>
            <a:r>
              <a:rPr lang="it-IT" sz="2300" dirty="0">
                <a:latin typeface="Arial" pitchFamily="-102" charset="0"/>
                <a:ea typeface="ＭＳ Ｐゴシック" pitchFamily="-102" charset="-128"/>
                <a:cs typeface="ＭＳ Ｐゴシック" pitchFamily="-102" charset="-128"/>
              </a:rPr>
              <a:t>LA RELAZIONE TRA IL MODELLO E IL SUO DOMINIO: LA CORRISPONDENZA BIUNIVOCA TRAMITE UNA FUNZIONE</a:t>
            </a:r>
          </a:p>
          <a:p>
            <a:pPr>
              <a:defRPr/>
            </a:pPr>
            <a:endParaRPr lang="it-IT" sz="2400" dirty="0">
              <a:latin typeface="Arial" pitchFamily="-102" charset="0"/>
              <a:ea typeface="ＭＳ Ｐゴシック" pitchFamily="-102" charset="-128"/>
              <a:cs typeface="ＭＳ Ｐゴシック" pitchFamily="-102" charset="-128"/>
            </a:endParaRPr>
          </a:p>
          <a:p>
            <a:pPr>
              <a:defRPr/>
            </a:pPr>
            <a:r>
              <a:rPr lang="it-IT" sz="2400" dirty="0" err="1">
                <a:latin typeface="Arial" pitchFamily="-102" charset="0"/>
                <a:ea typeface="ＭＳ Ｐゴシック" pitchFamily="-102" charset="-128"/>
                <a:cs typeface="ＭＳ Ｐゴシック" pitchFamily="-102" charset="-128"/>
              </a:rPr>
              <a:t> </a:t>
            </a:r>
            <a:endParaRPr lang="it-IT" sz="2400" dirty="0">
              <a:latin typeface="Arial" pitchFamily="-102" charset="0"/>
              <a:ea typeface="ＭＳ Ｐゴシック" pitchFamily="-102" charset="-128"/>
              <a:cs typeface="ＭＳ Ｐゴシック" pitchFamily="-102" charset="-128"/>
            </a:endParaRPr>
          </a:p>
        </p:txBody>
      </p:sp>
      <p:sp>
        <p:nvSpPr>
          <p:cNvPr id="17411" name="CasellaDiTesto 3"/>
          <p:cNvSpPr txBox="1">
            <a:spLocks noChangeArrowheads="1"/>
          </p:cNvSpPr>
          <p:nvPr/>
        </p:nvSpPr>
        <p:spPr bwMode="auto">
          <a:xfrm>
            <a:off x="0" y="6480175"/>
            <a:ext cx="9144000" cy="400050"/>
          </a:xfrm>
          <a:prstGeom prst="rect">
            <a:avLst/>
          </a:prstGeom>
          <a:noFill/>
          <a:ln w="9525">
            <a:noFill/>
            <a:miter lim="800000"/>
            <a:headEnd/>
            <a:tailEnd/>
          </a:ln>
        </p:spPr>
        <p:txBody>
          <a:bodyPr>
            <a:prstTxWarp prst="textNoShape">
              <a:avLst/>
            </a:prstTxWarp>
            <a:spAutoFit/>
          </a:bodyPr>
          <a:lstStyle/>
          <a:p>
            <a:pPr algn="ctr">
              <a:buFont typeface="Arial" pitchFamily="-108" charset="0"/>
              <a:buNone/>
            </a:pPr>
            <a:r>
              <a:rPr lang="it-IT" sz="200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CasellaDiTesto 2"/>
          <p:cNvSpPr txBox="1">
            <a:spLocks noChangeArrowheads="1"/>
          </p:cNvSpPr>
          <p:nvPr/>
        </p:nvSpPr>
        <p:spPr bwMode="auto">
          <a:xfrm>
            <a:off x="0" y="0"/>
            <a:ext cx="9144000" cy="7232650"/>
          </a:xfrm>
          <a:prstGeom prst="rect">
            <a:avLst/>
          </a:prstGeom>
          <a:noFill/>
          <a:ln w="9525">
            <a:noFill/>
            <a:miter lim="800000"/>
            <a:headEnd/>
            <a:tailEnd/>
          </a:ln>
        </p:spPr>
        <p:txBody>
          <a:bodyPr>
            <a:prstTxWarp prst="textNoShape">
              <a:avLst/>
            </a:prstTxWarp>
            <a:spAutoFit/>
          </a:bodyPr>
          <a:lstStyle/>
          <a:p>
            <a:pPr algn="ctr">
              <a:defRPr/>
            </a:pPr>
            <a:r>
              <a:rPr lang="it-IT" sz="2800" b="1" dirty="0">
                <a:latin typeface="Arial" pitchFamily="-102" charset="0"/>
                <a:ea typeface="ＭＳ Ｐゴシック" pitchFamily="-102" charset="-128"/>
                <a:cs typeface="ＭＳ Ｐゴシック" pitchFamily="-102" charset="-128"/>
              </a:rPr>
              <a:t> CURRICULUM UNICO</a:t>
            </a:r>
            <a:r>
              <a:rPr lang="it-IT" sz="2800" dirty="0">
                <a:latin typeface="Arial" pitchFamily="-102" charset="0"/>
                <a:ea typeface="ＭＳ Ｐゴシック" pitchFamily="-102" charset="-128"/>
                <a:cs typeface="ＭＳ Ｐゴシック" pitchFamily="-102" charset="-128"/>
              </a:rPr>
              <a:t>: </a:t>
            </a:r>
            <a:r>
              <a:rPr lang="it-IT" sz="2800" b="1" dirty="0">
                <a:latin typeface="Arial" pitchFamily="-102" charset="0"/>
                <a:ea typeface="ＭＳ Ｐゴシック" pitchFamily="-102" charset="-128"/>
                <a:cs typeface="ＭＳ Ｐゴシック" pitchFamily="-102" charset="-128"/>
              </a:rPr>
              <a:t>TRACCIA</a:t>
            </a:r>
            <a:endParaRPr lang="it-IT" sz="2800" dirty="0">
              <a:latin typeface="Arial" pitchFamily="-102" charset="0"/>
              <a:ea typeface="ＭＳ Ｐゴシック" pitchFamily="-102" charset="-128"/>
              <a:cs typeface="ＭＳ Ｐゴシック" pitchFamily="-102" charset="-128"/>
            </a:endParaRPr>
          </a:p>
          <a:p>
            <a:pPr>
              <a:defRPr/>
            </a:pPr>
            <a:endParaRPr lang="it-IT" sz="2800" dirty="0">
              <a:latin typeface="Arial" pitchFamily="-102" charset="0"/>
              <a:ea typeface="ＭＳ Ｐゴシック" pitchFamily="-102" charset="-128"/>
              <a:cs typeface="ＭＳ Ｐゴシック" pitchFamily="-102" charset="-128"/>
            </a:endParaRP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LE CHIAVI PER LA COSTRUZIONE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UN MODELLO: ASTRAZIONE E TRASFERIMENTO ANALOGICO</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CENTRALITÀ DELLE STRUTTURE</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DEFINIZIONE </a:t>
            </a:r>
            <a:r>
              <a:rPr lang="it-IT" sz="2400" dirty="0" err="1">
                <a:latin typeface="Arial" pitchFamily="-102" charset="0"/>
                <a:ea typeface="ＭＳ Ｐゴシック" pitchFamily="-102" charset="-128"/>
                <a:cs typeface="ＭＳ Ｐゴシック" pitchFamily="-102" charset="-128"/>
              </a:rPr>
              <a:t>DI</a:t>
            </a:r>
            <a:r>
              <a:rPr lang="it-IT" sz="2400" dirty="0">
                <a:latin typeface="Arial" pitchFamily="-102" charset="0"/>
                <a:ea typeface="ＭＳ Ｐゴシック" pitchFamily="-102" charset="-128"/>
                <a:cs typeface="ＭＳ Ｐゴシック" pitchFamily="-102" charset="-128"/>
              </a:rPr>
              <a:t> STRUTTURA</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COME ORIENTARE LO SGUARDO VERSO LE STRUTTURE: IMPORTANZA DELLE RELAZIONI LOGICHE</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DALL’INFORMAZIONE ALLA CONOSCENZA. ELEMENTI AGGIUNTIVI</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CONOSCERE E CAPIRE</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DALLA CONOSCENZA ALLA COMPETENZA</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LA VISIONE, LA PERCEZIONE E L’AZIONE</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LA PERCEZIONE COME SELEZIONE E COME ORIENTAMENTO ALL’AZIONE</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PERCEZIONE E PROGETTUALITÀ</a:t>
            </a:r>
          </a:p>
          <a:p>
            <a:pPr marL="457200" indent="-457200">
              <a:buFont typeface="+mj-lt"/>
              <a:buAutoNum type="arabicPeriod" startAt="15"/>
              <a:defRPr/>
            </a:pPr>
            <a:r>
              <a:rPr lang="it-IT" sz="2400" dirty="0">
                <a:latin typeface="Arial" pitchFamily="-102" charset="0"/>
                <a:ea typeface="ＭＳ Ｐゴシック" pitchFamily="-102" charset="-128"/>
                <a:cs typeface="ＭＳ Ｐゴシック" pitchFamily="-102" charset="-128"/>
              </a:rPr>
              <a:t>SAPERE E FARE: LA MAIN </a:t>
            </a:r>
            <a:r>
              <a:rPr lang="it-IT" sz="2400" dirty="0" err="1">
                <a:latin typeface="Arial" pitchFamily="-102" charset="0"/>
                <a:ea typeface="ＭＳ Ｐゴシック" pitchFamily="-102" charset="-128"/>
                <a:cs typeface="ＭＳ Ｐゴシック" pitchFamily="-102" charset="-128"/>
              </a:rPr>
              <a:t>À</a:t>
            </a:r>
            <a:r>
              <a:rPr lang="it-IT" sz="2400" dirty="0">
                <a:latin typeface="Arial" pitchFamily="-102" charset="0"/>
                <a:ea typeface="ＭＳ Ｐゴシック" pitchFamily="-102" charset="-128"/>
                <a:cs typeface="ＭＳ Ｐゴシック" pitchFamily="-102" charset="-128"/>
              </a:rPr>
              <a:t> LA PÂTE</a:t>
            </a:r>
          </a:p>
          <a:p>
            <a:pPr>
              <a:defRPr/>
            </a:pPr>
            <a:endParaRPr lang="it-IT" sz="2400" dirty="0">
              <a:latin typeface="Arial" pitchFamily="-102" charset="0"/>
              <a:ea typeface="ＭＳ Ｐゴシック" pitchFamily="-102" charset="-128"/>
              <a:cs typeface="ＭＳ Ｐゴシック" pitchFamily="-102" charset="-128"/>
            </a:endParaRPr>
          </a:p>
          <a:p>
            <a:pPr>
              <a:defRPr/>
            </a:pPr>
            <a:r>
              <a:rPr lang="it-IT" sz="2400" dirty="0" err="1">
                <a:latin typeface="Arial" pitchFamily="-102" charset="0"/>
                <a:ea typeface="ＭＳ Ｐゴシック" pitchFamily="-102" charset="-128"/>
                <a:cs typeface="ＭＳ Ｐゴシック" pitchFamily="-102" charset="-128"/>
              </a:rPr>
              <a:t> </a:t>
            </a:r>
            <a:endParaRPr lang="it-IT" sz="2400" dirty="0">
              <a:latin typeface="Arial" pitchFamily="-102" charset="0"/>
              <a:ea typeface="ＭＳ Ｐゴシック" pitchFamily="-102" charset="-128"/>
              <a:cs typeface="ＭＳ Ｐゴシック" pitchFamily="-102" charset="-128"/>
            </a:endParaRPr>
          </a:p>
        </p:txBody>
      </p:sp>
      <p:sp>
        <p:nvSpPr>
          <p:cNvPr id="18435" name="CasellaDiTesto 3"/>
          <p:cNvSpPr txBox="1">
            <a:spLocks noChangeArrowheads="1"/>
          </p:cNvSpPr>
          <p:nvPr/>
        </p:nvSpPr>
        <p:spPr bwMode="auto">
          <a:xfrm>
            <a:off x="0" y="6480175"/>
            <a:ext cx="9144000" cy="400050"/>
          </a:xfrm>
          <a:prstGeom prst="rect">
            <a:avLst/>
          </a:prstGeom>
          <a:noFill/>
          <a:ln w="9525">
            <a:noFill/>
            <a:miter lim="800000"/>
            <a:headEnd/>
            <a:tailEnd/>
          </a:ln>
        </p:spPr>
        <p:txBody>
          <a:bodyPr>
            <a:prstTxWarp prst="textNoShape">
              <a:avLst/>
            </a:prstTxWarp>
            <a:spAutoFit/>
          </a:bodyPr>
          <a:lstStyle/>
          <a:p>
            <a:pPr algn="ctr">
              <a:buFont typeface="Arial" pitchFamily="-108" charset="0"/>
              <a:buNone/>
            </a:pPr>
            <a:r>
              <a:rPr lang="it-IT" sz="2000"/>
              <a: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455377C9-67FB-5841-9A9B-18D1C454563B}" type="slidenum">
              <a:rPr lang="it-IT"/>
              <a:pPr>
                <a:defRPr/>
              </a:pPr>
              <a:t>5</a:t>
            </a:fld>
            <a:endParaRPr lang="it-IT"/>
          </a:p>
        </p:txBody>
      </p:sp>
      <p:sp>
        <p:nvSpPr>
          <p:cNvPr id="66563"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66564"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Calibri" pitchFamily="-108" charset="0"/>
            </a:endParaRPr>
          </a:p>
        </p:txBody>
      </p:sp>
      <p:sp>
        <p:nvSpPr>
          <p:cNvPr id="486404" name="Rectangle 4"/>
          <p:cNvSpPr>
            <a:spLocks noChangeArrowheads="1"/>
          </p:cNvSpPr>
          <p:nvPr/>
        </p:nvSpPr>
        <p:spPr bwMode="auto">
          <a:xfrm>
            <a:off x="2771775" y="1814513"/>
            <a:ext cx="5324475" cy="3232150"/>
          </a:xfrm>
          <a:prstGeom prst="rect">
            <a:avLst/>
          </a:prstGeom>
          <a:noFill/>
          <a:ln w="9525">
            <a:noFill/>
            <a:prstDash val="sysDot"/>
            <a:miter lim="800000"/>
            <a:headEnd/>
            <a:tailEnd/>
          </a:ln>
          <a:effectLst/>
        </p:spPr>
        <p:txBody>
          <a:bodyPr>
            <a:prstTxWarp prst="textNoShape">
              <a:avLst/>
            </a:prstTxWarp>
            <a:spAutoFit/>
          </a:bodyPr>
          <a:lstStyle/>
          <a:p>
            <a:pPr algn="ctr" eaLnBrk="0" fontAlgn="auto" hangingPunct="0">
              <a:spcBef>
                <a:spcPts val="0"/>
              </a:spcBef>
              <a:spcAft>
                <a:spcPts val="0"/>
              </a:spcAft>
              <a:defRPr/>
            </a:pPr>
            <a:endParaRPr lang="it-IT" sz="2800" b="1" dirty="0">
              <a:effectLst>
                <a:outerShdw blurRad="38100" dist="38100" dir="2700000" algn="tl">
                  <a:srgbClr val="DDDDDD"/>
                </a:outerShdw>
              </a:effectLst>
              <a:latin typeface="Tahoma" charset="0"/>
              <a:ea typeface="+mn-ea"/>
              <a:cs typeface="+mn-cs"/>
            </a:endParaRPr>
          </a:p>
          <a:p>
            <a:pPr algn="ctr" eaLnBrk="0" fontAlgn="auto" hangingPunct="0">
              <a:spcBef>
                <a:spcPts val="0"/>
              </a:spcBef>
              <a:spcAft>
                <a:spcPts val="0"/>
              </a:spcAft>
              <a:defRPr/>
            </a:pPr>
            <a:r>
              <a:rPr lang="it-IT" dirty="0" err="1">
                <a:latin typeface="+mn-lt"/>
                <a:ea typeface="+mn-ea"/>
                <a:cs typeface="+mn-cs"/>
              </a:rPr>
              <a:t> </a:t>
            </a:r>
            <a:r>
              <a:rPr lang="it-IT" sz="4400" b="1" dirty="0" err="1">
                <a:effectLst>
                  <a:outerShdw blurRad="38100" dist="38100" dir="2700000" algn="tl">
                    <a:srgbClr val="DDDDDD"/>
                  </a:outerShdw>
                </a:effectLst>
                <a:latin typeface="Arial"/>
                <a:ea typeface="+mn-ea"/>
                <a:cs typeface="+mn-cs"/>
              </a:rPr>
              <a:t>I</a:t>
            </a:r>
            <a:r>
              <a:rPr lang="it-IT" sz="4400" dirty="0">
                <a:latin typeface="Arial"/>
                <a:ea typeface="+mn-ea"/>
                <a:cs typeface="+mn-cs"/>
              </a:rPr>
              <a:t> </a:t>
            </a:r>
            <a:r>
              <a:rPr lang="it-IT" sz="4400" b="1" dirty="0">
                <a:effectLst>
                  <a:outerShdw blurRad="38100" dist="38100" dir="2700000" algn="tl">
                    <a:srgbClr val="DDDDDD"/>
                  </a:outerShdw>
                </a:effectLst>
                <a:latin typeface="Arial"/>
                <a:ea typeface="+mn-ea"/>
                <a:cs typeface="+mn-cs"/>
              </a:rPr>
              <a:t>CARDINI DEL CONCETTO</a:t>
            </a:r>
          </a:p>
          <a:p>
            <a:pPr algn="ctr" eaLnBrk="0" fontAlgn="auto" hangingPunct="0">
              <a:spcBef>
                <a:spcPts val="0"/>
              </a:spcBef>
              <a:spcAft>
                <a:spcPts val="0"/>
              </a:spcAft>
              <a:defRPr/>
            </a:pPr>
            <a:r>
              <a:rPr lang="it-IT" sz="4400" b="1" dirty="0" err="1">
                <a:effectLst>
                  <a:outerShdw blurRad="38100" dist="38100" dir="2700000" algn="tl">
                    <a:srgbClr val="DDDDDD"/>
                  </a:outerShdw>
                </a:effectLst>
                <a:latin typeface="Arial"/>
                <a:ea typeface="+mn-ea"/>
                <a:cs typeface="+mn-cs"/>
              </a:rPr>
              <a:t>DI</a:t>
            </a:r>
            <a:endParaRPr lang="it-IT" sz="4400" b="1" dirty="0">
              <a:effectLst>
                <a:outerShdw blurRad="38100" dist="38100" dir="2700000" algn="tl">
                  <a:srgbClr val="DDDDDD"/>
                </a:outerShdw>
              </a:effectLst>
              <a:latin typeface="Arial"/>
              <a:ea typeface="+mn-ea"/>
              <a:cs typeface="+mn-cs"/>
            </a:endParaRPr>
          </a:p>
          <a:p>
            <a:pPr algn="ctr" eaLnBrk="0" fontAlgn="auto" hangingPunct="0">
              <a:spcBef>
                <a:spcPts val="0"/>
              </a:spcBef>
              <a:spcAft>
                <a:spcPts val="0"/>
              </a:spcAft>
              <a:defRPr/>
            </a:pPr>
            <a:r>
              <a:rPr lang="it-IT" sz="4400" b="1" dirty="0">
                <a:effectLst>
                  <a:outerShdw blurRad="38100" dist="38100" dir="2700000" algn="tl">
                    <a:srgbClr val="DDDDDD"/>
                  </a:outerShdw>
                </a:effectLst>
                <a:latin typeface="Arial"/>
                <a:ea typeface="+mn-ea"/>
                <a:cs typeface="+mn-cs"/>
              </a:rPr>
              <a:t>«COMPETENZA»</a:t>
            </a:r>
          </a:p>
        </p:txBody>
      </p:sp>
      <p:sp>
        <p:nvSpPr>
          <p:cNvPr id="486405"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1</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CasellaDiTesto 1"/>
          <p:cNvSpPr txBox="1">
            <a:spLocks noChangeArrowheads="1"/>
          </p:cNvSpPr>
          <p:nvPr/>
        </p:nvSpPr>
        <p:spPr bwMode="auto">
          <a:xfrm>
            <a:off x="0" y="773113"/>
            <a:ext cx="9144000" cy="5264150"/>
          </a:xfrm>
          <a:prstGeom prst="rect">
            <a:avLst/>
          </a:prstGeom>
          <a:noFill/>
          <a:ln w="9525">
            <a:noFill/>
            <a:miter lim="800000"/>
            <a:headEnd/>
            <a:tailEnd/>
          </a:ln>
        </p:spPr>
        <p:txBody>
          <a:bodyPr>
            <a:prstTxWarp prst="textNoShape">
              <a:avLst/>
            </a:prstTxWarp>
            <a:spAutoFit/>
          </a:bodyPr>
          <a:lstStyle/>
          <a:p>
            <a:pPr algn="ctr"/>
            <a:r>
              <a:rPr lang="it-IT" sz="2800" b="1">
                <a:latin typeface="Calibri" pitchFamily="-108" charset="0"/>
              </a:rPr>
              <a:t>OSTACOLI ALL’APPROCCIO PER COMPETENZE</a:t>
            </a:r>
            <a:endParaRPr lang="it-IT" sz="2800">
              <a:latin typeface="Calibri" pitchFamily="-108" charset="0"/>
            </a:endParaRPr>
          </a:p>
          <a:p>
            <a:r>
              <a:rPr lang="it-IT" sz="2800" b="1">
                <a:latin typeface="Calibri" pitchFamily="-108" charset="0"/>
              </a:rPr>
              <a:t> </a:t>
            </a:r>
            <a:endParaRPr lang="it-IT" sz="2800">
              <a:latin typeface="Calibri" pitchFamily="-108" charset="0"/>
            </a:endParaRPr>
          </a:p>
          <a:p>
            <a:r>
              <a:rPr lang="it-IT" sz="2800" b="1">
                <a:latin typeface="Calibri" pitchFamily="-108" charset="0"/>
              </a:rPr>
              <a:t> </a:t>
            </a:r>
            <a:endParaRPr lang="it-IT" sz="2800">
              <a:latin typeface="Calibri" pitchFamily="-108" charset="0"/>
            </a:endParaRPr>
          </a:p>
          <a:p>
            <a:pPr>
              <a:buFont typeface="Wingdings" pitchFamily="-108" charset="2"/>
              <a:buChar char="u"/>
            </a:pPr>
            <a:r>
              <a:rPr lang="it-IT" sz="2800" b="1">
                <a:latin typeface="Calibri" pitchFamily="-108" charset="0"/>
              </a:rPr>
              <a:t> QUANTITA’ DI DISCIPLINE</a:t>
            </a:r>
            <a:endParaRPr lang="it-IT" sz="2800">
              <a:latin typeface="Calibri" pitchFamily="-108" charset="0"/>
            </a:endParaRPr>
          </a:p>
          <a:p>
            <a:pPr>
              <a:buFont typeface="Wingdings" pitchFamily="-108" charset="2"/>
              <a:buChar char="u"/>
            </a:pPr>
            <a:r>
              <a:rPr lang="it-IT" sz="2800" b="1">
                <a:latin typeface="Calibri" pitchFamily="-108" charset="0"/>
              </a:rPr>
              <a:t> STRUTTURA DELL’ORARIO SCOLASTICO</a:t>
            </a:r>
            <a:endParaRPr lang="it-IT" sz="2800">
              <a:latin typeface="Calibri" pitchFamily="-108" charset="0"/>
            </a:endParaRPr>
          </a:p>
          <a:p>
            <a:pPr>
              <a:buFont typeface="Wingdings" pitchFamily="-108" charset="2"/>
              <a:buChar char="u"/>
            </a:pPr>
            <a:r>
              <a:rPr lang="it-IT" sz="2800" b="1">
                <a:latin typeface="Calibri" pitchFamily="-108" charset="0"/>
              </a:rPr>
              <a:t> QUANTITA’ DI CONTENUTI DA APPRENDERE</a:t>
            </a:r>
            <a:endParaRPr lang="it-IT" sz="2800">
              <a:latin typeface="Calibri" pitchFamily="-108" charset="0"/>
            </a:endParaRPr>
          </a:p>
          <a:p>
            <a:pPr>
              <a:buFont typeface="Wingdings" pitchFamily="-108" charset="2"/>
              <a:buChar char="u"/>
            </a:pPr>
            <a:r>
              <a:rPr lang="it-IT" sz="2800" b="1">
                <a:latin typeface="Calibri" pitchFamily="-108" charset="0"/>
              </a:rPr>
              <a:t> SCARSA COMPETENZA DIDATTICA DIFFUSA</a:t>
            </a:r>
            <a:endParaRPr lang="it-IT" sz="2800">
              <a:latin typeface="Calibri" pitchFamily="-108" charset="0"/>
            </a:endParaRPr>
          </a:p>
          <a:p>
            <a:pPr>
              <a:buFont typeface="Wingdings" pitchFamily="-108" charset="2"/>
              <a:buChar char="u"/>
            </a:pPr>
            <a:r>
              <a:rPr lang="it-IT" sz="2800" b="1">
                <a:latin typeface="Calibri" pitchFamily="-108" charset="0"/>
              </a:rPr>
              <a:t> SCARSA COLLABORAZIONE TRA DOCENTI</a:t>
            </a:r>
            <a:endParaRPr lang="it-IT" sz="2800">
              <a:latin typeface="Calibri" pitchFamily="-108" charset="0"/>
            </a:endParaRPr>
          </a:p>
          <a:p>
            <a:pPr>
              <a:buFont typeface="Wingdings" pitchFamily="-108" charset="2"/>
              <a:buChar char="u"/>
            </a:pPr>
            <a:r>
              <a:rPr lang="it-IT" sz="2800" b="1">
                <a:latin typeface="Calibri" pitchFamily="-108" charset="0"/>
              </a:rPr>
              <a:t> STRUTTURAZIONE DEGLI AMBIENTI DIDATTICI</a:t>
            </a:r>
            <a:endParaRPr lang="it-IT" sz="2800">
              <a:latin typeface="Calibri" pitchFamily="-108" charset="0"/>
            </a:endParaRPr>
          </a:p>
          <a:p>
            <a:pPr>
              <a:buFont typeface="Wingdings" pitchFamily="-108" charset="2"/>
              <a:buChar char="u"/>
            </a:pPr>
            <a:r>
              <a:rPr lang="it-IT" sz="2800" b="1">
                <a:latin typeface="Calibri" pitchFamily="-108" charset="0"/>
              </a:rPr>
              <a:t> CLASSI DI CONCORSO, CONTRATTI DI LAVORO    </a:t>
            </a:r>
          </a:p>
          <a:p>
            <a:pPr>
              <a:buFont typeface="Wingdings" pitchFamily="-108" charset="2"/>
              <a:buChar char="u"/>
            </a:pPr>
            <a:r>
              <a:rPr lang="it-IT" sz="2800" b="1">
                <a:latin typeface="Calibri" pitchFamily="-108" charset="0"/>
              </a:rPr>
              <a:t> ORGANICI </a:t>
            </a:r>
            <a:endParaRPr lang="it-IT" sz="2800">
              <a:latin typeface="Calibri" pitchFamily="-108" charset="0"/>
            </a:endParaRPr>
          </a:p>
          <a:p>
            <a:endParaRPr lang="it-IT" sz="2800">
              <a:latin typeface="Calibri" pitchFamily="-10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CasellaDiTesto 1"/>
          <p:cNvSpPr txBox="1">
            <a:spLocks noChangeArrowheads="1"/>
          </p:cNvSpPr>
          <p:nvPr/>
        </p:nvSpPr>
        <p:spPr bwMode="auto">
          <a:xfrm>
            <a:off x="0" y="374650"/>
            <a:ext cx="8982075" cy="4062413"/>
          </a:xfrm>
          <a:prstGeom prst="rect">
            <a:avLst/>
          </a:prstGeom>
          <a:noFill/>
          <a:ln w="9525">
            <a:noFill/>
            <a:miter lim="800000"/>
            <a:headEnd/>
            <a:tailEnd/>
          </a:ln>
        </p:spPr>
        <p:txBody>
          <a:bodyPr>
            <a:prstTxWarp prst="textNoShape">
              <a:avLst/>
            </a:prstTxWarp>
            <a:spAutoFit/>
          </a:bodyPr>
          <a:lstStyle/>
          <a:p>
            <a:pPr algn="ctr"/>
            <a:r>
              <a:rPr lang="it-IT" sz="2600" b="1">
                <a:latin typeface="Calibri" pitchFamily="-108" charset="0"/>
              </a:rPr>
              <a:t>NONOSTANTE TUTTO BISOGNA:</a:t>
            </a:r>
            <a:endParaRPr lang="it-IT" sz="2600">
              <a:latin typeface="Calibri" pitchFamily="-108" charset="0"/>
            </a:endParaRPr>
          </a:p>
          <a:p>
            <a:r>
              <a:rPr lang="it-IT" sz="2600" b="1">
                <a:latin typeface="Calibri" pitchFamily="-108" charset="0"/>
              </a:rPr>
              <a:t> </a:t>
            </a:r>
            <a:endParaRPr lang="it-IT" sz="2600">
              <a:latin typeface="Calibri" pitchFamily="-108" charset="0"/>
            </a:endParaRPr>
          </a:p>
          <a:p>
            <a:r>
              <a:rPr lang="it-IT" sz="2600" b="1">
                <a:latin typeface="Calibri" pitchFamily="-108" charset="0"/>
              </a:rPr>
              <a:t> </a:t>
            </a:r>
            <a:endParaRPr lang="it-IT" sz="2600">
              <a:latin typeface="Calibri" pitchFamily="-108" charset="0"/>
            </a:endParaRPr>
          </a:p>
          <a:p>
            <a:pPr>
              <a:buFont typeface="Wingdings" pitchFamily="-108" charset="2"/>
              <a:buChar char="u"/>
            </a:pPr>
            <a:r>
              <a:rPr lang="it-IT" sz="2600" b="1">
                <a:latin typeface="Calibri" pitchFamily="-108" charset="0"/>
              </a:rPr>
              <a:t> IMPOSTARE UNA PROGETTAZIONE DIDATTICA</a:t>
            </a:r>
            <a:endParaRPr lang="it-IT" sz="2600">
              <a:latin typeface="Calibri" pitchFamily="-108" charset="0"/>
            </a:endParaRPr>
          </a:p>
          <a:p>
            <a:pPr>
              <a:buFont typeface="Wingdings" pitchFamily="-108" charset="2"/>
              <a:buChar char="u"/>
            </a:pPr>
            <a:r>
              <a:rPr lang="it-IT" sz="2600" b="1">
                <a:latin typeface="Calibri" pitchFamily="-108" charset="0"/>
              </a:rPr>
              <a:t> LAVORARE PER PROGETTI</a:t>
            </a:r>
            <a:endParaRPr lang="it-IT" sz="2600">
              <a:latin typeface="Calibri" pitchFamily="-108" charset="0"/>
            </a:endParaRPr>
          </a:p>
          <a:p>
            <a:pPr>
              <a:buFont typeface="Wingdings" pitchFamily="-108" charset="2"/>
              <a:buChar char="u"/>
            </a:pPr>
            <a:r>
              <a:rPr lang="it-IT" sz="2600" b="1">
                <a:latin typeface="Calibri" pitchFamily="-108" charset="0"/>
              </a:rPr>
              <a:t> FAVORIRE UNA DIDATTICA LABORATORIALE</a:t>
            </a:r>
            <a:endParaRPr lang="it-IT" sz="2600">
              <a:latin typeface="Calibri" pitchFamily="-108" charset="0"/>
            </a:endParaRPr>
          </a:p>
          <a:p>
            <a:pPr>
              <a:buFont typeface="Wingdings" pitchFamily="-108" charset="2"/>
              <a:buChar char="u"/>
            </a:pPr>
            <a:r>
              <a:rPr lang="it-IT" sz="2600" b="1">
                <a:latin typeface="Calibri" pitchFamily="-108" charset="0"/>
              </a:rPr>
              <a:t> FAVORIRE L’’INDIVIDUAZIONE DI COMPETENZE</a:t>
            </a:r>
          </a:p>
          <a:p>
            <a:r>
              <a:rPr lang="it-IT" sz="2600" b="1">
                <a:latin typeface="Calibri" pitchFamily="-108" charset="0"/>
              </a:rPr>
              <a:t>    ESSENZIALI (E RELATIVE CONOSCENZE E ABILITA’)</a:t>
            </a:r>
            <a:endParaRPr lang="it-IT" sz="2600">
              <a:latin typeface="Calibri" pitchFamily="-108" charset="0"/>
            </a:endParaRPr>
          </a:p>
          <a:p>
            <a:pPr>
              <a:buFont typeface="Wingdings" pitchFamily="-108" charset="2"/>
              <a:buChar char="u"/>
            </a:pPr>
            <a:r>
              <a:rPr lang="it-IT" sz="2600" b="1">
                <a:latin typeface="Calibri" pitchFamily="-108" charset="0"/>
              </a:rPr>
              <a:t> FAVORIRE VALIDE ESPERIENZE DI ALTERNANZA</a:t>
            </a:r>
            <a:endParaRPr lang="it-IT" sz="2600">
              <a:latin typeface="Calibri" pitchFamily="-108" charset="0"/>
            </a:endParaRPr>
          </a:p>
          <a:p>
            <a:endParaRPr lang="it-IT">
              <a:latin typeface="Calibri" pitchFamily="-10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8" name="Segnaposto numero diapositiva 3"/>
          <p:cNvSpPr>
            <a:spLocks noGrp="1"/>
          </p:cNvSpPr>
          <p:nvPr>
            <p:ph type="sldNum" sz="quarter" idx="12"/>
          </p:nvPr>
        </p:nvSpPr>
        <p:spPr/>
        <p:txBody>
          <a:bodyPr/>
          <a:lstStyle/>
          <a:p>
            <a:pPr>
              <a:defRPr/>
            </a:pPr>
            <a:fld id="{E341F1E9-67AB-6948-B58E-ACC166D61D3C}" type="slidenum">
              <a:rPr lang="it-IT"/>
              <a:pPr>
                <a:defRPr/>
              </a:pPr>
              <a:t>8</a:t>
            </a:fld>
            <a:endParaRPr lang="it-IT"/>
          </a:p>
        </p:txBody>
      </p:sp>
      <p:pic>
        <p:nvPicPr>
          <p:cNvPr id="70659" name="Picture 2" descr="aG7_ApprendoSe"/>
          <p:cNvPicPr>
            <a:picLocks noChangeAspect="1" noChangeArrowheads="1"/>
          </p:cNvPicPr>
          <p:nvPr/>
        </p:nvPicPr>
        <p:blipFill>
          <a:blip r:embed="rId3"/>
          <a:srcRect/>
          <a:stretch>
            <a:fillRect/>
          </a:stretch>
        </p:blipFill>
        <p:spPr bwMode="auto">
          <a:xfrm>
            <a:off x="1344613" y="1154113"/>
            <a:ext cx="6378575" cy="46180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5"/>
          <p:cNvSpPr>
            <a:spLocks noChangeArrowheads="1"/>
          </p:cNvSpPr>
          <p:nvPr/>
        </p:nvSpPr>
        <p:spPr bwMode="auto">
          <a:xfrm>
            <a:off x="468313" y="1196975"/>
            <a:ext cx="8280400" cy="4824413"/>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64867" name="Segnaposto numero diapositiva 3"/>
          <p:cNvSpPr>
            <a:spLocks noGrp="1"/>
          </p:cNvSpPr>
          <p:nvPr>
            <p:ph type="sldNum" sz="quarter" idx="12"/>
          </p:nvPr>
        </p:nvSpPr>
        <p:spPr/>
        <p:txBody>
          <a:bodyPr/>
          <a:lstStyle/>
          <a:p>
            <a:pPr>
              <a:defRPr/>
            </a:pPr>
            <a:fld id="{003DFFC3-B6CA-EB43-BBE3-F13DA5E96F80}" type="slidenum">
              <a:rPr lang="it-IT"/>
              <a:pPr>
                <a:defRPr/>
              </a:pPr>
              <a:t>9</a:t>
            </a:fld>
            <a:endParaRPr lang="it-IT"/>
          </a:p>
        </p:txBody>
      </p:sp>
      <p:sp>
        <p:nvSpPr>
          <p:cNvPr id="72708" name="Rectangle 2"/>
          <p:cNvSpPr>
            <a:spLocks noChangeArrowheads="1"/>
          </p:cNvSpPr>
          <p:nvPr/>
        </p:nvSpPr>
        <p:spPr bwMode="auto">
          <a:xfrm>
            <a:off x="539750" y="1484313"/>
            <a:ext cx="7866063" cy="4359275"/>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Il nucleo concettuale del concetto di «competenza» è  l’i</a:t>
            </a:r>
            <a:r>
              <a:rPr lang="it-IT" sz="2000" i="1">
                <a:latin typeface="Calibri" pitchFamily="-108" charset="0"/>
              </a:rPr>
              <a:t>ntegrazione tra il </a:t>
            </a:r>
            <a:r>
              <a:rPr lang="it-IT" sz="2000" i="1">
                <a:solidFill>
                  <a:srgbClr val="FF3300"/>
                </a:solidFill>
                <a:latin typeface="Calibri" pitchFamily="-108" charset="0"/>
              </a:rPr>
              <a:t>sapere, il capire e il riuscire</a:t>
            </a:r>
            <a:r>
              <a:rPr lang="it-IT" sz="2000">
                <a:latin typeface="Calibri" pitchFamily="-108" charset="0"/>
              </a:rPr>
              <a:t>, nella consapevolezza che Il capire presuppone, certamente, il sapere e quest’ultimo è indubbiamente </a:t>
            </a:r>
            <a:r>
              <a:rPr lang="it-IT" sz="2000" i="1">
                <a:latin typeface="Calibri" pitchFamily="-108" charset="0"/>
              </a:rPr>
              <a:t>condizione necessaria </a:t>
            </a:r>
            <a:r>
              <a:rPr lang="it-IT" sz="2000">
                <a:latin typeface="Calibri" pitchFamily="-108" charset="0"/>
              </a:rPr>
              <a:t>perché si possa arrivare allo scopo indicato. </a:t>
            </a:r>
          </a:p>
          <a:p>
            <a:pPr algn="just" eaLnBrk="0" hangingPunct="0"/>
            <a:r>
              <a:rPr lang="it-IT" sz="2000">
                <a:latin typeface="Calibri" pitchFamily="-108" charset="0"/>
              </a:rPr>
              <a:t>Se però ci chiediamo se esso sia anche </a:t>
            </a:r>
            <a:r>
              <a:rPr lang="it-IT" sz="2000" i="1">
                <a:latin typeface="Calibri" pitchFamily="-108" charset="0"/>
              </a:rPr>
              <a:t>condizione sufficiente</a:t>
            </a:r>
            <a:r>
              <a:rPr lang="it-IT" sz="2000">
                <a:latin typeface="Calibri" pitchFamily="-108" charset="0"/>
              </a:rPr>
              <a:t>, le cose si complicano. </a:t>
            </a:r>
          </a:p>
          <a:p>
            <a:pPr algn="just" eaLnBrk="0" hangingPunct="0"/>
            <a:endParaRPr lang="it-IT" sz="2000">
              <a:latin typeface="Calibri" pitchFamily="-108" charset="0"/>
            </a:endParaRPr>
          </a:p>
          <a:p>
            <a:pPr algn="just" eaLnBrk="0" hangingPunct="0"/>
            <a:r>
              <a:rPr lang="it-IT" sz="2000">
                <a:latin typeface="Calibri" pitchFamily="-108" charset="0"/>
              </a:rPr>
              <a:t>Senza sapere non si può arrivare a capire, ma non è affatto detto che basti sapere per poter capire. </a:t>
            </a:r>
          </a:p>
          <a:p>
            <a:pPr algn="just" eaLnBrk="0" hangingPunct="0"/>
            <a:endParaRPr lang="it-IT" sz="2000">
              <a:latin typeface="Calibri" pitchFamily="-108" charset="0"/>
            </a:endParaRPr>
          </a:p>
          <a:p>
            <a:pPr algn="just" eaLnBrk="0" hangingPunct="0"/>
            <a:r>
              <a:rPr lang="it-IT" sz="2000">
                <a:latin typeface="Calibri" pitchFamily="-108" charset="0"/>
              </a:rPr>
              <a:t>Quanto alla relazione tra sapere e riuscire, se è vero che si può sapere senza fare e si può fare senza sapere e capire, è certamente meno scontato ritenere che si possa davvero «riuscire» senza sapere e capire.</a:t>
            </a:r>
          </a:p>
        </p:txBody>
      </p:sp>
      <p:sp>
        <p:nvSpPr>
          <p:cNvPr id="72709" name="Rectangle 3"/>
          <p:cNvSpPr>
            <a:spLocks noChangeArrowheads="1"/>
          </p:cNvSpPr>
          <p:nvPr/>
        </p:nvSpPr>
        <p:spPr bwMode="auto">
          <a:xfrm>
            <a:off x="838200" y="107950"/>
            <a:ext cx="7910513" cy="584200"/>
          </a:xfrm>
          <a:prstGeom prst="rect">
            <a:avLst/>
          </a:prstGeom>
          <a:noFill/>
          <a:ln w="9525">
            <a:noFill/>
            <a:miter lim="800000"/>
            <a:headEnd/>
            <a:tailEnd/>
          </a:ln>
        </p:spPr>
        <p:txBody>
          <a:bodyPr>
            <a:prstTxWarp prst="textNoShape">
              <a:avLst/>
            </a:prstTxWarp>
            <a:spAutoFit/>
          </a:bodyPr>
          <a:lstStyle/>
          <a:p>
            <a:pPr eaLnBrk="0" hangingPunct="0"/>
            <a:r>
              <a:rPr lang="it-IT" sz="3200" b="1">
                <a:latin typeface="Calibri" pitchFamily="-108" charset="0"/>
              </a:rPr>
              <a:t>                 SAPERE, CAPIRE E FARE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Rectangle 8"/>
          <p:cNvSpPr>
            <a:spLocks noChangeArrowheads="1"/>
          </p:cNvSpPr>
          <p:nvPr/>
        </p:nvSpPr>
        <p:spPr bwMode="auto">
          <a:xfrm>
            <a:off x="4572000" y="1557338"/>
            <a:ext cx="4176713" cy="4824412"/>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74755" name="Rectangle 6"/>
          <p:cNvSpPr>
            <a:spLocks noChangeArrowheads="1"/>
          </p:cNvSpPr>
          <p:nvPr/>
        </p:nvSpPr>
        <p:spPr bwMode="auto">
          <a:xfrm>
            <a:off x="323850" y="1557338"/>
            <a:ext cx="4103688" cy="4824412"/>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89092" name="Segnaposto numero diapositiva 3"/>
          <p:cNvSpPr>
            <a:spLocks noGrp="1"/>
          </p:cNvSpPr>
          <p:nvPr>
            <p:ph type="sldNum" sz="quarter" idx="12"/>
          </p:nvPr>
        </p:nvSpPr>
        <p:spPr/>
        <p:txBody>
          <a:bodyPr/>
          <a:lstStyle/>
          <a:p>
            <a:pPr>
              <a:defRPr/>
            </a:pPr>
            <a:fld id="{2413DF06-2E5D-5C43-935C-AD12A32280FB}" type="slidenum">
              <a:rPr lang="it-IT"/>
              <a:pPr>
                <a:defRPr/>
              </a:pPr>
              <a:t>10</a:t>
            </a:fld>
            <a:endParaRPr lang="it-IT"/>
          </a:p>
        </p:txBody>
      </p:sp>
      <p:sp>
        <p:nvSpPr>
          <p:cNvPr id="74757" name="Rectangle 2"/>
          <p:cNvSpPr>
            <a:spLocks noChangeArrowheads="1"/>
          </p:cNvSpPr>
          <p:nvPr/>
        </p:nvSpPr>
        <p:spPr bwMode="auto">
          <a:xfrm>
            <a:off x="381000" y="228600"/>
            <a:ext cx="8534400" cy="655638"/>
          </a:xfrm>
          <a:prstGeom prst="rect">
            <a:avLst/>
          </a:prstGeom>
          <a:noFill/>
          <a:ln w="9525">
            <a:noFill/>
            <a:miter lim="800000"/>
            <a:headEnd/>
            <a:tailEnd/>
          </a:ln>
        </p:spPr>
        <p:txBody>
          <a:bodyPr>
            <a:prstTxWarp prst="textNoShape">
              <a:avLst/>
            </a:prstTxWarp>
            <a:spAutoFit/>
          </a:bodyPr>
          <a:lstStyle/>
          <a:p>
            <a:pPr algn="ctr" eaLnBrk="0" hangingPunct="0"/>
            <a:r>
              <a:rPr lang="it-IT" sz="3700" b="1">
                <a:latin typeface="Calibri" pitchFamily="-108" charset="0"/>
              </a:rPr>
              <a:t>INFORMAZIONE e COMUNICAZIONE</a:t>
            </a:r>
            <a:endParaRPr lang="it-IT" b="1">
              <a:latin typeface="Calibri" pitchFamily="-108" charset="0"/>
            </a:endParaRPr>
          </a:p>
        </p:txBody>
      </p:sp>
      <p:sp>
        <p:nvSpPr>
          <p:cNvPr id="74758" name="Rectangle 3"/>
          <p:cNvSpPr>
            <a:spLocks noChangeArrowheads="1"/>
          </p:cNvSpPr>
          <p:nvPr/>
        </p:nvSpPr>
        <p:spPr bwMode="auto">
          <a:xfrm>
            <a:off x="468313" y="1628775"/>
            <a:ext cx="3995737" cy="4473575"/>
          </a:xfrm>
          <a:prstGeom prst="rect">
            <a:avLst/>
          </a:prstGeom>
          <a:noFill/>
          <a:ln w="9525">
            <a:noFill/>
            <a:miter lim="800000"/>
            <a:headEnd/>
            <a:tailEnd/>
          </a:ln>
        </p:spPr>
        <p:txBody>
          <a:bodyPr>
            <a:prstTxWarp prst="textNoShape">
              <a:avLst/>
            </a:prstTxWarp>
            <a:spAutoFit/>
          </a:bodyPr>
          <a:lstStyle/>
          <a:p>
            <a:pPr eaLnBrk="0" hangingPunct="0"/>
            <a:r>
              <a:rPr lang="it-IT">
                <a:solidFill>
                  <a:srgbClr val="FF3300"/>
                </a:solidFill>
                <a:latin typeface="Calibri" pitchFamily="-108" charset="0"/>
              </a:rPr>
              <a:t>Per </a:t>
            </a:r>
            <a:r>
              <a:rPr lang="it-IT" b="1">
                <a:solidFill>
                  <a:srgbClr val="FF3300"/>
                </a:solidFill>
                <a:latin typeface="Calibri" pitchFamily="-108" charset="0"/>
              </a:rPr>
              <a:t>informazione</a:t>
            </a:r>
            <a:r>
              <a:rPr lang="it-IT">
                <a:latin typeface="Calibri" pitchFamily="-108" charset="0"/>
              </a:rPr>
              <a:t> intendiamo la pura e semplice </a:t>
            </a:r>
            <a:r>
              <a:rPr lang="it-IT" b="1">
                <a:latin typeface="Calibri" pitchFamily="-108" charset="0"/>
              </a:rPr>
              <a:t>trasmissione dei dati e della conoscenza</a:t>
            </a:r>
            <a:r>
              <a:rPr lang="it-IT">
                <a:latin typeface="Calibri" pitchFamily="-108" charset="0"/>
              </a:rPr>
              <a:t>, logicamente rigorosa e che nulla concede all'enfasi della espressività, della retorica, tutti fattori che giocano un ruolo importante ai fini del coinvolgimento dell'interlocutore. </a:t>
            </a:r>
          </a:p>
          <a:p>
            <a:pPr eaLnBrk="0" hangingPunct="0"/>
            <a:endParaRPr lang="it-IT">
              <a:latin typeface="Calibri" pitchFamily="-108" charset="0"/>
            </a:endParaRPr>
          </a:p>
        </p:txBody>
      </p:sp>
      <p:sp>
        <p:nvSpPr>
          <p:cNvPr id="74759" name="Rectangle 3"/>
          <p:cNvSpPr>
            <a:spLocks noChangeArrowheads="1"/>
          </p:cNvSpPr>
          <p:nvPr/>
        </p:nvSpPr>
        <p:spPr bwMode="auto">
          <a:xfrm>
            <a:off x="4787900" y="1628775"/>
            <a:ext cx="3924300" cy="4838700"/>
          </a:xfrm>
          <a:prstGeom prst="rect">
            <a:avLst/>
          </a:prstGeom>
          <a:noFill/>
          <a:ln w="9525">
            <a:noFill/>
            <a:miter lim="800000"/>
            <a:headEnd/>
            <a:tailEnd/>
          </a:ln>
        </p:spPr>
        <p:txBody>
          <a:bodyPr>
            <a:prstTxWarp prst="textNoShape">
              <a:avLst/>
            </a:prstTxWarp>
            <a:spAutoFit/>
          </a:bodyPr>
          <a:lstStyle/>
          <a:p>
            <a:pPr algn="r" eaLnBrk="0" hangingPunct="0"/>
            <a:r>
              <a:rPr lang="it-IT">
                <a:solidFill>
                  <a:srgbClr val="FF3300"/>
                </a:solidFill>
                <a:latin typeface="Calibri" pitchFamily="-108" charset="0"/>
              </a:rPr>
              <a:t>Per </a:t>
            </a:r>
            <a:r>
              <a:rPr lang="it-IT" b="1">
                <a:solidFill>
                  <a:srgbClr val="FF3300"/>
                </a:solidFill>
                <a:latin typeface="Calibri" pitchFamily="-108" charset="0"/>
              </a:rPr>
              <a:t>comunicazione</a:t>
            </a:r>
            <a:r>
              <a:rPr lang="it-IT">
                <a:latin typeface="Calibri" pitchFamily="-108" charset="0"/>
              </a:rPr>
              <a:t> intendiamo, invece, l'informazione quando è caricata di tratti non essenziali e spesso contraddittori dal punto di vista logico, ma che vogliono intenzionalmente </a:t>
            </a:r>
            <a:r>
              <a:rPr lang="it-IT" b="1">
                <a:latin typeface="Calibri" pitchFamily="-108" charset="0"/>
              </a:rPr>
              <a:t>interessare, coinvolgere</a:t>
            </a:r>
            <a:r>
              <a:rPr lang="it-IT">
                <a:latin typeface="Calibri" pitchFamily="-108" charset="0"/>
              </a:rPr>
              <a:t>, a volte anche </a:t>
            </a:r>
            <a:r>
              <a:rPr lang="it-IT" b="1">
                <a:latin typeface="Calibri" pitchFamily="-108" charset="0"/>
              </a:rPr>
              <a:t>condizionare l'interlocutore</a:t>
            </a:r>
            <a:r>
              <a:rPr lang="it-IT">
                <a:latin typeface="Calibri" pitchFamily="-108" charset="0"/>
              </a:rPr>
              <a:t>.</a:t>
            </a:r>
          </a:p>
          <a:p>
            <a:pPr algn="r" eaLnBrk="0" hangingPunct="0"/>
            <a:endParaRPr lang="it-IT">
              <a:latin typeface="Calibri" pitchFamily="-10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Segnaposto numero diapositiva 3"/>
          <p:cNvSpPr>
            <a:spLocks noGrp="1"/>
          </p:cNvSpPr>
          <p:nvPr>
            <p:ph type="sldNum" sz="quarter" idx="12"/>
          </p:nvPr>
        </p:nvSpPr>
        <p:spPr/>
        <p:txBody>
          <a:bodyPr/>
          <a:lstStyle/>
          <a:p>
            <a:pPr>
              <a:defRPr/>
            </a:pPr>
            <a:fld id="{7CDDAB7B-891F-9141-9692-848EC8694288}" type="slidenum">
              <a:rPr lang="it-IT"/>
              <a:pPr>
                <a:defRPr/>
              </a:pPr>
              <a:t>11</a:t>
            </a:fld>
            <a:endParaRPr lang="it-IT"/>
          </a:p>
        </p:txBody>
      </p:sp>
      <p:sp>
        <p:nvSpPr>
          <p:cNvPr id="76803" name="Rectangle 2"/>
          <p:cNvSpPr>
            <a:spLocks noChangeArrowheads="1"/>
          </p:cNvSpPr>
          <p:nvPr/>
        </p:nvSpPr>
        <p:spPr bwMode="auto">
          <a:xfrm>
            <a:off x="609600" y="333375"/>
            <a:ext cx="8534400" cy="646113"/>
          </a:xfrm>
          <a:prstGeom prst="rect">
            <a:avLst/>
          </a:prstGeom>
          <a:noFill/>
          <a:ln w="9525">
            <a:noFill/>
            <a:miter lim="800000"/>
            <a:headEnd/>
            <a:tailEnd/>
          </a:ln>
        </p:spPr>
        <p:txBody>
          <a:bodyPr>
            <a:prstTxWarp prst="textNoShape">
              <a:avLst/>
            </a:prstTxWarp>
            <a:spAutoFit/>
          </a:bodyPr>
          <a:lstStyle/>
          <a:p>
            <a:pPr eaLnBrk="0" hangingPunct="0"/>
            <a:r>
              <a:rPr lang="it-IT" sz="3600" b="1">
                <a:latin typeface="Calibri" pitchFamily="-108" charset="0"/>
              </a:rPr>
              <a:t>INFORMAZIONE e COMUNICAZIONE</a:t>
            </a:r>
          </a:p>
        </p:txBody>
      </p:sp>
      <p:sp>
        <p:nvSpPr>
          <p:cNvPr id="76804" name="Rectangle 3"/>
          <p:cNvSpPr>
            <a:spLocks noChangeArrowheads="1"/>
          </p:cNvSpPr>
          <p:nvPr/>
        </p:nvSpPr>
        <p:spPr bwMode="auto">
          <a:xfrm>
            <a:off x="160338" y="1196975"/>
            <a:ext cx="8804275" cy="4770438"/>
          </a:xfrm>
          <a:prstGeom prst="rect">
            <a:avLst/>
          </a:prstGeom>
          <a:noFill/>
          <a:ln w="9525">
            <a:noFill/>
            <a:miter lim="800000"/>
            <a:headEnd/>
            <a:tailEnd/>
          </a:ln>
        </p:spPr>
        <p:txBody>
          <a:bodyPr>
            <a:prstTxWarp prst="textNoShape">
              <a:avLst/>
            </a:prstTxWarp>
            <a:spAutoFit/>
          </a:bodyPr>
          <a:lstStyle/>
          <a:p>
            <a:pPr algn="just" eaLnBrk="0" hangingPunct="0"/>
            <a:r>
              <a:rPr lang="it-IT" sz="2200">
                <a:latin typeface="Calibri" pitchFamily="-108" charset="0"/>
              </a:rPr>
              <a:t>Si può parlare di </a:t>
            </a:r>
            <a:r>
              <a:rPr lang="it-IT" sz="2200" b="1">
                <a:latin typeface="Calibri" pitchFamily="-108" charset="0"/>
              </a:rPr>
              <a:t>informazione contenuta in un sistema</a:t>
            </a:r>
            <a:r>
              <a:rPr lang="it-IT" sz="2200">
                <a:latin typeface="Calibri" pitchFamily="-108" charset="0"/>
              </a:rPr>
              <a:t> di qualsiasi tipo quando l’azione di questo su altri sistemi è determinata in maniera essenziale non dalla mera </a:t>
            </a:r>
            <a:r>
              <a:rPr lang="it-IT" sz="2200" b="1">
                <a:latin typeface="Calibri" pitchFamily="-108" charset="0"/>
              </a:rPr>
              <a:t>quantità</a:t>
            </a:r>
            <a:r>
              <a:rPr lang="it-IT" sz="2200" i="1">
                <a:latin typeface="Calibri" pitchFamily="-108" charset="0"/>
              </a:rPr>
              <a:t> </a:t>
            </a:r>
            <a:r>
              <a:rPr lang="it-IT" sz="2200">
                <a:latin typeface="Calibri" pitchFamily="-108" charset="0"/>
              </a:rPr>
              <a:t>o</a:t>
            </a:r>
            <a:r>
              <a:rPr lang="it-IT" sz="2200" i="1">
                <a:latin typeface="Calibri" pitchFamily="-108" charset="0"/>
              </a:rPr>
              <a:t> </a:t>
            </a:r>
            <a:r>
              <a:rPr lang="it-IT" sz="2200" b="1">
                <a:latin typeface="Calibri" pitchFamily="-108" charset="0"/>
              </a:rPr>
              <a:t>natura</a:t>
            </a:r>
            <a:r>
              <a:rPr lang="it-IT" sz="2200">
                <a:latin typeface="Calibri" pitchFamily="-108" charset="0"/>
              </a:rPr>
              <a:t> dei suoi elementi, ma dalla loro </a:t>
            </a:r>
            <a:r>
              <a:rPr lang="it-IT" sz="2200" i="1">
                <a:solidFill>
                  <a:srgbClr val="FF3300"/>
                </a:solidFill>
                <a:latin typeface="Calibri" pitchFamily="-108" charset="0"/>
              </a:rPr>
              <a:t>disposizione</a:t>
            </a:r>
            <a:r>
              <a:rPr lang="it-IT" sz="2200">
                <a:latin typeface="Calibri" pitchFamily="-108" charset="0"/>
              </a:rPr>
              <a:t>, cioè </a:t>
            </a:r>
            <a:r>
              <a:rPr lang="it-IT" sz="2200" i="1">
                <a:latin typeface="Calibri" pitchFamily="-108" charset="0"/>
              </a:rPr>
              <a:t>dall’insieme delle </a:t>
            </a:r>
            <a:r>
              <a:rPr lang="it-IT" sz="2200" i="1">
                <a:solidFill>
                  <a:srgbClr val="FF3300"/>
                </a:solidFill>
                <a:latin typeface="Calibri" pitchFamily="-108" charset="0"/>
              </a:rPr>
              <a:t>operazioni e relazioni interne</a:t>
            </a:r>
            <a:r>
              <a:rPr lang="it-IT" sz="2200">
                <a:latin typeface="Calibri" pitchFamily="-108" charset="0"/>
              </a:rPr>
              <a:t>, vale a dire da quello che, tecnicamente, si chiama “</a:t>
            </a:r>
            <a:r>
              <a:rPr lang="it-IT" sz="2200" b="1">
                <a:solidFill>
                  <a:srgbClr val="FF3300"/>
                </a:solidFill>
                <a:latin typeface="Calibri" pitchFamily="-108" charset="0"/>
              </a:rPr>
              <a:t>struttura</a:t>
            </a:r>
            <a:r>
              <a:rPr lang="it-IT" sz="2200">
                <a:latin typeface="Calibri" pitchFamily="-108" charset="0"/>
              </a:rPr>
              <a:t>”. </a:t>
            </a:r>
          </a:p>
          <a:p>
            <a:pPr algn="just" eaLnBrk="0" hangingPunct="0"/>
            <a:endParaRPr lang="it-IT" sz="2200">
              <a:latin typeface="Calibri" pitchFamily="-108" charset="0"/>
            </a:endParaRPr>
          </a:p>
          <a:p>
            <a:pPr algn="just" eaLnBrk="0" hangingPunct="0"/>
            <a:r>
              <a:rPr lang="it-IT" sz="2200">
                <a:latin typeface="Calibri" pitchFamily="-108" charset="0"/>
              </a:rPr>
              <a:t>Si parla poi di trasmissione di informazione quando la riproduzione di una struttura dà luogo a repliche contenenti la stessa informazione.</a:t>
            </a:r>
          </a:p>
          <a:p>
            <a:pPr algn="just" eaLnBrk="0" hangingPunct="0"/>
            <a:r>
              <a:rPr lang="it-IT" sz="2200">
                <a:latin typeface="Calibri" pitchFamily="-108" charset="0"/>
              </a:rPr>
              <a:t> </a:t>
            </a:r>
          </a:p>
          <a:p>
            <a:pPr algn="just" eaLnBrk="0" hangingPunct="0"/>
            <a:r>
              <a:rPr lang="it-IT" sz="2200">
                <a:latin typeface="Calibri" pitchFamily="-108" charset="0"/>
              </a:rPr>
              <a:t>Entrambi i fenomeni, com’è noto, sono essenziali per la conoscenza ma anche per la vita.</a:t>
            </a:r>
            <a:r>
              <a:rPr lang="it-IT" sz="2000">
                <a:latin typeface="Calibri" pitchFamily="-108" charset="0"/>
              </a:rPr>
              <a:t> </a:t>
            </a:r>
          </a:p>
          <a:p>
            <a:pPr algn="just" eaLnBrk="0" hangingPunct="0"/>
            <a:endParaRPr lang="it-IT" sz="2000">
              <a:latin typeface="Times" pitchFamily="-108" charset="0"/>
            </a:endParaRPr>
          </a:p>
          <a:p>
            <a:pPr eaLnBrk="0" hangingPunct="0"/>
            <a:endParaRPr lang="it-IT" sz="2000">
              <a:latin typeface="Calibri" pitchFamily="-10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Rectangle 6"/>
          <p:cNvSpPr>
            <a:spLocks noChangeArrowheads="1"/>
          </p:cNvSpPr>
          <p:nvPr/>
        </p:nvSpPr>
        <p:spPr bwMode="auto">
          <a:xfrm>
            <a:off x="250825" y="2276475"/>
            <a:ext cx="8281988" cy="2376488"/>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78851" name="Rectangle 3"/>
          <p:cNvSpPr>
            <a:spLocks noChangeArrowheads="1"/>
          </p:cNvSpPr>
          <p:nvPr/>
        </p:nvSpPr>
        <p:spPr bwMode="auto">
          <a:xfrm>
            <a:off x="134938" y="1196975"/>
            <a:ext cx="8397875" cy="5222875"/>
          </a:xfrm>
          <a:prstGeom prst="rect">
            <a:avLst/>
          </a:prstGeom>
          <a:noFill/>
          <a:ln w="9525">
            <a:noFill/>
            <a:miter lim="800000"/>
            <a:headEnd/>
            <a:tailEnd/>
          </a:ln>
        </p:spPr>
        <p:txBody>
          <a:bodyPr>
            <a:prstTxWarp prst="textNoShape">
              <a:avLst/>
            </a:prstTxWarp>
            <a:spAutoFit/>
          </a:bodyPr>
          <a:lstStyle/>
          <a:p>
            <a:pPr algn="just" eaLnBrk="0" hangingPunct="0"/>
            <a:r>
              <a:rPr lang="it-IT" sz="2100">
                <a:latin typeface="Calibri" pitchFamily="-108" charset="0"/>
              </a:rPr>
              <a:t>Detto diversamente e in modo più informale e accessibile: si parla di informazione se in </a:t>
            </a:r>
            <a:r>
              <a:rPr lang="it-IT" sz="2100" b="1">
                <a:latin typeface="Calibri" pitchFamily="-108" charset="0"/>
              </a:rPr>
              <a:t>macrostrutture</a:t>
            </a:r>
            <a:r>
              <a:rPr lang="it-IT" sz="2100" i="1">
                <a:latin typeface="Calibri" pitchFamily="-108" charset="0"/>
              </a:rPr>
              <a:t> </a:t>
            </a:r>
            <a:r>
              <a:rPr lang="it-IT" sz="2100">
                <a:latin typeface="Calibri" pitchFamily="-108" charset="0"/>
              </a:rPr>
              <a:t>simili sono riconoscibili </a:t>
            </a:r>
            <a:r>
              <a:rPr lang="it-IT" sz="2100" b="1">
                <a:latin typeface="Calibri" pitchFamily="-108" charset="0"/>
              </a:rPr>
              <a:t>microstrutture</a:t>
            </a:r>
            <a:r>
              <a:rPr lang="it-IT" sz="2100" i="1">
                <a:latin typeface="Calibri" pitchFamily="-108" charset="0"/>
              </a:rPr>
              <a:t> </a:t>
            </a:r>
            <a:r>
              <a:rPr lang="it-IT" sz="2100">
                <a:latin typeface="Calibri" pitchFamily="-108" charset="0"/>
              </a:rPr>
              <a:t>differenti. </a:t>
            </a:r>
          </a:p>
          <a:p>
            <a:pPr algn="just" eaLnBrk="0" hangingPunct="0"/>
            <a:endParaRPr lang="it-IT" sz="2100">
              <a:latin typeface="Calibri" pitchFamily="-108" charset="0"/>
            </a:endParaRPr>
          </a:p>
          <a:p>
            <a:pPr algn="r" eaLnBrk="0" hangingPunct="0"/>
            <a:r>
              <a:rPr lang="it-IT" sz="2100">
                <a:latin typeface="Calibri" pitchFamily="-108" charset="0"/>
              </a:rPr>
              <a:t>La chiave della mia automobile </a:t>
            </a:r>
          </a:p>
          <a:p>
            <a:pPr algn="r" eaLnBrk="0" hangingPunct="0"/>
            <a:r>
              <a:rPr lang="it-IT" sz="2100">
                <a:latin typeface="Calibri" pitchFamily="-108" charset="0"/>
              </a:rPr>
              <a:t>è tanto simile alla tua che </a:t>
            </a:r>
          </a:p>
          <a:p>
            <a:pPr algn="r" eaLnBrk="0" hangingPunct="0"/>
            <a:r>
              <a:rPr lang="it-IT" sz="2100">
                <a:latin typeface="Calibri" pitchFamily="-108" charset="0"/>
              </a:rPr>
              <a:t>potremmo facilmente confonderle. </a:t>
            </a:r>
          </a:p>
          <a:p>
            <a:pPr algn="r" eaLnBrk="0" hangingPunct="0"/>
            <a:r>
              <a:rPr lang="it-IT" sz="2100">
                <a:latin typeface="Calibri" pitchFamily="-108" charset="0"/>
              </a:rPr>
              <a:t>La mia, però, apre la portiera </a:t>
            </a:r>
          </a:p>
          <a:p>
            <a:pPr algn="r" eaLnBrk="0" hangingPunct="0"/>
            <a:r>
              <a:rPr lang="it-IT" sz="2100">
                <a:latin typeface="Calibri" pitchFamily="-108" charset="0"/>
              </a:rPr>
              <a:t>della mia vettura, la tua no. </a:t>
            </a:r>
          </a:p>
          <a:p>
            <a:pPr algn="just" eaLnBrk="0" hangingPunct="0"/>
            <a:endParaRPr lang="it-IT" sz="2100">
              <a:latin typeface="Calibri" pitchFamily="-108" charset="0"/>
            </a:endParaRPr>
          </a:p>
          <a:p>
            <a:pPr algn="just" eaLnBrk="0" hangingPunct="0"/>
            <a:endParaRPr lang="it-IT" sz="2100">
              <a:latin typeface="Calibri" pitchFamily="-108" charset="0"/>
            </a:endParaRPr>
          </a:p>
          <a:p>
            <a:pPr algn="just" eaLnBrk="0" hangingPunct="0"/>
            <a:r>
              <a:rPr lang="it-IT" sz="2100">
                <a:latin typeface="Calibri" pitchFamily="-108" charset="0"/>
              </a:rPr>
              <a:t>Non è quindi fuori luogo dire che nella microstruttura</a:t>
            </a:r>
          </a:p>
          <a:p>
            <a:pPr algn="just" eaLnBrk="0" hangingPunct="0"/>
            <a:r>
              <a:rPr lang="it-IT" sz="2100">
                <a:latin typeface="Calibri" pitchFamily="-108" charset="0"/>
              </a:rPr>
              <a:t>di questa chiave è contenuta un’informazione che non </a:t>
            </a:r>
          </a:p>
          <a:p>
            <a:pPr algn="just" eaLnBrk="0" hangingPunct="0"/>
            <a:r>
              <a:rPr lang="it-IT" sz="2100">
                <a:latin typeface="Calibri" pitchFamily="-108" charset="0"/>
              </a:rPr>
              <a:t>c’è nella tua e che viene trasmessa alla serratura, </a:t>
            </a:r>
          </a:p>
          <a:p>
            <a:pPr algn="just" eaLnBrk="0" hangingPunct="0"/>
            <a:r>
              <a:rPr lang="it-IT" sz="2100">
                <a:latin typeface="Calibri" pitchFamily="-108" charset="0"/>
              </a:rPr>
              <a:t>consentendoci di aprirla. </a:t>
            </a:r>
          </a:p>
          <a:p>
            <a:pPr eaLnBrk="0" hangingPunct="0"/>
            <a:endParaRPr lang="it-IT" sz="2100">
              <a:latin typeface="Calibri" pitchFamily="-108" charset="0"/>
            </a:endParaRPr>
          </a:p>
        </p:txBody>
      </p:sp>
      <p:pic>
        <p:nvPicPr>
          <p:cNvPr id="78852" name="Picture 5"/>
          <p:cNvPicPr>
            <a:picLocks noChangeAspect="1" noChangeArrowheads="1"/>
          </p:cNvPicPr>
          <p:nvPr/>
        </p:nvPicPr>
        <p:blipFill>
          <a:blip r:embed="rId3">
            <a:alphaModFix amt="50000"/>
          </a:blip>
          <a:srcRect/>
          <a:stretch>
            <a:fillRect/>
          </a:stretch>
        </p:blipFill>
        <p:spPr bwMode="auto">
          <a:xfrm>
            <a:off x="755650" y="2420938"/>
            <a:ext cx="2736850" cy="1995487"/>
          </a:xfrm>
          <a:prstGeom prst="rect">
            <a:avLst/>
          </a:prstGeom>
          <a:noFill/>
          <a:ln w="19050" cap="rnd">
            <a:noFill/>
            <a:prstDash val="sysDot"/>
            <a:miter lim="800000"/>
            <a:headEnd/>
            <a:tailEnd/>
          </a:ln>
        </p:spPr>
      </p:pic>
      <p:sp>
        <p:nvSpPr>
          <p:cNvPr id="93189" name="Segnaposto numero diapositiva 3"/>
          <p:cNvSpPr>
            <a:spLocks noGrp="1"/>
          </p:cNvSpPr>
          <p:nvPr>
            <p:ph type="sldNum" sz="quarter" idx="12"/>
          </p:nvPr>
        </p:nvSpPr>
        <p:spPr/>
        <p:txBody>
          <a:bodyPr/>
          <a:lstStyle/>
          <a:p>
            <a:pPr>
              <a:defRPr/>
            </a:pPr>
            <a:fld id="{CC693A74-D9E2-324E-A966-0167FD924646}" type="slidenum">
              <a:rPr lang="it-IT"/>
              <a:pPr>
                <a:defRPr/>
              </a:pPr>
              <a:t>12</a:t>
            </a:fld>
            <a:endParaRPr lang="it-IT"/>
          </a:p>
        </p:txBody>
      </p:sp>
      <p:sp>
        <p:nvSpPr>
          <p:cNvPr id="78854" name="Rectangle 2"/>
          <p:cNvSpPr>
            <a:spLocks noChangeArrowheads="1"/>
          </p:cNvSpPr>
          <p:nvPr/>
        </p:nvSpPr>
        <p:spPr bwMode="auto">
          <a:xfrm>
            <a:off x="381000" y="228600"/>
            <a:ext cx="8534400" cy="595313"/>
          </a:xfrm>
          <a:prstGeom prst="rect">
            <a:avLst/>
          </a:prstGeom>
          <a:noFill/>
          <a:ln w="9525">
            <a:noFill/>
            <a:miter lim="800000"/>
            <a:headEnd/>
            <a:tailEnd/>
          </a:ln>
        </p:spPr>
        <p:txBody>
          <a:bodyPr>
            <a:prstTxWarp prst="textNoShape">
              <a:avLst/>
            </a:prstTxWarp>
            <a:spAutoFit/>
          </a:bodyPr>
          <a:lstStyle/>
          <a:p>
            <a:pPr algn="ctr" eaLnBrk="0" hangingPunct="0"/>
            <a:r>
              <a:rPr lang="it-IT" sz="3300" b="1">
                <a:latin typeface="Calibri" pitchFamily="-108" charset="0"/>
              </a:rPr>
              <a:t>INFORMAZIONE e COMUNICAZIONE</a:t>
            </a:r>
            <a:endParaRPr lang="it-IT" sz="2000" b="1">
              <a:latin typeface="Calibri" pitchFamily="-108" charset="0"/>
            </a:endParaRPr>
          </a:p>
        </p:txBody>
      </p:sp>
      <p:pic>
        <p:nvPicPr>
          <p:cNvPr id="78855" name="Picture 7"/>
          <p:cNvPicPr>
            <a:picLocks noChangeAspect="1" noChangeArrowheads="1"/>
          </p:cNvPicPr>
          <p:nvPr/>
        </p:nvPicPr>
        <p:blipFill>
          <a:blip r:embed="rId4">
            <a:alphaModFix amt="10000"/>
          </a:blip>
          <a:srcRect/>
          <a:stretch>
            <a:fillRect/>
          </a:stretch>
        </p:blipFill>
        <p:spPr bwMode="auto">
          <a:xfrm>
            <a:off x="6948488" y="4868863"/>
            <a:ext cx="1511300" cy="1246187"/>
          </a:xfrm>
          <a:prstGeom prst="rect">
            <a:avLst/>
          </a:prstGeom>
          <a:noFill/>
          <a:ln w="19050">
            <a:noFill/>
            <a:prstDash val="sysDot"/>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Rectangle 7"/>
          <p:cNvSpPr>
            <a:spLocks noChangeArrowheads="1"/>
          </p:cNvSpPr>
          <p:nvPr/>
        </p:nvSpPr>
        <p:spPr bwMode="auto">
          <a:xfrm>
            <a:off x="179388" y="1052513"/>
            <a:ext cx="8640762" cy="5329237"/>
          </a:xfrm>
          <a:prstGeom prst="rect">
            <a:avLst/>
          </a:prstGeom>
          <a:solidFill>
            <a:srgbClr val="FFFF99">
              <a:alpha val="30196"/>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95235" name="Segnaposto numero diapositiva 3"/>
          <p:cNvSpPr>
            <a:spLocks noGrp="1"/>
          </p:cNvSpPr>
          <p:nvPr>
            <p:ph type="sldNum" sz="quarter" idx="12"/>
          </p:nvPr>
        </p:nvSpPr>
        <p:spPr/>
        <p:txBody>
          <a:bodyPr/>
          <a:lstStyle/>
          <a:p>
            <a:pPr>
              <a:defRPr/>
            </a:pPr>
            <a:fld id="{8AFAED5B-76DD-5442-B057-74C1B58B481F}" type="slidenum">
              <a:rPr lang="it-IT"/>
              <a:pPr>
                <a:defRPr/>
              </a:pPr>
              <a:t>13</a:t>
            </a:fld>
            <a:endParaRPr lang="it-IT"/>
          </a:p>
        </p:txBody>
      </p:sp>
      <p:sp>
        <p:nvSpPr>
          <p:cNvPr id="80900" name="Rectangle 2"/>
          <p:cNvSpPr>
            <a:spLocks noChangeArrowheads="1"/>
          </p:cNvSpPr>
          <p:nvPr/>
        </p:nvSpPr>
        <p:spPr bwMode="auto">
          <a:xfrm>
            <a:off x="895350" y="284163"/>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sp>
        <p:nvSpPr>
          <p:cNvPr id="80901" name="Rectangle 3"/>
          <p:cNvSpPr>
            <a:spLocks noChangeArrowheads="1"/>
          </p:cNvSpPr>
          <p:nvPr/>
        </p:nvSpPr>
        <p:spPr bwMode="auto">
          <a:xfrm>
            <a:off x="179388" y="260350"/>
            <a:ext cx="8640762" cy="584200"/>
          </a:xfrm>
          <a:prstGeom prst="rect">
            <a:avLst/>
          </a:prstGeom>
          <a:noFill/>
          <a:ln w="9525">
            <a:noFill/>
            <a:miter lim="800000"/>
            <a:headEnd/>
            <a:tailEnd/>
          </a:ln>
        </p:spPr>
        <p:txBody>
          <a:bodyPr>
            <a:prstTxWarp prst="textNoShape">
              <a:avLst/>
            </a:prstTxWarp>
            <a:spAutoFit/>
          </a:bodyPr>
          <a:lstStyle/>
          <a:p>
            <a:pPr algn="ctr" eaLnBrk="0" hangingPunct="0"/>
            <a:r>
              <a:rPr lang="it-IT" sz="3200" b="1">
                <a:latin typeface="Calibri" pitchFamily="-108" charset="0"/>
              </a:rPr>
              <a:t>INFORMAZIONE e SUPPORTO</a:t>
            </a:r>
          </a:p>
        </p:txBody>
      </p:sp>
      <p:sp>
        <p:nvSpPr>
          <p:cNvPr id="80902" name="Rectangle 4"/>
          <p:cNvSpPr>
            <a:spLocks noChangeArrowheads="1"/>
          </p:cNvSpPr>
          <p:nvPr/>
        </p:nvSpPr>
        <p:spPr bwMode="auto">
          <a:xfrm>
            <a:off x="395288" y="1268413"/>
            <a:ext cx="7740650" cy="4968875"/>
          </a:xfrm>
          <a:prstGeom prst="rect">
            <a:avLst/>
          </a:prstGeom>
          <a:noFill/>
          <a:ln w="9525">
            <a:noFill/>
            <a:miter lim="800000"/>
            <a:headEnd/>
            <a:tailEnd/>
          </a:ln>
        </p:spPr>
        <p:txBody>
          <a:bodyPr>
            <a:prstTxWarp prst="textNoShape">
              <a:avLst/>
            </a:prstTxWarp>
            <a:spAutoFit/>
          </a:bodyPr>
          <a:lstStyle/>
          <a:p>
            <a:pPr marL="365125" indent="-365125" eaLnBrk="0" hangingPunct="0">
              <a:buFont typeface="Wingdings" pitchFamily="-108" charset="2"/>
              <a:buChar char="§"/>
            </a:pPr>
            <a:r>
              <a:rPr lang="it-IT" sz="2000">
                <a:latin typeface="Calibri" pitchFamily="-108" charset="0"/>
              </a:rPr>
              <a:t> </a:t>
            </a:r>
            <a:r>
              <a:rPr lang="it-IT" sz="2000" b="1">
                <a:solidFill>
                  <a:srgbClr val="FF3300"/>
                </a:solidFill>
                <a:latin typeface="Calibri" pitchFamily="-108" charset="0"/>
              </a:rPr>
              <a:t>Non esiste informazione senza supporto</a:t>
            </a:r>
            <a:r>
              <a:rPr lang="it-IT" sz="2000">
                <a:latin typeface="Calibri" pitchFamily="-108" charset="0"/>
              </a:rPr>
              <a:t>: l’informazione è sempre “portata da”, o “trasmessa su” o “memorizzata in” o “contenuta in” qualcosa;</a:t>
            </a:r>
            <a:br>
              <a:rPr lang="it-IT" sz="2000">
                <a:latin typeface="Calibri" pitchFamily="-108" charset="0"/>
              </a:rPr>
            </a:br>
            <a:endParaRPr lang="it-IT" sz="2000">
              <a:latin typeface="Calibri" pitchFamily="-108" charset="0"/>
            </a:endParaRPr>
          </a:p>
          <a:p>
            <a:pPr marL="365125" indent="-365125" eaLnBrk="0" hangingPunct="0">
              <a:buFont typeface="Wingdings" pitchFamily="-108" charset="2"/>
              <a:buChar char="§"/>
            </a:pPr>
            <a:r>
              <a:rPr lang="it-IT" sz="2000">
                <a:latin typeface="Calibri" pitchFamily="-108" charset="0"/>
              </a:rPr>
              <a:t>Questo qualcosa </a:t>
            </a:r>
            <a:r>
              <a:rPr lang="it-IT" sz="2000" b="1">
                <a:solidFill>
                  <a:srgbClr val="FF3300"/>
                </a:solidFill>
                <a:latin typeface="Calibri" pitchFamily="-108" charset="0"/>
              </a:rPr>
              <a:t>non è</a:t>
            </a:r>
          </a:p>
          <a:p>
            <a:pPr marL="365125" indent="-365125" eaLnBrk="0" hangingPunct="0">
              <a:buFont typeface="Wingdings" pitchFamily="-108" charset="2"/>
              <a:buNone/>
            </a:pPr>
            <a:r>
              <a:rPr lang="it-IT" sz="2000">
                <a:latin typeface="Calibri" pitchFamily="-108" charset="0"/>
              </a:rPr>
              <a:t>	 l’informazione stessa;</a:t>
            </a:r>
            <a:br>
              <a:rPr lang="it-IT" sz="2000">
                <a:latin typeface="Calibri" pitchFamily="-108" charset="0"/>
              </a:rPr>
            </a:br>
            <a:endParaRPr lang="it-IT" sz="2000">
              <a:latin typeface="Calibri" pitchFamily="-108" charset="0"/>
            </a:endParaRPr>
          </a:p>
          <a:p>
            <a:pPr marL="365125" indent="-365125" eaLnBrk="0" hangingPunct="0">
              <a:buFont typeface="Wingdings" pitchFamily="-108" charset="2"/>
              <a:buChar char="§"/>
            </a:pPr>
            <a:endParaRPr lang="it-IT" sz="2000">
              <a:latin typeface="Calibri" pitchFamily="-108" charset="0"/>
            </a:endParaRPr>
          </a:p>
          <a:p>
            <a:pPr marL="365125" indent="-365125" eaLnBrk="0" hangingPunct="0">
              <a:buFont typeface="Wingdings" pitchFamily="-108" charset="2"/>
              <a:buChar char="§"/>
            </a:pPr>
            <a:endParaRPr lang="it-IT" sz="2000">
              <a:latin typeface="Calibri" pitchFamily="-108" charset="0"/>
            </a:endParaRPr>
          </a:p>
          <a:p>
            <a:pPr marL="365125" indent="-365125" eaLnBrk="0" hangingPunct="0">
              <a:buFont typeface="Wingdings" pitchFamily="-108" charset="2"/>
              <a:buChar char="§"/>
            </a:pPr>
            <a:endParaRPr lang="it-IT" sz="2000">
              <a:latin typeface="Calibri" pitchFamily="-108" charset="0"/>
            </a:endParaRPr>
          </a:p>
          <a:p>
            <a:pPr marL="365125" indent="-365125" eaLnBrk="0" hangingPunct="0">
              <a:buFont typeface="Wingdings" pitchFamily="-108" charset="2"/>
              <a:buChar char="§"/>
            </a:pPr>
            <a:r>
              <a:rPr lang="it-IT" sz="2000">
                <a:latin typeface="Calibri" pitchFamily="-108" charset="0"/>
              </a:rPr>
              <a:t>Alcuni supporti sono particolarmente adatti alla trasmissione dell’informazione, ma non alla sua memorizzazione (aria);</a:t>
            </a:r>
            <a:br>
              <a:rPr lang="it-IT" sz="2000">
                <a:latin typeface="Calibri" pitchFamily="-108" charset="0"/>
              </a:rPr>
            </a:br>
            <a:endParaRPr lang="it-IT" sz="2000">
              <a:latin typeface="Calibri" pitchFamily="-108" charset="0"/>
            </a:endParaRPr>
          </a:p>
          <a:p>
            <a:pPr marL="365125" indent="-365125" eaLnBrk="0" hangingPunct="0">
              <a:buFont typeface="Wingdings" pitchFamily="-108" charset="2"/>
              <a:buChar char="§"/>
            </a:pPr>
            <a:r>
              <a:rPr lang="it-IT" sz="2000">
                <a:latin typeface="Calibri" pitchFamily="-108" charset="0"/>
              </a:rPr>
              <a:t>Per poter parlare di informazione è decisiva la </a:t>
            </a:r>
            <a:r>
              <a:rPr lang="it-IT" sz="2000" b="1">
                <a:solidFill>
                  <a:srgbClr val="FF3300"/>
                </a:solidFill>
                <a:latin typeface="Calibri" pitchFamily="-108" charset="0"/>
              </a:rPr>
              <a:t>stabilità del supporto materiale</a:t>
            </a:r>
            <a:r>
              <a:rPr lang="it-IT" sz="2000">
                <a:latin typeface="Calibri" pitchFamily="-108" charset="0"/>
              </a:rPr>
              <a:t> in cui l’informazione è contenuta;</a:t>
            </a:r>
            <a:br>
              <a:rPr lang="it-IT" sz="2000">
                <a:latin typeface="Calibri" pitchFamily="-108" charset="0"/>
              </a:rPr>
            </a:br>
            <a:endParaRPr lang="it-IT" sz="2000">
              <a:latin typeface="Calibri" pitchFamily="-108" charset="0"/>
            </a:endParaRPr>
          </a:p>
        </p:txBody>
      </p:sp>
      <p:sp>
        <p:nvSpPr>
          <p:cNvPr id="80903" name="Rectangle 5"/>
          <p:cNvSpPr>
            <a:spLocks noChangeArrowheads="1"/>
          </p:cNvSpPr>
          <p:nvPr/>
        </p:nvSpPr>
        <p:spPr bwMode="auto">
          <a:xfrm>
            <a:off x="9148763" y="3552825"/>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pic>
        <p:nvPicPr>
          <p:cNvPr id="80904" name="Picture 8"/>
          <p:cNvPicPr>
            <a:picLocks noChangeAspect="1" noChangeArrowheads="1"/>
          </p:cNvPicPr>
          <p:nvPr/>
        </p:nvPicPr>
        <p:blipFill>
          <a:blip r:embed="rId3">
            <a:alphaModFix amt="50000"/>
          </a:blip>
          <a:srcRect/>
          <a:stretch>
            <a:fillRect/>
          </a:stretch>
        </p:blipFill>
        <p:spPr bwMode="auto">
          <a:xfrm>
            <a:off x="4067175" y="2060575"/>
            <a:ext cx="4032250" cy="2387600"/>
          </a:xfrm>
          <a:prstGeom prst="rect">
            <a:avLst/>
          </a:prstGeom>
          <a:noFill/>
          <a:ln w="19050" cap="rnd">
            <a:noFill/>
            <a:prstDash val="sysDot"/>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179388" y="1052513"/>
            <a:ext cx="8640762" cy="5329237"/>
          </a:xfrm>
          <a:prstGeom prst="rect">
            <a:avLst/>
          </a:prstGeom>
          <a:solidFill>
            <a:srgbClr val="FFFF99">
              <a:alpha val="30196"/>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82947" name="Segnaposto numero diapositiva 3"/>
          <p:cNvSpPr txBox="1">
            <a:spLocks noGrp="1"/>
          </p:cNvSpPr>
          <p:nvPr/>
        </p:nvSpPr>
        <p:spPr bwMode="auto">
          <a:xfrm>
            <a:off x="6553200" y="6248400"/>
            <a:ext cx="1905000" cy="457200"/>
          </a:xfrm>
          <a:prstGeom prst="rect">
            <a:avLst/>
          </a:prstGeom>
          <a:noFill/>
          <a:ln w="9525">
            <a:noFill/>
            <a:miter lim="800000"/>
            <a:headEnd/>
            <a:tailEnd/>
          </a:ln>
        </p:spPr>
        <p:txBody>
          <a:bodyPr>
            <a:prstTxWarp prst="textNoShape">
              <a:avLst/>
            </a:prstTxWarp>
          </a:bodyPr>
          <a:lstStyle/>
          <a:p>
            <a:pPr algn="r" eaLnBrk="0" hangingPunct="0"/>
            <a:fld id="{9FACB5E3-138A-7F4A-A283-2BE50BEA5B31}" type="slidenum">
              <a:rPr lang="it-IT" sz="1400">
                <a:latin typeface="Calibri" pitchFamily="-108" charset="0"/>
              </a:rPr>
              <a:pPr algn="r" eaLnBrk="0" hangingPunct="0"/>
              <a:t>14</a:t>
            </a:fld>
            <a:endParaRPr lang="it-IT" sz="1400">
              <a:latin typeface="Calibri" pitchFamily="-108" charset="0"/>
            </a:endParaRPr>
          </a:p>
        </p:txBody>
      </p:sp>
      <p:sp>
        <p:nvSpPr>
          <p:cNvPr id="82948" name="Rectangle 2"/>
          <p:cNvSpPr>
            <a:spLocks noChangeArrowheads="1"/>
          </p:cNvSpPr>
          <p:nvPr/>
        </p:nvSpPr>
        <p:spPr bwMode="auto">
          <a:xfrm>
            <a:off x="895350" y="284163"/>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sp>
        <p:nvSpPr>
          <p:cNvPr id="82949" name="Rectangle 3"/>
          <p:cNvSpPr>
            <a:spLocks noChangeArrowheads="1"/>
          </p:cNvSpPr>
          <p:nvPr/>
        </p:nvSpPr>
        <p:spPr bwMode="auto">
          <a:xfrm>
            <a:off x="179388" y="260350"/>
            <a:ext cx="8640762" cy="533400"/>
          </a:xfrm>
          <a:prstGeom prst="rect">
            <a:avLst/>
          </a:prstGeom>
          <a:noFill/>
          <a:ln w="9525">
            <a:noFill/>
            <a:miter lim="800000"/>
            <a:headEnd/>
            <a:tailEnd/>
          </a:ln>
        </p:spPr>
        <p:txBody>
          <a:bodyPr>
            <a:prstTxWarp prst="textNoShape">
              <a:avLst/>
            </a:prstTxWarp>
            <a:spAutoFit/>
          </a:bodyPr>
          <a:lstStyle/>
          <a:p>
            <a:pPr algn="ctr" eaLnBrk="0" hangingPunct="0"/>
            <a:r>
              <a:rPr lang="it-IT" sz="2900" b="1">
                <a:latin typeface="Calibri" pitchFamily="-108" charset="0"/>
              </a:rPr>
              <a:t>INFORMAZIONE e SUPPORTO</a:t>
            </a:r>
            <a:endParaRPr lang="it-IT" b="1">
              <a:latin typeface="Calibri" pitchFamily="-108" charset="0"/>
            </a:endParaRPr>
          </a:p>
        </p:txBody>
      </p:sp>
      <p:sp>
        <p:nvSpPr>
          <p:cNvPr id="82950" name="Rectangle 4"/>
          <p:cNvSpPr>
            <a:spLocks noChangeArrowheads="1"/>
          </p:cNvSpPr>
          <p:nvPr/>
        </p:nvSpPr>
        <p:spPr bwMode="auto">
          <a:xfrm>
            <a:off x="250825" y="1052513"/>
            <a:ext cx="8569325" cy="1311275"/>
          </a:xfrm>
          <a:prstGeom prst="rect">
            <a:avLst/>
          </a:prstGeom>
          <a:noFill/>
          <a:ln w="9525">
            <a:noFill/>
            <a:miter lim="800000"/>
            <a:headEnd/>
            <a:tailEnd/>
          </a:ln>
        </p:spPr>
        <p:txBody>
          <a:bodyPr>
            <a:prstTxWarp prst="textNoShape">
              <a:avLst/>
            </a:prstTxWarp>
            <a:spAutoFit/>
          </a:bodyPr>
          <a:lstStyle/>
          <a:p>
            <a:pPr eaLnBrk="0" hangingPunct="0">
              <a:buFont typeface="Wingdings" pitchFamily="-108" charset="2"/>
              <a:buNone/>
            </a:pPr>
            <a:r>
              <a:rPr lang="it-IT" sz="2000">
                <a:latin typeface="Calibri" pitchFamily="-108" charset="0"/>
              </a:rPr>
              <a:t>Si può parlare di informazione contenuta in una struttura quando l’azione di questa su altre strutture è determinata in maniera essenziale non dalla mera </a:t>
            </a:r>
            <a:r>
              <a:rPr lang="it-IT" sz="2000" b="1">
                <a:latin typeface="Calibri" pitchFamily="-108" charset="0"/>
              </a:rPr>
              <a:t>quantità</a:t>
            </a:r>
            <a:r>
              <a:rPr lang="it-IT" sz="2000">
                <a:latin typeface="Calibri" pitchFamily="-108" charset="0"/>
              </a:rPr>
              <a:t> dei suoi elementi, ma dalla loro </a:t>
            </a:r>
            <a:r>
              <a:rPr lang="it-IT" sz="2000" b="1">
                <a:solidFill>
                  <a:srgbClr val="FF3300"/>
                </a:solidFill>
                <a:latin typeface="Calibri" pitchFamily="-108" charset="0"/>
              </a:rPr>
              <a:t>disposizione</a:t>
            </a:r>
          </a:p>
          <a:p>
            <a:pPr eaLnBrk="0" hangingPunct="0">
              <a:buFont typeface="Wingdings" pitchFamily="-108" charset="2"/>
              <a:buNone/>
            </a:pPr>
            <a:endParaRPr lang="it-IT" sz="2000">
              <a:latin typeface="Calibri" pitchFamily="-108" charset="0"/>
            </a:endParaRPr>
          </a:p>
        </p:txBody>
      </p:sp>
      <p:pic>
        <p:nvPicPr>
          <p:cNvPr id="82951" name="Immagine 9" descr="Unknown-1.jpeg"/>
          <p:cNvPicPr>
            <a:picLocks noChangeAspect="1"/>
          </p:cNvPicPr>
          <p:nvPr/>
        </p:nvPicPr>
        <p:blipFill>
          <a:blip r:embed="rId3"/>
          <a:srcRect/>
          <a:stretch>
            <a:fillRect/>
          </a:stretch>
        </p:blipFill>
        <p:spPr bwMode="auto">
          <a:xfrm>
            <a:off x="765175" y="2997200"/>
            <a:ext cx="3263900" cy="2562225"/>
          </a:xfrm>
          <a:prstGeom prst="rect">
            <a:avLst/>
          </a:prstGeom>
          <a:noFill/>
          <a:ln w="9525">
            <a:noFill/>
            <a:miter lim="800000"/>
            <a:headEnd/>
            <a:tailEnd/>
          </a:ln>
        </p:spPr>
      </p:pic>
      <p:pic>
        <p:nvPicPr>
          <p:cNvPr id="82952" name="Immagine 10" descr="Unknown-2.jpeg"/>
          <p:cNvPicPr>
            <a:picLocks noChangeAspect="1"/>
          </p:cNvPicPr>
          <p:nvPr/>
        </p:nvPicPr>
        <p:blipFill>
          <a:blip r:embed="rId4"/>
          <a:srcRect/>
          <a:stretch>
            <a:fillRect/>
          </a:stretch>
        </p:blipFill>
        <p:spPr bwMode="auto">
          <a:xfrm>
            <a:off x="4927600" y="2997200"/>
            <a:ext cx="3659188" cy="2562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Rectangle 20"/>
          <p:cNvSpPr>
            <a:spLocks noChangeArrowheads="1"/>
          </p:cNvSpPr>
          <p:nvPr/>
        </p:nvSpPr>
        <p:spPr bwMode="auto">
          <a:xfrm>
            <a:off x="250825" y="3357563"/>
            <a:ext cx="8281988" cy="2519362"/>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84995" name="Rectangle 16"/>
          <p:cNvSpPr>
            <a:spLocks noChangeArrowheads="1"/>
          </p:cNvSpPr>
          <p:nvPr/>
        </p:nvSpPr>
        <p:spPr bwMode="auto">
          <a:xfrm>
            <a:off x="1187450" y="2060575"/>
            <a:ext cx="1584325" cy="792163"/>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84996" name="Rectangle 15"/>
          <p:cNvSpPr>
            <a:spLocks noChangeArrowheads="1"/>
          </p:cNvSpPr>
          <p:nvPr/>
        </p:nvSpPr>
        <p:spPr bwMode="auto">
          <a:xfrm>
            <a:off x="4211638" y="2060575"/>
            <a:ext cx="1511300" cy="863600"/>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99333" name="Segnaposto numero diapositiva 3"/>
          <p:cNvSpPr>
            <a:spLocks noGrp="1"/>
          </p:cNvSpPr>
          <p:nvPr>
            <p:ph type="sldNum" sz="quarter" idx="12"/>
          </p:nvPr>
        </p:nvSpPr>
        <p:spPr/>
        <p:txBody>
          <a:bodyPr/>
          <a:lstStyle/>
          <a:p>
            <a:pPr>
              <a:defRPr/>
            </a:pPr>
            <a:fld id="{E44FBF6B-0B62-7C4C-995E-EFD6D22F7983}" type="slidenum">
              <a:rPr lang="it-IT"/>
              <a:pPr>
                <a:defRPr/>
              </a:pPr>
              <a:t>15</a:t>
            </a:fld>
            <a:endParaRPr lang="it-IT"/>
          </a:p>
        </p:txBody>
      </p:sp>
      <p:sp>
        <p:nvSpPr>
          <p:cNvPr id="84998" name="Rectangle 2"/>
          <p:cNvSpPr>
            <a:spLocks noChangeArrowheads="1"/>
          </p:cNvSpPr>
          <p:nvPr/>
        </p:nvSpPr>
        <p:spPr bwMode="auto">
          <a:xfrm>
            <a:off x="468313" y="228600"/>
            <a:ext cx="8064500" cy="584200"/>
          </a:xfrm>
          <a:prstGeom prst="rect">
            <a:avLst/>
          </a:prstGeom>
          <a:noFill/>
          <a:ln w="9525">
            <a:noFill/>
            <a:miter lim="800000"/>
            <a:headEnd/>
            <a:tailEnd/>
          </a:ln>
        </p:spPr>
        <p:txBody>
          <a:bodyPr>
            <a:prstTxWarp prst="textNoShape">
              <a:avLst/>
            </a:prstTxWarp>
            <a:spAutoFit/>
          </a:bodyPr>
          <a:lstStyle/>
          <a:p>
            <a:pPr algn="ctr" eaLnBrk="0" hangingPunct="0"/>
            <a:r>
              <a:rPr lang="it-IT" sz="3200" b="1">
                <a:latin typeface="Calibri" pitchFamily="-108" charset="0"/>
              </a:rPr>
              <a:t>INFORMAZIONE E SUPPORTO</a:t>
            </a:r>
          </a:p>
        </p:txBody>
      </p:sp>
      <p:sp>
        <p:nvSpPr>
          <p:cNvPr id="84999" name="Rectangle 3"/>
          <p:cNvSpPr>
            <a:spLocks noChangeArrowheads="1"/>
          </p:cNvSpPr>
          <p:nvPr/>
        </p:nvSpPr>
        <p:spPr bwMode="auto">
          <a:xfrm>
            <a:off x="228600" y="1219200"/>
            <a:ext cx="6583363" cy="369888"/>
          </a:xfrm>
          <a:prstGeom prst="rect">
            <a:avLst/>
          </a:prstGeom>
          <a:noFill/>
          <a:ln w="9525">
            <a:noFill/>
            <a:miter lim="800000"/>
            <a:headEnd/>
            <a:tailEnd/>
          </a:ln>
        </p:spPr>
        <p:txBody>
          <a:bodyPr wrap="none">
            <a:prstTxWarp prst="textNoShape">
              <a:avLst/>
            </a:prstTxWarp>
            <a:spAutoFit/>
          </a:bodyPr>
          <a:lstStyle/>
          <a:p>
            <a:pPr eaLnBrk="0" hangingPunct="0"/>
            <a:r>
              <a:rPr lang="it-IT">
                <a:latin typeface="Calibri" pitchFamily="-108" charset="0"/>
              </a:rPr>
              <a:t>La stessa informazione può essere scritta su supporti differenti</a:t>
            </a:r>
          </a:p>
        </p:txBody>
      </p:sp>
      <p:sp>
        <p:nvSpPr>
          <p:cNvPr id="85000" name="Rectangle 4"/>
          <p:cNvSpPr>
            <a:spLocks noChangeArrowheads="1"/>
          </p:cNvSpPr>
          <p:nvPr/>
        </p:nvSpPr>
        <p:spPr bwMode="auto">
          <a:xfrm>
            <a:off x="395288" y="3500438"/>
            <a:ext cx="7389812" cy="457200"/>
          </a:xfrm>
          <a:prstGeom prst="rect">
            <a:avLst/>
          </a:prstGeom>
          <a:noFill/>
          <a:ln w="9525">
            <a:noFill/>
            <a:miter lim="800000"/>
            <a:headEnd/>
            <a:tailEnd/>
          </a:ln>
        </p:spPr>
        <p:txBody>
          <a:bodyPr wrap="none">
            <a:prstTxWarp prst="textNoShape">
              <a:avLst/>
            </a:prstTxWarp>
            <a:spAutoFit/>
          </a:bodyPr>
          <a:lstStyle/>
          <a:p>
            <a:pPr eaLnBrk="0" hangingPunct="0"/>
            <a:r>
              <a:rPr lang="it-IT">
                <a:latin typeface="Calibri" pitchFamily="-108" charset="0"/>
              </a:rPr>
              <a:t>Lo stesso supporto può portare informazioni differenti</a:t>
            </a:r>
          </a:p>
        </p:txBody>
      </p:sp>
      <p:sp>
        <p:nvSpPr>
          <p:cNvPr id="85001" name="Rectangle 5"/>
          <p:cNvSpPr>
            <a:spLocks noChangeArrowheads="1"/>
          </p:cNvSpPr>
          <p:nvPr/>
        </p:nvSpPr>
        <p:spPr bwMode="auto">
          <a:xfrm>
            <a:off x="755650" y="4587875"/>
            <a:ext cx="1276350" cy="641350"/>
          </a:xfrm>
          <a:prstGeom prst="rect">
            <a:avLst/>
          </a:prstGeom>
          <a:noFill/>
          <a:ln w="9525">
            <a:noFill/>
            <a:miter lim="800000"/>
            <a:headEnd/>
            <a:tailEnd/>
          </a:ln>
        </p:spPr>
        <p:txBody>
          <a:bodyPr wrap="none">
            <a:prstTxWarp prst="textNoShape">
              <a:avLst/>
            </a:prstTxWarp>
            <a:spAutoFit/>
          </a:bodyPr>
          <a:lstStyle/>
          <a:p>
            <a:pPr eaLnBrk="0" hangingPunct="0"/>
            <a:r>
              <a:rPr lang="it-IT" sz="3600">
                <a:latin typeface="Calibri" pitchFamily="-108" charset="0"/>
              </a:rPr>
              <a:t>“fare”</a:t>
            </a:r>
            <a:endParaRPr lang="it-IT">
              <a:latin typeface="Calibri" pitchFamily="-108" charset="0"/>
            </a:endParaRPr>
          </a:p>
        </p:txBody>
      </p:sp>
      <p:sp>
        <p:nvSpPr>
          <p:cNvPr id="85002" name="Rectangle 6"/>
          <p:cNvSpPr>
            <a:spLocks noChangeArrowheads="1"/>
          </p:cNvSpPr>
          <p:nvPr/>
        </p:nvSpPr>
        <p:spPr bwMode="auto">
          <a:xfrm>
            <a:off x="2708275" y="4437063"/>
            <a:ext cx="5822950" cy="396875"/>
          </a:xfrm>
          <a:prstGeom prst="rect">
            <a:avLst/>
          </a:prstGeom>
          <a:noFill/>
          <a:ln w="9525">
            <a:noFill/>
            <a:miter lim="800000"/>
            <a:headEnd/>
            <a:tailEnd/>
          </a:ln>
        </p:spPr>
        <p:txBody>
          <a:bodyPr>
            <a:prstTxWarp prst="textNoShape">
              <a:avLst/>
            </a:prstTxWarp>
            <a:spAutoFit/>
          </a:bodyPr>
          <a:lstStyle/>
          <a:p>
            <a:pPr eaLnBrk="0" hangingPunct="0"/>
            <a:r>
              <a:rPr lang="it-IT" sz="2000">
                <a:solidFill>
                  <a:schemeClr val="accent2"/>
                </a:solidFill>
                <a:latin typeface="Calibri" pitchFamily="-108" charset="0"/>
              </a:rPr>
              <a:t>ITALIANO</a:t>
            </a:r>
            <a:r>
              <a:rPr lang="it-IT" sz="2000">
                <a:latin typeface="Calibri" pitchFamily="-108" charset="0"/>
              </a:rPr>
              <a:t>: TO DO, TO MAKE, TO BUILD</a:t>
            </a:r>
          </a:p>
        </p:txBody>
      </p:sp>
      <p:sp>
        <p:nvSpPr>
          <p:cNvPr id="85003" name="Rectangle 7"/>
          <p:cNvSpPr>
            <a:spLocks noChangeArrowheads="1"/>
          </p:cNvSpPr>
          <p:nvPr/>
        </p:nvSpPr>
        <p:spPr bwMode="auto">
          <a:xfrm>
            <a:off x="2627313" y="5059363"/>
            <a:ext cx="5634037" cy="396875"/>
          </a:xfrm>
          <a:prstGeom prst="rect">
            <a:avLst/>
          </a:prstGeom>
          <a:noFill/>
          <a:ln w="9525">
            <a:noFill/>
            <a:miter lim="800000"/>
            <a:headEnd/>
            <a:tailEnd/>
          </a:ln>
        </p:spPr>
        <p:txBody>
          <a:bodyPr wrap="none">
            <a:prstTxWarp prst="textNoShape">
              <a:avLst/>
            </a:prstTxWarp>
            <a:spAutoFit/>
          </a:bodyPr>
          <a:lstStyle/>
          <a:p>
            <a:pPr eaLnBrk="0" hangingPunct="0"/>
            <a:r>
              <a:rPr lang="it-IT" sz="2000">
                <a:latin typeface="Calibri" pitchFamily="-108" charset="0"/>
              </a:rPr>
              <a:t> </a:t>
            </a:r>
            <a:r>
              <a:rPr lang="it-IT" sz="2000">
                <a:solidFill>
                  <a:schemeClr val="accent2"/>
                </a:solidFill>
                <a:latin typeface="Calibri" pitchFamily="-108" charset="0"/>
              </a:rPr>
              <a:t>INGLESE</a:t>
            </a:r>
            <a:r>
              <a:rPr lang="it-IT" sz="2000">
                <a:latin typeface="Calibri" pitchFamily="-108" charset="0"/>
              </a:rPr>
              <a:t>: TARIFFA, PREZZO DI UNA CORSA</a:t>
            </a:r>
          </a:p>
        </p:txBody>
      </p:sp>
      <p:sp>
        <p:nvSpPr>
          <p:cNvPr id="85004" name="Rectangle 8"/>
          <p:cNvSpPr>
            <a:spLocks noChangeArrowheads="1"/>
          </p:cNvSpPr>
          <p:nvPr/>
        </p:nvSpPr>
        <p:spPr bwMode="auto">
          <a:xfrm>
            <a:off x="1909763" y="4840288"/>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pic>
        <p:nvPicPr>
          <p:cNvPr id="85005" name="Picture 9" descr="redarrow"/>
          <p:cNvPicPr>
            <a:picLocks noChangeAspect="1" noChangeArrowheads="1"/>
          </p:cNvPicPr>
          <p:nvPr/>
        </p:nvPicPr>
        <p:blipFill>
          <a:blip r:embed="rId3"/>
          <a:srcRect/>
          <a:stretch>
            <a:fillRect/>
          </a:stretch>
        </p:blipFill>
        <p:spPr bwMode="auto">
          <a:xfrm>
            <a:off x="2268538" y="4437063"/>
            <a:ext cx="381000" cy="381000"/>
          </a:xfrm>
          <a:prstGeom prst="rect">
            <a:avLst/>
          </a:prstGeom>
          <a:noFill/>
          <a:ln w="9525">
            <a:noFill/>
            <a:miter lim="800000"/>
            <a:headEnd/>
            <a:tailEnd/>
          </a:ln>
        </p:spPr>
      </p:pic>
      <p:pic>
        <p:nvPicPr>
          <p:cNvPr id="85006" name="Picture 10" descr="redarrow"/>
          <p:cNvPicPr>
            <a:picLocks noChangeAspect="1" noChangeArrowheads="1"/>
          </p:cNvPicPr>
          <p:nvPr/>
        </p:nvPicPr>
        <p:blipFill>
          <a:blip r:embed="rId3"/>
          <a:srcRect/>
          <a:stretch>
            <a:fillRect/>
          </a:stretch>
        </p:blipFill>
        <p:spPr bwMode="auto">
          <a:xfrm>
            <a:off x="2268538" y="5064125"/>
            <a:ext cx="381000" cy="381000"/>
          </a:xfrm>
          <a:prstGeom prst="rect">
            <a:avLst/>
          </a:prstGeom>
          <a:noFill/>
          <a:ln w="9525">
            <a:noFill/>
            <a:miter lim="800000"/>
            <a:headEnd/>
            <a:tailEnd/>
          </a:ln>
        </p:spPr>
      </p:pic>
      <p:sp>
        <p:nvSpPr>
          <p:cNvPr id="85007" name="Rectangle 11"/>
          <p:cNvSpPr>
            <a:spLocks noChangeArrowheads="1"/>
          </p:cNvSpPr>
          <p:nvPr/>
        </p:nvSpPr>
        <p:spPr bwMode="auto">
          <a:xfrm>
            <a:off x="4362450" y="1817688"/>
            <a:ext cx="1231900" cy="1708150"/>
          </a:xfrm>
          <a:prstGeom prst="rect">
            <a:avLst/>
          </a:prstGeom>
          <a:noFill/>
          <a:ln w="9525">
            <a:noFill/>
            <a:miter lim="800000"/>
            <a:headEnd/>
            <a:tailEnd/>
          </a:ln>
        </p:spPr>
        <p:txBody>
          <a:bodyPr>
            <a:prstTxWarp prst="textNoShape">
              <a:avLst/>
            </a:prstTxWarp>
            <a:spAutoFit/>
          </a:bodyPr>
          <a:lstStyle/>
          <a:p>
            <a:pPr eaLnBrk="0" hangingPunct="0"/>
            <a:r>
              <a:rPr lang="it-IT" sz="5300">
                <a:solidFill>
                  <a:srgbClr val="C33DB2"/>
                </a:solidFill>
                <a:latin typeface="Calibri" pitchFamily="-108" charset="0"/>
              </a:rPr>
              <a:t>…..</a:t>
            </a:r>
          </a:p>
          <a:p>
            <a:pPr eaLnBrk="0" hangingPunct="0"/>
            <a:endParaRPr lang="it-IT" sz="5300">
              <a:solidFill>
                <a:srgbClr val="C33DB2"/>
              </a:solidFill>
              <a:latin typeface="Calibri" pitchFamily="-108" charset="0"/>
            </a:endParaRPr>
          </a:p>
        </p:txBody>
      </p:sp>
      <p:sp>
        <p:nvSpPr>
          <p:cNvPr id="85008" name="Rectangle 12"/>
          <p:cNvSpPr>
            <a:spLocks noChangeArrowheads="1"/>
          </p:cNvSpPr>
          <p:nvPr/>
        </p:nvSpPr>
        <p:spPr bwMode="auto">
          <a:xfrm>
            <a:off x="1524000" y="2100263"/>
            <a:ext cx="523875" cy="823912"/>
          </a:xfrm>
          <a:prstGeom prst="rect">
            <a:avLst/>
          </a:prstGeom>
          <a:noFill/>
          <a:ln w="9525">
            <a:noFill/>
            <a:miter lim="800000"/>
            <a:headEnd/>
            <a:tailEnd/>
          </a:ln>
        </p:spPr>
        <p:txBody>
          <a:bodyPr wrap="none">
            <a:prstTxWarp prst="textNoShape">
              <a:avLst/>
            </a:prstTxWarp>
            <a:spAutoFit/>
          </a:bodyPr>
          <a:lstStyle/>
          <a:p>
            <a:pPr eaLnBrk="0" hangingPunct="0"/>
            <a:r>
              <a:rPr lang="it-IT" sz="4800">
                <a:latin typeface="Calibri" pitchFamily="-108" charset="0"/>
              </a:rPr>
              <a:t>5</a:t>
            </a:r>
            <a:endParaRPr lang="it-IT">
              <a:latin typeface="Calibri" pitchFamily="-108" charset="0"/>
            </a:endParaRPr>
          </a:p>
        </p:txBody>
      </p:sp>
      <p:sp>
        <p:nvSpPr>
          <p:cNvPr id="85009" name="Rectangle 13"/>
          <p:cNvSpPr>
            <a:spLocks noChangeArrowheads="1"/>
          </p:cNvSpPr>
          <p:nvPr/>
        </p:nvSpPr>
        <p:spPr bwMode="auto">
          <a:xfrm>
            <a:off x="5829300" y="4981575"/>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sp>
        <p:nvSpPr>
          <p:cNvPr id="85010" name="Rectangle 17"/>
          <p:cNvSpPr>
            <a:spLocks noChangeArrowheads="1"/>
          </p:cNvSpPr>
          <p:nvPr/>
        </p:nvSpPr>
        <p:spPr bwMode="auto">
          <a:xfrm>
            <a:off x="6300788" y="2060575"/>
            <a:ext cx="1584325" cy="792163"/>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85011" name="Rectangle 21"/>
          <p:cNvSpPr>
            <a:spLocks noChangeArrowheads="1"/>
          </p:cNvSpPr>
          <p:nvPr/>
        </p:nvSpPr>
        <p:spPr bwMode="auto">
          <a:xfrm>
            <a:off x="395288" y="4292600"/>
            <a:ext cx="1871662" cy="129698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7042" name="Immagine 1" descr="can-stock-photo_csp5435760.jpg"/>
          <p:cNvPicPr>
            <a:picLocks noChangeAspect="1"/>
          </p:cNvPicPr>
          <p:nvPr/>
        </p:nvPicPr>
        <p:blipFill>
          <a:blip r:embed="rId2"/>
          <a:srcRect/>
          <a:stretch>
            <a:fillRect/>
          </a:stretch>
        </p:blipFill>
        <p:spPr bwMode="auto">
          <a:xfrm>
            <a:off x="2078038" y="758825"/>
            <a:ext cx="5080000" cy="5343525"/>
          </a:xfrm>
          <a:prstGeom prst="rect">
            <a:avLst/>
          </a:prstGeom>
          <a:noFill/>
          <a:ln w="9525">
            <a:noFill/>
            <a:miter lim="800000"/>
            <a:headEnd/>
            <a:tailEnd/>
          </a:ln>
        </p:spPr>
      </p:pic>
      <p:sp>
        <p:nvSpPr>
          <p:cNvPr id="87043" name="CasellaDiTesto 2"/>
          <p:cNvSpPr txBox="1">
            <a:spLocks noChangeArrowheads="1"/>
          </p:cNvSpPr>
          <p:nvPr/>
        </p:nvSpPr>
        <p:spPr bwMode="auto">
          <a:xfrm>
            <a:off x="1154113" y="0"/>
            <a:ext cx="7670800" cy="584200"/>
          </a:xfrm>
          <a:prstGeom prst="rect">
            <a:avLst/>
          </a:prstGeom>
          <a:noFill/>
          <a:ln w="9525">
            <a:noFill/>
            <a:miter lim="800000"/>
            <a:headEnd/>
            <a:tailEnd/>
          </a:ln>
        </p:spPr>
        <p:txBody>
          <a:bodyPr>
            <a:prstTxWarp prst="textNoShape">
              <a:avLst/>
            </a:prstTxWarp>
            <a:spAutoFit/>
          </a:bodyPr>
          <a:lstStyle/>
          <a:p>
            <a:r>
              <a:rPr lang="it-IT" sz="3200" b="1"/>
              <a:t>CONTENUTI ORDINATI MA PRIVI DI…</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8066" name="Immagine 1" descr="images.jpeg"/>
          <p:cNvPicPr>
            <a:picLocks noChangeAspect="1"/>
          </p:cNvPicPr>
          <p:nvPr/>
        </p:nvPicPr>
        <p:blipFill>
          <a:blip r:embed="rId2"/>
          <a:srcRect/>
          <a:stretch>
            <a:fillRect/>
          </a:stretch>
        </p:blipFill>
        <p:spPr bwMode="auto">
          <a:xfrm>
            <a:off x="2062163" y="979488"/>
            <a:ext cx="5219700" cy="5221287"/>
          </a:xfrm>
          <a:prstGeom prst="rect">
            <a:avLst/>
          </a:prstGeom>
          <a:noFill/>
          <a:ln w="9525">
            <a:noFill/>
            <a:miter lim="800000"/>
            <a:headEnd/>
            <a:tailEnd/>
          </a:ln>
        </p:spPr>
      </p:pic>
      <p:sp>
        <p:nvSpPr>
          <p:cNvPr id="88067" name="CasellaDiTesto 2"/>
          <p:cNvSpPr txBox="1">
            <a:spLocks noChangeArrowheads="1"/>
          </p:cNvSpPr>
          <p:nvPr/>
        </p:nvSpPr>
        <p:spPr bwMode="auto">
          <a:xfrm>
            <a:off x="123825" y="222250"/>
            <a:ext cx="8824913" cy="523875"/>
          </a:xfrm>
          <a:prstGeom prst="rect">
            <a:avLst/>
          </a:prstGeom>
          <a:noFill/>
          <a:ln w="9525">
            <a:noFill/>
            <a:miter lim="800000"/>
            <a:headEnd/>
            <a:tailEnd/>
          </a:ln>
        </p:spPr>
        <p:txBody>
          <a:bodyPr>
            <a:prstTxWarp prst="textNoShape">
              <a:avLst/>
            </a:prstTxWarp>
            <a:spAutoFit/>
          </a:bodyPr>
          <a:lstStyle/>
          <a:p>
            <a:pPr algn="ctr"/>
            <a:r>
              <a:rPr lang="it-IT" sz="2800" b="1"/>
              <a:t>…L’IMPORTANZA DEL SOSTEGNO MATERIALE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9090" name="Rectangle 4"/>
          <p:cNvSpPr>
            <a:spLocks noChangeArrowheads="1"/>
          </p:cNvSpPr>
          <p:nvPr/>
        </p:nvSpPr>
        <p:spPr bwMode="auto">
          <a:xfrm>
            <a:off x="395288" y="549275"/>
            <a:ext cx="8137525" cy="5472113"/>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66915" name="Segnaposto numero diapositiva 3"/>
          <p:cNvSpPr>
            <a:spLocks noGrp="1"/>
          </p:cNvSpPr>
          <p:nvPr>
            <p:ph type="sldNum" sz="quarter" idx="12"/>
          </p:nvPr>
        </p:nvSpPr>
        <p:spPr/>
        <p:txBody>
          <a:bodyPr/>
          <a:lstStyle/>
          <a:p>
            <a:pPr>
              <a:defRPr/>
            </a:pPr>
            <a:fld id="{BBE4E2EC-4553-5842-B1DB-93CACD4DB66F}" type="slidenum">
              <a:rPr lang="it-IT"/>
              <a:pPr>
                <a:defRPr/>
              </a:pPr>
              <a:t>18</a:t>
            </a:fld>
            <a:endParaRPr lang="it-IT"/>
          </a:p>
        </p:txBody>
      </p:sp>
      <p:sp>
        <p:nvSpPr>
          <p:cNvPr id="89092" name="Text Box 2"/>
          <p:cNvSpPr txBox="1">
            <a:spLocks noChangeArrowheads="1"/>
          </p:cNvSpPr>
          <p:nvPr/>
        </p:nvSpPr>
        <p:spPr bwMode="auto">
          <a:xfrm>
            <a:off x="684213" y="765175"/>
            <a:ext cx="7416800" cy="4968875"/>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Altro problema è costituito dal caso di cui parla Damasio ne </a:t>
            </a:r>
            <a:r>
              <a:rPr lang="it-IT" sz="2000" i="1">
                <a:latin typeface="Calibri" pitchFamily="-108" charset="0"/>
              </a:rPr>
              <a:t>L’errore di Cartesio</a:t>
            </a:r>
            <a:r>
              <a:rPr lang="it-IT" sz="2000">
                <a:latin typeface="Calibri" pitchFamily="-108" charset="0"/>
              </a:rPr>
              <a:t>. </a:t>
            </a:r>
          </a:p>
          <a:p>
            <a:pPr algn="just" eaLnBrk="0" hangingPunct="0"/>
            <a:endParaRPr lang="it-IT" sz="2000">
              <a:latin typeface="Calibri" pitchFamily="-108" charset="0"/>
            </a:endParaRPr>
          </a:p>
          <a:p>
            <a:pPr algn="just" eaLnBrk="0" hangingPunct="0"/>
            <a:r>
              <a:rPr lang="it-IT" sz="2000">
                <a:latin typeface="Calibri" pitchFamily="-108" charset="0"/>
              </a:rPr>
              <a:t>Operato al cervello per rimuovere un tumore che aveva costretto a intervenire anche sul tessuto dei lobi frontali che era stato danneggiato dal male dopo l’intervento mantenne integre la solidità dell’intelletto, la capacità percettiva, la memoria del passato, la memoria a breve termine, l’apprendimento di nuovi contenuti, il linguaggio e la capacità aritmetica. In breve dal punto di vista della </a:t>
            </a:r>
            <a:r>
              <a:rPr lang="it-IT" sz="2000" i="1">
                <a:latin typeface="Calibri" pitchFamily="-108" charset="0"/>
              </a:rPr>
              <a:t>conoscenza </a:t>
            </a:r>
            <a:r>
              <a:rPr lang="it-IT" sz="2000">
                <a:latin typeface="Calibri" pitchFamily="-108" charset="0"/>
              </a:rPr>
              <a:t>e delle capacità a essa legate era tutto a posto. </a:t>
            </a:r>
          </a:p>
          <a:p>
            <a:pPr algn="just" eaLnBrk="0" hangingPunct="0"/>
            <a:endParaRPr lang="it-IT" sz="2000">
              <a:latin typeface="Calibri" pitchFamily="-108" charset="0"/>
            </a:endParaRPr>
          </a:p>
          <a:p>
            <a:pPr algn="just" eaLnBrk="0" hangingPunct="0"/>
            <a:r>
              <a:rPr lang="it-IT" sz="2000">
                <a:latin typeface="Calibri" pitchFamily="-108" charset="0"/>
              </a:rPr>
              <a:t>Non altrettanto si poteva dire a proposito della sua personalità, che risultò totalmente alterata: “avvertiva come argomenti che prima avevano suscitato in lui una forte </a:t>
            </a:r>
            <a:r>
              <a:rPr lang="it-IT" sz="2000">
                <a:solidFill>
                  <a:srgbClr val="FF3300"/>
                </a:solidFill>
                <a:latin typeface="Calibri" pitchFamily="-108" charset="0"/>
              </a:rPr>
              <a:t>emozione</a:t>
            </a:r>
            <a:r>
              <a:rPr lang="it-IT" sz="2000">
                <a:latin typeface="Calibri" pitchFamily="-108" charset="0"/>
              </a:rPr>
              <a:t> ora non provocavano più alcuna reazione, né positiva, né negativa”. </a:t>
            </a:r>
            <a:endParaRPr lang="it-IT" sz="2000"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1138" name="Rectangle 4"/>
          <p:cNvSpPr>
            <a:spLocks noChangeArrowheads="1"/>
          </p:cNvSpPr>
          <p:nvPr/>
        </p:nvSpPr>
        <p:spPr bwMode="auto">
          <a:xfrm>
            <a:off x="395288" y="188913"/>
            <a:ext cx="8424862" cy="6192837"/>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68963" name="Segnaposto numero diapositiva 3"/>
          <p:cNvSpPr>
            <a:spLocks noGrp="1"/>
          </p:cNvSpPr>
          <p:nvPr>
            <p:ph type="sldNum" sz="quarter" idx="12"/>
          </p:nvPr>
        </p:nvSpPr>
        <p:spPr/>
        <p:txBody>
          <a:bodyPr/>
          <a:lstStyle/>
          <a:p>
            <a:pPr>
              <a:defRPr/>
            </a:pPr>
            <a:fld id="{CF9F67CD-83F7-F74B-B943-B475612EF8D0}" type="slidenum">
              <a:rPr lang="it-IT"/>
              <a:pPr>
                <a:defRPr/>
              </a:pPr>
              <a:t>19</a:t>
            </a:fld>
            <a:endParaRPr lang="it-IT"/>
          </a:p>
        </p:txBody>
      </p:sp>
      <p:sp>
        <p:nvSpPr>
          <p:cNvPr id="91140" name="Text Box 2"/>
          <p:cNvSpPr txBox="1">
            <a:spLocks noChangeArrowheads="1"/>
          </p:cNvSpPr>
          <p:nvPr/>
        </p:nvSpPr>
        <p:spPr bwMode="auto">
          <a:xfrm>
            <a:off x="539750" y="404813"/>
            <a:ext cx="8118475" cy="5883275"/>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Provate a immaginare quel che era accaduto: provate a immaginare di non sentire piacere quando contemplate una pittura che vi piace, o quando ascoltate uno dei vostri brani musicali preferiti. </a:t>
            </a:r>
          </a:p>
          <a:p>
            <a:pPr algn="just" eaLnBrk="0" hangingPunct="0"/>
            <a:r>
              <a:rPr lang="it-IT" sz="2000">
                <a:latin typeface="Calibri" pitchFamily="-108" charset="0"/>
              </a:rPr>
              <a:t>Provate a immaginarvi completamente privati di tale possibilità, e tuttavia ancora consapevoli dei contenuto </a:t>
            </a:r>
            <a:r>
              <a:rPr lang="it-IT" sz="2000" i="1">
                <a:latin typeface="Calibri" pitchFamily="-108" charset="0"/>
              </a:rPr>
              <a:t>intellettuale</a:t>
            </a:r>
            <a:r>
              <a:rPr lang="it-IT" sz="2000">
                <a:latin typeface="Calibri" pitchFamily="-108" charset="0"/>
              </a:rPr>
              <a:t> dello stimolo visivo o sonoro, e consapevoli anche del fatto che una volta vi dava piacere: </a:t>
            </a:r>
            <a:r>
              <a:rPr lang="it-IT" sz="2000" i="1">
                <a:latin typeface="Calibri" pitchFamily="-108" charset="0"/>
              </a:rPr>
              <a:t>Sapere ma non sentire</a:t>
            </a:r>
            <a:r>
              <a:rPr lang="it-IT" sz="2000">
                <a:latin typeface="Calibri" pitchFamily="-108" charset="0"/>
              </a:rPr>
              <a:t>, così potremmo riassumere la sua infelice condizione” (p.  85).</a:t>
            </a:r>
          </a:p>
          <a:p>
            <a:pPr algn="just" eaLnBrk="0" hangingPunct="0"/>
            <a:endParaRPr lang="it-IT" sz="2000">
              <a:latin typeface="Calibri" pitchFamily="-108" charset="0"/>
            </a:endParaRPr>
          </a:p>
          <a:p>
            <a:pPr algn="just" eaLnBrk="0" hangingPunct="0"/>
            <a:r>
              <a:rPr lang="it-IT" sz="2000">
                <a:latin typeface="Calibri" pitchFamily="-108" charset="0"/>
              </a:rPr>
              <a:t>Inoltre egli “era incapace di scegliere in modo efficace, o poteva non scegliere affatto, o scegliere malamente”. “Cominciai a pensare”, conclude Damasio, “che la sua freddezza del ragionamento gli impedisse di assegnare valori differenti a opzioni differenti, rendendo il paesaggio del suo pensiero decisionale irrimediabilmente piatto” (pp. 92-93).</a:t>
            </a:r>
          </a:p>
          <a:p>
            <a:pPr algn="just" eaLnBrk="0" hangingPunct="0"/>
            <a:endParaRPr lang="it-IT" sz="2000">
              <a:latin typeface="Calibri" pitchFamily="-108" charset="0"/>
            </a:endParaRPr>
          </a:p>
          <a:p>
            <a:pPr algn="just" eaLnBrk="0" hangingPunct="0"/>
            <a:r>
              <a:rPr lang="it-IT" sz="2000" b="1">
                <a:latin typeface="Calibri" pitchFamily="-108" charset="0"/>
              </a:rPr>
              <a:t>Dunque sapere e sviluppare la conoscenza è condizione necessaria, ma non sufficiente, per gestire le emozioni e assumere decisioni.</a:t>
            </a: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186" name="Rectangle 4"/>
          <p:cNvSpPr>
            <a:spLocks noChangeArrowheads="1"/>
          </p:cNvSpPr>
          <p:nvPr/>
        </p:nvSpPr>
        <p:spPr bwMode="auto">
          <a:xfrm>
            <a:off x="539750" y="692150"/>
            <a:ext cx="8135938" cy="511333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1011" name="Segnaposto numero diapositiva 3"/>
          <p:cNvSpPr>
            <a:spLocks noGrp="1"/>
          </p:cNvSpPr>
          <p:nvPr>
            <p:ph type="sldNum" sz="quarter" idx="12"/>
          </p:nvPr>
        </p:nvSpPr>
        <p:spPr/>
        <p:txBody>
          <a:bodyPr/>
          <a:lstStyle/>
          <a:p>
            <a:pPr>
              <a:defRPr/>
            </a:pPr>
            <a:fld id="{325FBCD9-4AB4-5C44-9F17-C59612001F2F}" type="slidenum">
              <a:rPr lang="it-IT"/>
              <a:pPr>
                <a:defRPr/>
              </a:pPr>
              <a:t>20</a:t>
            </a:fld>
            <a:endParaRPr lang="it-IT"/>
          </a:p>
        </p:txBody>
      </p:sp>
      <p:sp>
        <p:nvSpPr>
          <p:cNvPr id="93188" name="Text Box 2"/>
          <p:cNvSpPr txBox="1">
            <a:spLocks noChangeArrowheads="1"/>
          </p:cNvSpPr>
          <p:nvPr/>
        </p:nvSpPr>
        <p:spPr bwMode="auto">
          <a:xfrm>
            <a:off x="792163" y="892175"/>
            <a:ext cx="7596187" cy="5273675"/>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C’è poi il fatto, attestato ormai, come si è visto, da tutte le ricerche nel campo delle neuroscienze, di quanto astratta e distorta sia la descrizione abituale dei nostri comportamenti che tende a separare i puri movimenti fisici dagli atti che tramite questi verrebbero eseguiti. </a:t>
            </a:r>
          </a:p>
          <a:p>
            <a:pPr algn="just" eaLnBrk="0" hangingPunct="0"/>
            <a:endParaRPr lang="it-IT" sz="2000">
              <a:latin typeface="Calibri" pitchFamily="-108" charset="0"/>
            </a:endParaRPr>
          </a:p>
          <a:p>
            <a:pPr algn="just" eaLnBrk="0" hangingPunct="0"/>
            <a:r>
              <a:rPr lang="it-IT" sz="2000">
                <a:latin typeface="Calibri" pitchFamily="-108" charset="0"/>
              </a:rPr>
              <a:t>In realtà il </a:t>
            </a:r>
            <a:r>
              <a:rPr lang="it-IT" sz="2000" i="1">
                <a:latin typeface="Calibri" pitchFamily="-108" charset="0"/>
              </a:rPr>
              <a:t>cervello che comprende</a:t>
            </a:r>
            <a:r>
              <a:rPr lang="it-IT" sz="2000">
                <a:latin typeface="Calibri" pitchFamily="-108" charset="0"/>
              </a:rPr>
              <a:t> e il </a:t>
            </a:r>
            <a:r>
              <a:rPr lang="it-IT" sz="2000" i="1">
                <a:latin typeface="Calibri" pitchFamily="-108" charset="0"/>
              </a:rPr>
              <a:t>cervello che agisce </a:t>
            </a:r>
            <a:r>
              <a:rPr lang="it-IT" sz="2000">
                <a:latin typeface="Calibri" pitchFamily="-108" charset="0"/>
              </a:rPr>
              <a:t>sono tutt’uno, per cui il rigido confine tra processi percettivi, cognitivi e motori finisce per rivelarsi in gran parte artificioso: </a:t>
            </a:r>
          </a:p>
          <a:p>
            <a:pPr algn="just" eaLnBrk="0" hangingPunct="0"/>
            <a:endParaRPr lang="it-IT" sz="2000">
              <a:latin typeface="Calibri" pitchFamily="-108" charset="0"/>
            </a:endParaRPr>
          </a:p>
          <a:p>
            <a:pPr algn="just" eaLnBrk="0" hangingPunct="0"/>
            <a:r>
              <a:rPr lang="it-IT" sz="2000">
                <a:latin typeface="Calibri" pitchFamily="-108" charset="0"/>
              </a:rPr>
              <a:t>la percezione risulta immersa nella dinamica dell’azione e ciò comporta l’esigenza di prestare la debita attenzione a una componente pragmatica, sulla quale poggiano molte delle nostre tanto celebrate capacità cognitive.</a:t>
            </a:r>
          </a:p>
          <a:p>
            <a:pPr algn="just" eaLnBrk="0" hangingPunct="0"/>
            <a:endParaRPr lang="it-IT" sz="2000">
              <a:latin typeface="Calibri" pitchFamily="-108" charset="0"/>
            </a:endParaRPr>
          </a:p>
          <a:p>
            <a:pPr algn="just" eaLnBrk="0" hangingPunct="0"/>
            <a:r>
              <a:rPr lang="it-IT" sz="2000">
                <a:latin typeface="Calibri" pitchFamily="-108" charset="0"/>
              </a:rPr>
              <a:t> </a:t>
            </a:r>
          </a:p>
          <a:p>
            <a:pPr algn="just" eaLnBrk="0" hangingPunct="0"/>
            <a:endParaRPr lang="it-IT" sz="2000"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5234" name="Rectangle 4"/>
          <p:cNvSpPr>
            <a:spLocks noChangeArrowheads="1"/>
          </p:cNvSpPr>
          <p:nvPr/>
        </p:nvSpPr>
        <p:spPr bwMode="auto">
          <a:xfrm>
            <a:off x="539750" y="692150"/>
            <a:ext cx="8064500" cy="52578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3059" name="Segnaposto numero diapositiva 3"/>
          <p:cNvSpPr>
            <a:spLocks noGrp="1"/>
          </p:cNvSpPr>
          <p:nvPr>
            <p:ph type="sldNum" sz="quarter" idx="12"/>
          </p:nvPr>
        </p:nvSpPr>
        <p:spPr/>
        <p:txBody>
          <a:bodyPr/>
          <a:lstStyle/>
          <a:p>
            <a:pPr>
              <a:defRPr/>
            </a:pPr>
            <a:fld id="{D55BF8EB-DDE4-C147-92D7-F46FC4048512}" type="slidenum">
              <a:rPr lang="it-IT"/>
              <a:pPr>
                <a:defRPr/>
              </a:pPr>
              <a:t>21</a:t>
            </a:fld>
            <a:endParaRPr lang="it-IT"/>
          </a:p>
        </p:txBody>
      </p:sp>
      <p:sp>
        <p:nvSpPr>
          <p:cNvPr id="95236" name="Text Box 2"/>
          <p:cNvSpPr txBox="1">
            <a:spLocks noChangeArrowheads="1"/>
          </p:cNvSpPr>
          <p:nvPr/>
        </p:nvSpPr>
        <p:spPr bwMode="auto">
          <a:xfrm>
            <a:off x="755650" y="1052513"/>
            <a:ext cx="7705725" cy="4359275"/>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È questo il nucleo non esoterico del </a:t>
            </a:r>
            <a:r>
              <a:rPr lang="it-IT" sz="2000" b="1">
                <a:solidFill>
                  <a:srgbClr val="FF3300"/>
                </a:solidFill>
                <a:latin typeface="Calibri" pitchFamily="-108" charset="0"/>
              </a:rPr>
              <a:t>concetto di competenza</a:t>
            </a:r>
            <a:r>
              <a:rPr lang="it-IT" sz="2000">
                <a:latin typeface="Calibri" pitchFamily="-108" charset="0"/>
              </a:rPr>
              <a:t>, che mette in crisi l’idea che la conoscenza si acquisisca mediante la pura e semplice trasmissione di strutture già definite e di significati già codificati nello spazio esterno e ci obbliga, per contro, a prestare la debita attenzione alle </a:t>
            </a:r>
            <a:r>
              <a:rPr lang="it-IT" sz="2000" b="1">
                <a:latin typeface="Calibri" pitchFamily="-108" charset="0"/>
              </a:rPr>
              <a:t>modalità di organizzazione del campo ricettivo interno</a:t>
            </a:r>
            <a:r>
              <a:rPr lang="it-IT" sz="2000">
                <a:latin typeface="Calibri" pitchFamily="-108" charset="0"/>
              </a:rPr>
              <a:t>. </a:t>
            </a:r>
          </a:p>
          <a:p>
            <a:pPr algn="just" eaLnBrk="0" hangingPunct="0"/>
            <a:endParaRPr lang="it-IT" sz="2000">
              <a:latin typeface="Calibri" pitchFamily="-108" charset="0"/>
            </a:endParaRPr>
          </a:p>
          <a:p>
            <a:pPr algn="just" eaLnBrk="0" hangingPunct="0"/>
            <a:r>
              <a:rPr lang="it-IT" sz="2000">
                <a:latin typeface="Calibri" pitchFamily="-108" charset="0"/>
              </a:rPr>
              <a:t>Il riferimento a questo quadro generale consente, oltretutto, di avviare finalmente una seria riflessione sulle tecnologie, sul loro rapporto con il pensiero scientifico, sulle profonde trasformazioni che esse stanno portando, oltre che al nostro modo di </a:t>
            </a:r>
            <a:r>
              <a:rPr lang="it-IT" sz="2000" b="1">
                <a:latin typeface="Calibri" pitchFamily="-108" charset="0"/>
              </a:rPr>
              <a:t>comunicare</a:t>
            </a:r>
            <a:r>
              <a:rPr lang="it-IT" sz="2000">
                <a:latin typeface="Calibri" pitchFamily="-108" charset="0"/>
              </a:rPr>
              <a:t>, anche a quello di </a:t>
            </a:r>
            <a:r>
              <a:rPr lang="it-IT" sz="2000" b="1">
                <a:latin typeface="Calibri" pitchFamily="-108" charset="0"/>
              </a:rPr>
              <a:t>organizzare la conoscenza</a:t>
            </a:r>
            <a:r>
              <a:rPr lang="it-IT" sz="2000">
                <a:latin typeface="Calibri" pitchFamily="-108" charset="0"/>
              </a:rPr>
              <a:t> e di concepire i </a:t>
            </a:r>
            <a:r>
              <a:rPr lang="it-IT" sz="2000" b="1">
                <a:latin typeface="Calibri" pitchFamily="-108" charset="0"/>
              </a:rPr>
              <a:t>processi di apprendimento</a:t>
            </a:r>
            <a:r>
              <a:rPr lang="it-IT" sz="2000">
                <a:latin typeface="Calibri" pitchFamily="-108" charset="0"/>
              </a:rPr>
              <a:t> e gli </a:t>
            </a:r>
            <a:r>
              <a:rPr lang="it-IT" sz="2000" b="1">
                <a:latin typeface="Calibri" pitchFamily="-108" charset="0"/>
              </a:rPr>
              <a:t>ambienti</a:t>
            </a:r>
            <a:r>
              <a:rPr lang="it-IT" sz="2000">
                <a:latin typeface="Calibri" pitchFamily="-108" charset="0"/>
              </a:rPr>
              <a:t> in cui essi andrebbero collocati. </a:t>
            </a:r>
            <a:endParaRPr lang="it-IT" sz="2000"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7282" name="Rectangle 4"/>
          <p:cNvSpPr>
            <a:spLocks noChangeArrowheads="1"/>
          </p:cNvSpPr>
          <p:nvPr/>
        </p:nvSpPr>
        <p:spPr bwMode="auto">
          <a:xfrm>
            <a:off x="539750" y="692150"/>
            <a:ext cx="8064500" cy="52578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3059" name="Segnaposto numero diapositiva 3"/>
          <p:cNvSpPr>
            <a:spLocks noGrp="1"/>
          </p:cNvSpPr>
          <p:nvPr>
            <p:ph type="sldNum" sz="quarter" idx="12"/>
          </p:nvPr>
        </p:nvSpPr>
        <p:spPr/>
        <p:txBody>
          <a:bodyPr/>
          <a:lstStyle/>
          <a:p>
            <a:pPr>
              <a:defRPr/>
            </a:pPr>
            <a:fld id="{00DC22D4-7E9A-3E48-8BC8-EF7590B39AB3}" type="slidenum">
              <a:rPr lang="it-IT"/>
              <a:pPr>
                <a:defRPr/>
              </a:pPr>
              <a:t>22</a:t>
            </a:fld>
            <a:endParaRPr lang="it-IT"/>
          </a:p>
        </p:txBody>
      </p:sp>
      <p:sp>
        <p:nvSpPr>
          <p:cNvPr id="97284" name="Text Box 2"/>
          <p:cNvSpPr txBox="1">
            <a:spLocks noChangeArrowheads="1"/>
          </p:cNvSpPr>
          <p:nvPr/>
        </p:nvSpPr>
        <p:spPr bwMode="auto">
          <a:xfrm>
            <a:off x="539750" y="1052513"/>
            <a:ext cx="8064500" cy="3354387"/>
          </a:xfrm>
          <a:prstGeom prst="rect">
            <a:avLst/>
          </a:prstGeom>
          <a:noFill/>
          <a:ln w="9525">
            <a:noFill/>
            <a:miter lim="800000"/>
            <a:headEnd/>
            <a:tailEnd/>
          </a:ln>
        </p:spPr>
        <p:txBody>
          <a:bodyPr>
            <a:prstTxWarp prst="textNoShape">
              <a:avLst/>
            </a:prstTxWarp>
            <a:spAutoFit/>
          </a:bodyPr>
          <a:lstStyle/>
          <a:p>
            <a:pPr algn="just" eaLnBrk="0" hangingPunct="0"/>
            <a:r>
              <a:rPr lang="it-IT">
                <a:latin typeface="Calibri" pitchFamily="-108" charset="0"/>
              </a:rPr>
              <a:t>È a questo </a:t>
            </a:r>
            <a:r>
              <a:rPr lang="it-IT" b="1">
                <a:solidFill>
                  <a:srgbClr val="FF3300"/>
                </a:solidFill>
                <a:latin typeface="Calibri" pitchFamily="-108" charset="0"/>
              </a:rPr>
              <a:t>concetto di competenza</a:t>
            </a:r>
            <a:r>
              <a:rPr lang="it-IT">
                <a:latin typeface="Calibri" pitchFamily="-108" charset="0"/>
              </a:rPr>
              <a:t> che si riferiscono correttamente i Piani di Studio della Provincia di Trento: “Una competenza si manifesta quando un soggetto riesce ad attivare e coordinare conoscenze, abilità e disposizioni interne (come atteggiamenti, valori, motivazioni, ecc.) per affrontare, valorizzando se necessario anche opportune risorse esterne, una tipologia di compiti o problemi” da inquadrare e risolvere. </a:t>
            </a:r>
          </a:p>
          <a:p>
            <a:pPr algn="just" eaLnBrk="0" hangingPunct="0"/>
            <a:endParaRPr lang="it-IT" sz="200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5106" name="Segnaposto numero diapositiva 3"/>
          <p:cNvSpPr>
            <a:spLocks noGrp="1"/>
          </p:cNvSpPr>
          <p:nvPr>
            <p:ph type="sldNum" sz="quarter" idx="12"/>
          </p:nvPr>
        </p:nvSpPr>
        <p:spPr/>
        <p:txBody>
          <a:bodyPr/>
          <a:lstStyle/>
          <a:p>
            <a:pPr>
              <a:defRPr/>
            </a:pPr>
            <a:fld id="{5B570967-DC74-4E43-8955-B4ECEE5946B1}" type="slidenum">
              <a:rPr lang="it-IT"/>
              <a:pPr>
                <a:defRPr/>
              </a:pPr>
              <a:t>23</a:t>
            </a:fld>
            <a:endParaRPr lang="it-IT"/>
          </a:p>
        </p:txBody>
      </p:sp>
      <p:sp>
        <p:nvSpPr>
          <p:cNvPr id="99331" name="Text Box 2"/>
          <p:cNvSpPr txBox="1">
            <a:spLocks noChangeArrowheads="1"/>
          </p:cNvSpPr>
          <p:nvPr/>
        </p:nvSpPr>
        <p:spPr bwMode="auto">
          <a:xfrm>
            <a:off x="131763" y="149225"/>
            <a:ext cx="9012237" cy="6370638"/>
          </a:xfrm>
          <a:prstGeom prst="rect">
            <a:avLst/>
          </a:prstGeom>
          <a:noFill/>
          <a:ln w="9525">
            <a:noFill/>
            <a:miter lim="800000"/>
            <a:headEnd/>
            <a:tailEnd/>
          </a:ln>
        </p:spPr>
        <p:txBody>
          <a:bodyPr>
            <a:prstTxWarp prst="textNoShape">
              <a:avLst/>
            </a:prstTxWarp>
            <a:spAutoFit/>
          </a:bodyPr>
          <a:lstStyle/>
          <a:p>
            <a:pPr algn="just" eaLnBrk="0" hangingPunct="0"/>
            <a:r>
              <a:rPr lang="it-IT">
                <a:latin typeface="Calibri" pitchFamily="-108" charset="0"/>
              </a:rPr>
              <a:t>Il nocciolo della questione non è allora la diatriba sulle competenze, ma se la scuola deve preoccuparsi di sviluppare, oltre alle conoscenze, anche </a:t>
            </a:r>
            <a:r>
              <a:rPr lang="it-IT" b="1">
                <a:latin typeface="Calibri" pitchFamily="-108" charset="0"/>
              </a:rPr>
              <a:t>la capacità di attivare questo coordinamento tra conoscenze, abilità e disposizioni interne, di sentire e di gestire le emozioni</a:t>
            </a:r>
            <a:r>
              <a:rPr lang="it-IT">
                <a:latin typeface="Calibri" pitchFamily="-108" charset="0"/>
              </a:rPr>
              <a:t>, di assumere </a:t>
            </a:r>
            <a:r>
              <a:rPr lang="it-IT" b="1">
                <a:latin typeface="Calibri" pitchFamily="-108" charset="0"/>
              </a:rPr>
              <a:t>decisioni</a:t>
            </a:r>
            <a:r>
              <a:rPr lang="it-IT">
                <a:latin typeface="Calibri" pitchFamily="-108" charset="0"/>
              </a:rPr>
              <a:t> in modo consapevole e di agire in maniera responsabile, orientando di conseguenza la sua attenzione anche verso questa componente pragmatica, oppure no. </a:t>
            </a:r>
          </a:p>
          <a:p>
            <a:pPr algn="just" eaLnBrk="0" hangingPunct="0"/>
            <a:r>
              <a:rPr lang="it-IT">
                <a:latin typeface="Calibri" pitchFamily="-108" charset="0"/>
              </a:rPr>
              <a:t>Quello che abbiamo imparato in modo ormai inconfutabile è che lo sviluppo delle capacità a essa connesse non scaturisce automaticamente e meccanicamente dal solo possesso delle conoscenze, per cui  queste capacità vanno coltivate in modo specifico, con processi di apprendimento ad hoc. </a:t>
            </a:r>
          </a:p>
          <a:p>
            <a:pPr algn="just" eaLnBrk="0" hangingPunct="0"/>
            <a:r>
              <a:rPr lang="it-IT">
                <a:latin typeface="Calibri" pitchFamily="-108" charset="0"/>
              </a:rPr>
              <a:t>Almeno se l’obiettivo che ci si pone è quello di formare una personalità completa, che </a:t>
            </a:r>
            <a:r>
              <a:rPr lang="it-IT" i="1">
                <a:solidFill>
                  <a:srgbClr val="FF3300"/>
                </a:solidFill>
                <a:latin typeface="Calibri" pitchFamily="-108" charset="0"/>
              </a:rPr>
              <a:t>sappia, comprenda e sia consapevole di sé</a:t>
            </a:r>
            <a:r>
              <a:rPr lang="it-IT">
                <a:solidFill>
                  <a:srgbClr val="FF3300"/>
                </a:solidFill>
                <a:latin typeface="Calibri" pitchFamily="-108" charset="0"/>
              </a:rPr>
              <a:t> e </a:t>
            </a:r>
            <a:r>
              <a:rPr lang="it-IT" i="1">
                <a:solidFill>
                  <a:srgbClr val="FF3300"/>
                </a:solidFill>
                <a:latin typeface="Calibri" pitchFamily="-108" charset="0"/>
              </a:rPr>
              <a:t>sappia agire</a:t>
            </a:r>
            <a:r>
              <a:rPr lang="it-IT">
                <a:latin typeface="Calibri" pitchFamily="-108" charset="0"/>
              </a:rPr>
              <a:t>.</a:t>
            </a:r>
          </a:p>
          <a:p>
            <a:pPr eaLnBrk="0" hangingPunct="0"/>
            <a:endParaRPr lang="it-IT">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5"/>
          <p:cNvSpPr>
            <a:spLocks noChangeArrowheads="1"/>
          </p:cNvSpPr>
          <p:nvPr/>
        </p:nvSpPr>
        <p:spPr bwMode="auto">
          <a:xfrm>
            <a:off x="395288" y="1052513"/>
            <a:ext cx="8208962" cy="5256212"/>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7155" name="Segnaposto numero diapositiva 3"/>
          <p:cNvSpPr>
            <a:spLocks noGrp="1"/>
          </p:cNvSpPr>
          <p:nvPr>
            <p:ph type="sldNum" sz="quarter" idx="12"/>
          </p:nvPr>
        </p:nvSpPr>
        <p:spPr/>
        <p:txBody>
          <a:bodyPr/>
          <a:lstStyle/>
          <a:p>
            <a:pPr>
              <a:defRPr/>
            </a:pPr>
            <a:fld id="{191D7C20-BE07-0B44-9B2E-C273E5B6D701}" type="slidenum">
              <a:rPr lang="it-IT"/>
              <a:pPr>
                <a:defRPr/>
              </a:pPr>
              <a:t>24</a:t>
            </a:fld>
            <a:endParaRPr lang="it-IT"/>
          </a:p>
        </p:txBody>
      </p:sp>
      <p:sp>
        <p:nvSpPr>
          <p:cNvPr id="101380" name="Rectangle 2"/>
          <p:cNvSpPr>
            <a:spLocks noChangeArrowheads="1"/>
          </p:cNvSpPr>
          <p:nvPr/>
        </p:nvSpPr>
        <p:spPr bwMode="auto">
          <a:xfrm>
            <a:off x="1765300" y="293688"/>
            <a:ext cx="5702300" cy="579437"/>
          </a:xfrm>
          <a:prstGeom prst="rect">
            <a:avLst/>
          </a:prstGeom>
          <a:noFill/>
          <a:ln w="9525">
            <a:noFill/>
            <a:miter lim="800000"/>
            <a:headEnd/>
            <a:tailEnd/>
          </a:ln>
        </p:spPr>
        <p:txBody>
          <a:bodyPr>
            <a:prstTxWarp prst="textNoShape">
              <a:avLst/>
            </a:prstTxWarp>
            <a:spAutoFit/>
          </a:bodyPr>
          <a:lstStyle/>
          <a:p>
            <a:pPr algn="ctr" eaLnBrk="0" hangingPunct="0"/>
            <a:r>
              <a:rPr lang="it-IT" sz="3200" b="1">
                <a:latin typeface="Calibri" pitchFamily="-108" charset="0"/>
              </a:rPr>
              <a:t>LA FINALITA’ CHIAVE</a:t>
            </a:r>
          </a:p>
        </p:txBody>
      </p:sp>
      <p:sp>
        <p:nvSpPr>
          <p:cNvPr id="101381" name="Rectangle 3"/>
          <p:cNvSpPr>
            <a:spLocks noChangeArrowheads="1"/>
          </p:cNvSpPr>
          <p:nvPr/>
        </p:nvSpPr>
        <p:spPr bwMode="auto">
          <a:xfrm>
            <a:off x="395288" y="1289050"/>
            <a:ext cx="8137525" cy="4524375"/>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108" charset="0"/>
              </a:rPr>
              <a:t>La finalità chiave di una “testa ben fatta” è far emergere e</a:t>
            </a:r>
          </a:p>
          <a:p>
            <a:pPr eaLnBrk="0" hangingPunct="0"/>
            <a:r>
              <a:rPr lang="it-IT">
                <a:latin typeface="Calibri" pitchFamily="-108" charset="0"/>
              </a:rPr>
              <a:t>consolidare la capacità di </a:t>
            </a:r>
            <a:r>
              <a:rPr lang="it-IT" b="1">
                <a:latin typeface="Calibri" pitchFamily="-108" charset="0"/>
              </a:rPr>
              <a:t>legare e connettere le conoscenze</a:t>
            </a:r>
            <a:r>
              <a:rPr lang="it-IT">
                <a:latin typeface="Calibri" pitchFamily="-108" charset="0"/>
              </a:rPr>
              <a:t> : </a:t>
            </a:r>
          </a:p>
          <a:p>
            <a:pPr eaLnBrk="0" hangingPunct="0"/>
            <a:endParaRPr lang="it-IT">
              <a:latin typeface="Calibri" pitchFamily="-108" charset="0"/>
            </a:endParaRPr>
          </a:p>
          <a:p>
            <a:pPr algn="ctr" eaLnBrk="0" hangingPunct="0"/>
            <a:r>
              <a:rPr lang="it-IT">
                <a:latin typeface="Calibri" pitchFamily="-108" charset="0"/>
              </a:rPr>
              <a:t>l’arte di </a:t>
            </a:r>
            <a:r>
              <a:rPr lang="it-IT" b="1">
                <a:solidFill>
                  <a:srgbClr val="FF3300"/>
                </a:solidFill>
                <a:latin typeface="Calibri" pitchFamily="-108" charset="0"/>
              </a:rPr>
              <a:t>organizzare il proprio pensiero</a:t>
            </a:r>
            <a:r>
              <a:rPr lang="it-IT">
                <a:latin typeface="Calibri" pitchFamily="-108" charset="0"/>
              </a:rPr>
              <a:t>, </a:t>
            </a:r>
          </a:p>
          <a:p>
            <a:pPr algn="ctr" eaLnBrk="0" hangingPunct="0"/>
            <a:r>
              <a:rPr lang="it-IT">
                <a:latin typeface="Calibri" pitchFamily="-108" charset="0"/>
              </a:rPr>
              <a:t>di </a:t>
            </a:r>
            <a:r>
              <a:rPr lang="it-IT" b="1">
                <a:solidFill>
                  <a:srgbClr val="FF3300"/>
                </a:solidFill>
                <a:latin typeface="Calibri" pitchFamily="-108" charset="0"/>
              </a:rPr>
              <a:t>collegare e distinguere</a:t>
            </a:r>
            <a:r>
              <a:rPr lang="it-IT">
                <a:latin typeface="Calibri" pitchFamily="-108" charset="0"/>
              </a:rPr>
              <a:t> al tempo stesso. </a:t>
            </a:r>
          </a:p>
          <a:p>
            <a:pPr eaLnBrk="0" hangingPunct="0"/>
            <a:endParaRPr lang="it-IT">
              <a:latin typeface="Calibri" pitchFamily="-108" charset="0"/>
            </a:endParaRPr>
          </a:p>
          <a:p>
            <a:pPr eaLnBrk="0" hangingPunct="0"/>
            <a:r>
              <a:rPr lang="it-IT">
                <a:latin typeface="Calibri" pitchFamily="-108" charset="0"/>
              </a:rPr>
              <a:t>Si tratta di favorire l’attitudine a </a:t>
            </a:r>
            <a:r>
              <a:rPr lang="it-IT" b="1">
                <a:latin typeface="Calibri" pitchFamily="-108" charset="0"/>
              </a:rPr>
              <a:t>interrogare</a:t>
            </a:r>
            <a:r>
              <a:rPr lang="it-IT">
                <a:latin typeface="Calibri" pitchFamily="-108" charset="0"/>
              </a:rPr>
              <a:t>, di </a:t>
            </a:r>
            <a:r>
              <a:rPr lang="it-IT" b="1">
                <a:latin typeface="Calibri" pitchFamily="-108" charset="0"/>
              </a:rPr>
              <a:t>legare il </a:t>
            </a:r>
          </a:p>
          <a:p>
            <a:pPr eaLnBrk="0" hangingPunct="0"/>
            <a:r>
              <a:rPr lang="it-IT" b="1">
                <a:latin typeface="Calibri" pitchFamily="-108" charset="0"/>
              </a:rPr>
              <a:t>sapere al dubbio</a:t>
            </a:r>
            <a:r>
              <a:rPr lang="it-IT">
                <a:latin typeface="Calibri" pitchFamily="-108" charset="0"/>
              </a:rPr>
              <a:t>, di sviluppare la capacità d’</a:t>
            </a:r>
            <a:r>
              <a:rPr lang="it-IT" b="1">
                <a:latin typeface="Calibri" pitchFamily="-108" charset="0"/>
              </a:rPr>
              <a:t>integrare</a:t>
            </a:r>
            <a:r>
              <a:rPr lang="it-IT">
                <a:latin typeface="Calibri" pitchFamily="-108" charset="0"/>
              </a:rPr>
              <a:t> il </a:t>
            </a:r>
            <a:r>
              <a:rPr lang="it-IT" b="1">
                <a:latin typeface="Calibri" pitchFamily="-108" charset="0"/>
              </a:rPr>
              <a:t>sapere particolare</a:t>
            </a:r>
            <a:r>
              <a:rPr lang="it-IT">
                <a:latin typeface="Calibri" pitchFamily="-108" charset="0"/>
              </a:rPr>
              <a:t> non soltanto in un contesto globale, ma anche </a:t>
            </a:r>
            <a:r>
              <a:rPr lang="it-IT" b="1">
                <a:latin typeface="Calibri" pitchFamily="-108" charset="0"/>
              </a:rPr>
              <a:t>nella propria vita</a:t>
            </a:r>
            <a:r>
              <a:rPr lang="it-IT">
                <a:latin typeface="Calibri" pitchFamily="-108" charset="0"/>
              </a:rPr>
              <a:t>, di stimolare l’attitudine a </a:t>
            </a:r>
            <a:r>
              <a:rPr lang="it-IT" b="1">
                <a:latin typeface="Calibri" pitchFamily="-108" charset="0"/>
              </a:rPr>
              <a:t>porsi i problemi fondamentali</a:t>
            </a:r>
            <a:r>
              <a:rPr lang="it-IT">
                <a:latin typeface="Calibri" pitchFamily="-108" charset="0"/>
              </a:rPr>
              <a:t> della propria condizione e del proprio tempo.</a:t>
            </a:r>
          </a:p>
          <a:p>
            <a:pPr eaLnBrk="0" hangingPunct="0"/>
            <a:endParaRPr lang="it-IT">
              <a:latin typeface="Calibri" pitchFamily="-10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3426" name="Rectangle 6"/>
          <p:cNvSpPr>
            <a:spLocks noChangeArrowheads="1"/>
          </p:cNvSpPr>
          <p:nvPr/>
        </p:nvSpPr>
        <p:spPr bwMode="auto">
          <a:xfrm>
            <a:off x="611188" y="1268413"/>
            <a:ext cx="7777162" cy="4968875"/>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79203" name="Segnaposto numero diapositiva 3"/>
          <p:cNvSpPr>
            <a:spLocks noGrp="1"/>
          </p:cNvSpPr>
          <p:nvPr>
            <p:ph type="sldNum" sz="quarter" idx="12"/>
          </p:nvPr>
        </p:nvSpPr>
        <p:spPr/>
        <p:txBody>
          <a:bodyPr/>
          <a:lstStyle/>
          <a:p>
            <a:pPr>
              <a:defRPr/>
            </a:pPr>
            <a:fld id="{A40C58B1-DCA4-0744-847D-8051AF3EF7C7}" type="slidenum">
              <a:rPr lang="it-IT"/>
              <a:pPr>
                <a:defRPr/>
              </a:pPr>
              <a:t>25</a:t>
            </a:fld>
            <a:endParaRPr lang="it-IT"/>
          </a:p>
        </p:txBody>
      </p:sp>
      <p:sp>
        <p:nvSpPr>
          <p:cNvPr id="103428" name="Text Box 2"/>
          <p:cNvSpPr txBox="1">
            <a:spLocks noChangeArrowheads="1"/>
          </p:cNvSpPr>
          <p:nvPr/>
        </p:nvSpPr>
        <p:spPr bwMode="auto">
          <a:xfrm>
            <a:off x="755650" y="908050"/>
            <a:ext cx="7580313" cy="4524375"/>
          </a:xfrm>
          <a:prstGeom prst="rect">
            <a:avLst/>
          </a:prstGeom>
          <a:noFill/>
          <a:ln w="9525">
            <a:noFill/>
            <a:miter lim="800000"/>
            <a:headEnd/>
            <a:tailEnd/>
          </a:ln>
        </p:spPr>
        <p:txBody>
          <a:bodyPr>
            <a:prstTxWarp prst="textNoShape">
              <a:avLst/>
            </a:prstTxWarp>
            <a:spAutoFit/>
          </a:bodyPr>
          <a:lstStyle/>
          <a:p>
            <a:pPr algn="just" eaLnBrk="0" hangingPunct="0"/>
            <a:endParaRPr lang="it-IT">
              <a:latin typeface="Calibri" pitchFamily="-108" charset="0"/>
            </a:endParaRPr>
          </a:p>
          <a:p>
            <a:pPr algn="just" eaLnBrk="0" hangingPunct="0"/>
            <a:endParaRPr lang="it-IT">
              <a:latin typeface="Calibri" pitchFamily="-108" charset="0"/>
            </a:endParaRPr>
          </a:p>
          <a:p>
            <a:pPr algn="just" eaLnBrk="0" hangingPunct="0"/>
            <a:r>
              <a:rPr lang="it-IT">
                <a:latin typeface="Calibri" pitchFamily="-108" charset="0"/>
              </a:rPr>
              <a:t>Riassumendo, i cardini del concetto di competenza sono dunque i seguenti:</a:t>
            </a:r>
          </a:p>
          <a:p>
            <a:pPr algn="just" eaLnBrk="0" hangingPunct="0"/>
            <a:endParaRPr lang="it-IT">
              <a:latin typeface="Calibri" pitchFamily="-108" charset="0"/>
            </a:endParaRPr>
          </a:p>
          <a:p>
            <a:pPr algn="just" eaLnBrk="0" hangingPunct="0"/>
            <a:endParaRPr lang="it-IT">
              <a:latin typeface="Calibri" pitchFamily="-108" charset="0"/>
            </a:endParaRPr>
          </a:p>
          <a:p>
            <a:pPr algn="just" eaLnBrk="0" hangingPunct="0"/>
            <a:endParaRPr lang="it-IT">
              <a:latin typeface="Calibri" pitchFamily="-108" charset="0"/>
            </a:endParaRPr>
          </a:p>
          <a:p>
            <a:pPr algn="just" eaLnBrk="0" hangingPunct="0"/>
            <a:endParaRPr lang="it-IT">
              <a:latin typeface="Calibri" pitchFamily="-108" charset="0"/>
            </a:endParaRPr>
          </a:p>
          <a:p>
            <a:pPr marL="742950" lvl="1" indent="-285750" eaLnBrk="0" hangingPunct="0">
              <a:buSzPct val="120000"/>
              <a:buFontTx/>
              <a:buChar char="•"/>
            </a:pPr>
            <a:r>
              <a:rPr lang="it-IT" b="1">
                <a:latin typeface="Calibri" pitchFamily="-108" charset="0"/>
              </a:rPr>
              <a:t>Conoscere</a:t>
            </a:r>
          </a:p>
          <a:p>
            <a:pPr marL="742950" lvl="1" indent="-285750" eaLnBrk="0" hangingPunct="0">
              <a:buSzPct val="120000"/>
              <a:buFontTx/>
              <a:buChar char="•"/>
            </a:pPr>
            <a:r>
              <a:rPr lang="it-IT" b="1">
                <a:latin typeface="Calibri" pitchFamily="-108" charset="0"/>
              </a:rPr>
              <a:t>Capire</a:t>
            </a:r>
          </a:p>
          <a:p>
            <a:pPr marL="742950" lvl="1" indent="-285750" eaLnBrk="0" hangingPunct="0">
              <a:buSzPct val="120000"/>
              <a:buFontTx/>
              <a:buChar char="•"/>
            </a:pPr>
            <a:r>
              <a:rPr lang="it-IT" b="1">
                <a:latin typeface="Calibri" pitchFamily="-108" charset="0"/>
              </a:rPr>
              <a:t>Sentire</a:t>
            </a:r>
          </a:p>
          <a:p>
            <a:pPr marL="742950" lvl="1" indent="-285750" eaLnBrk="0" hangingPunct="0">
              <a:buSzPct val="120000"/>
              <a:buFontTx/>
              <a:buChar char="•"/>
            </a:pPr>
            <a:r>
              <a:rPr lang="it-IT" b="1">
                <a:latin typeface="Calibri" pitchFamily="-108" charset="0"/>
              </a:rPr>
              <a:t>Decidere </a:t>
            </a:r>
          </a:p>
          <a:p>
            <a:pPr marL="742950" lvl="1" indent="-285750" eaLnBrk="0" hangingPunct="0">
              <a:buSzPct val="120000"/>
              <a:buFontTx/>
              <a:buChar char="•"/>
            </a:pPr>
            <a:r>
              <a:rPr lang="it-IT" b="1">
                <a:latin typeface="Calibri" pitchFamily="-108" charset="0"/>
              </a:rPr>
              <a:t>Agire</a:t>
            </a:r>
          </a:p>
          <a:p>
            <a:pPr marL="742950" lvl="1" indent="-285750" eaLnBrk="0" hangingPunct="0">
              <a:buSzPct val="120000"/>
              <a:buFontTx/>
              <a:buChar char="•"/>
            </a:pPr>
            <a:r>
              <a:rPr lang="it-IT" b="1">
                <a:latin typeface="Calibri" pitchFamily="-108" charset="0"/>
              </a:rPr>
              <a:t>Trasferire</a:t>
            </a:r>
            <a:r>
              <a:rPr lang="it-IT">
                <a:latin typeface="Calibri" pitchFamily="-108" charset="0"/>
              </a:rPr>
              <a:t> il sapere </a:t>
            </a:r>
            <a:r>
              <a:rPr lang="it-IT" b="1">
                <a:latin typeface="Calibri" pitchFamily="-108" charset="0"/>
              </a:rPr>
              <a:t>da un modello</a:t>
            </a:r>
            <a:r>
              <a:rPr lang="it-IT">
                <a:latin typeface="Calibri" pitchFamily="-108" charset="0"/>
              </a:rPr>
              <a:t> (rappresentazione artificiale semplificata di un contesto reale) </a:t>
            </a:r>
            <a:r>
              <a:rPr lang="it-IT" b="1">
                <a:latin typeface="Calibri" pitchFamily="-108" charset="0"/>
              </a:rPr>
              <a:t>al mondo</a:t>
            </a:r>
            <a:r>
              <a:rPr lang="it-IT">
                <a:latin typeface="Calibri" pitchFamily="-108" charset="0"/>
              </a:rPr>
              <a:t> della esperienza quotidiana.   </a:t>
            </a:r>
          </a:p>
          <a:p>
            <a:pPr eaLnBrk="0" hangingPunct="0"/>
            <a:endParaRPr lang="it-IT">
              <a:latin typeface="Calibri" pitchFamily="-108" charset="0"/>
            </a:endParaRPr>
          </a:p>
        </p:txBody>
      </p:sp>
      <p:sp>
        <p:nvSpPr>
          <p:cNvPr id="103429" name="CasellaDiTesto 3"/>
          <p:cNvSpPr txBox="1">
            <a:spLocks noChangeArrowheads="1"/>
          </p:cNvSpPr>
          <p:nvPr/>
        </p:nvSpPr>
        <p:spPr bwMode="auto">
          <a:xfrm>
            <a:off x="179388" y="404813"/>
            <a:ext cx="8480425" cy="519112"/>
          </a:xfrm>
          <a:prstGeom prst="rect">
            <a:avLst/>
          </a:prstGeom>
          <a:noFill/>
          <a:ln w="9525">
            <a:noFill/>
            <a:miter lim="800000"/>
            <a:headEnd/>
            <a:tailEnd/>
          </a:ln>
        </p:spPr>
        <p:txBody>
          <a:bodyPr>
            <a:prstTxWarp prst="textNoShape">
              <a:avLst/>
            </a:prstTxWarp>
            <a:spAutoFit/>
          </a:bodyPr>
          <a:lstStyle/>
          <a:p>
            <a:pPr eaLnBrk="0" hangingPunct="0"/>
            <a:r>
              <a:rPr lang="it-IT" sz="2800" b="1">
                <a:latin typeface="Calibri" pitchFamily="-108" charset="0"/>
              </a:rPr>
              <a:t>  I CARDINI DEL CONCETTO DI «COMPETENZA»</a:t>
            </a:r>
          </a:p>
        </p:txBody>
      </p:sp>
      <p:sp>
        <p:nvSpPr>
          <p:cNvPr id="103430" name="Rectangle 7"/>
          <p:cNvSpPr>
            <a:spLocks noChangeArrowheads="1"/>
          </p:cNvSpPr>
          <p:nvPr/>
        </p:nvSpPr>
        <p:spPr bwMode="auto">
          <a:xfrm>
            <a:off x="4608513" y="3140075"/>
            <a:ext cx="720725" cy="647700"/>
          </a:xfrm>
          <a:prstGeom prst="rect">
            <a:avLst/>
          </a:prstGeom>
          <a:solidFill>
            <a:schemeClr val="bg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3431" name="Rectangle 8"/>
          <p:cNvSpPr>
            <a:spLocks noChangeArrowheads="1"/>
          </p:cNvSpPr>
          <p:nvPr/>
        </p:nvSpPr>
        <p:spPr bwMode="auto">
          <a:xfrm>
            <a:off x="4895850" y="2924175"/>
            <a:ext cx="720725" cy="647700"/>
          </a:xfrm>
          <a:prstGeom prst="rect">
            <a:avLst/>
          </a:prstGeom>
          <a:solidFill>
            <a:srgbClr val="00FF0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3432" name="Rectangle 9"/>
          <p:cNvSpPr>
            <a:spLocks noChangeArrowheads="1"/>
          </p:cNvSpPr>
          <p:nvPr/>
        </p:nvSpPr>
        <p:spPr bwMode="auto">
          <a:xfrm>
            <a:off x="5184775" y="2708275"/>
            <a:ext cx="720725" cy="647700"/>
          </a:xfrm>
          <a:prstGeom prst="rect">
            <a:avLst/>
          </a:prstGeom>
          <a:solidFill>
            <a:srgbClr val="FFFF99">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3433" name="Rectangle 10"/>
          <p:cNvSpPr>
            <a:spLocks noChangeArrowheads="1"/>
          </p:cNvSpPr>
          <p:nvPr/>
        </p:nvSpPr>
        <p:spPr bwMode="auto">
          <a:xfrm>
            <a:off x="5724525" y="2924175"/>
            <a:ext cx="720725" cy="647700"/>
          </a:xfrm>
          <a:prstGeom prst="rect">
            <a:avLst/>
          </a:prstGeom>
          <a:solidFill>
            <a:srgbClr val="FF000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3434" name="Rectangle 11"/>
          <p:cNvSpPr>
            <a:spLocks noChangeArrowheads="1"/>
          </p:cNvSpPr>
          <p:nvPr/>
        </p:nvSpPr>
        <p:spPr bwMode="auto">
          <a:xfrm>
            <a:off x="6084888" y="3429000"/>
            <a:ext cx="720725" cy="647700"/>
          </a:xfrm>
          <a:prstGeom prst="rect">
            <a:avLst/>
          </a:prstGeom>
          <a:solidFill>
            <a:srgbClr val="80008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3435" name="Line 12"/>
          <p:cNvSpPr>
            <a:spLocks noChangeShapeType="1"/>
          </p:cNvSpPr>
          <p:nvPr/>
        </p:nvSpPr>
        <p:spPr bwMode="auto">
          <a:xfrm flipV="1">
            <a:off x="4716463" y="3213100"/>
            <a:ext cx="503237" cy="360363"/>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103436" name="Line 13"/>
          <p:cNvSpPr>
            <a:spLocks noChangeShapeType="1"/>
          </p:cNvSpPr>
          <p:nvPr/>
        </p:nvSpPr>
        <p:spPr bwMode="auto">
          <a:xfrm flipV="1">
            <a:off x="5364163" y="2781300"/>
            <a:ext cx="215900" cy="215900"/>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103437" name="Line 14"/>
          <p:cNvSpPr>
            <a:spLocks noChangeShapeType="1"/>
          </p:cNvSpPr>
          <p:nvPr/>
        </p:nvSpPr>
        <p:spPr bwMode="auto">
          <a:xfrm>
            <a:off x="5508625" y="3213100"/>
            <a:ext cx="647700" cy="0"/>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103438" name="Line 15"/>
          <p:cNvSpPr>
            <a:spLocks noChangeShapeType="1"/>
          </p:cNvSpPr>
          <p:nvPr/>
        </p:nvSpPr>
        <p:spPr bwMode="auto">
          <a:xfrm>
            <a:off x="6084888" y="3429000"/>
            <a:ext cx="574675" cy="504825"/>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
        <p:nvSpPr>
          <p:cNvPr id="103439" name="Rectangle 16"/>
          <p:cNvSpPr>
            <a:spLocks noChangeArrowheads="1"/>
          </p:cNvSpPr>
          <p:nvPr/>
        </p:nvSpPr>
        <p:spPr bwMode="auto">
          <a:xfrm>
            <a:off x="6659563" y="2997200"/>
            <a:ext cx="720725" cy="647700"/>
          </a:xfrm>
          <a:prstGeom prst="rect">
            <a:avLst/>
          </a:prstGeom>
          <a:solidFill>
            <a:srgbClr val="99CC00">
              <a:alpha val="1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3440" name="Line 17"/>
          <p:cNvSpPr>
            <a:spLocks noChangeShapeType="1"/>
          </p:cNvSpPr>
          <p:nvPr/>
        </p:nvSpPr>
        <p:spPr bwMode="auto">
          <a:xfrm flipV="1">
            <a:off x="6516688" y="3284538"/>
            <a:ext cx="647700" cy="215900"/>
          </a:xfrm>
          <a:prstGeom prst="line">
            <a:avLst/>
          </a:prstGeom>
          <a:noFill/>
          <a:ln w="19050">
            <a:solidFill>
              <a:schemeClr val="tx1"/>
            </a:solidFill>
            <a:prstDash val="sysDot"/>
            <a:round/>
            <a:headEnd/>
            <a:tailEnd type="triangle" w="med" len="med"/>
          </a:ln>
        </p:spPr>
        <p:txBody>
          <a:bodyPr wrap="none" lIns="90000" tIns="46800" rIns="90000" bIns="46800" anchor="ctr">
            <a:prstTxWarp prst="textNoShape">
              <a:avLst/>
            </a:prstTxWarp>
          </a:bodyPr>
          <a:lstStyle/>
          <a:p>
            <a:endParaRPr lang="it-IT"/>
          </a:p>
        </p:txBody>
      </p:sp>
    </p:spTree>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egnaposto numero diapositiva 3"/>
          <p:cNvSpPr>
            <a:spLocks noGrp="1"/>
          </p:cNvSpPr>
          <p:nvPr>
            <p:ph type="sldNum" sz="quarter" idx="12"/>
          </p:nvPr>
        </p:nvSpPr>
        <p:spPr/>
        <p:txBody>
          <a:bodyPr/>
          <a:lstStyle/>
          <a:p>
            <a:pPr>
              <a:defRPr/>
            </a:pPr>
            <a:fld id="{356DE8B7-9314-DE42-BAD0-331BFAEE1A94}" type="slidenum">
              <a:rPr lang="it-IT"/>
              <a:pPr>
                <a:defRPr/>
              </a:pPr>
              <a:t>26</a:t>
            </a:fld>
            <a:endParaRPr lang="it-IT"/>
          </a:p>
        </p:txBody>
      </p:sp>
      <p:sp>
        <p:nvSpPr>
          <p:cNvPr id="105475" name="Rectangle 2"/>
          <p:cNvSpPr>
            <a:spLocks noChangeArrowheads="1"/>
          </p:cNvSpPr>
          <p:nvPr/>
        </p:nvSpPr>
        <p:spPr bwMode="auto">
          <a:xfrm>
            <a:off x="250825" y="1643063"/>
            <a:ext cx="8497888" cy="3657600"/>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105476" name="Rectangle 3"/>
          <p:cNvSpPr>
            <a:spLocks noChangeArrowheads="1"/>
          </p:cNvSpPr>
          <p:nvPr/>
        </p:nvSpPr>
        <p:spPr bwMode="auto">
          <a:xfrm>
            <a:off x="684213" y="1700213"/>
            <a:ext cx="5111750" cy="3322637"/>
          </a:xfrm>
          <a:prstGeom prst="rect">
            <a:avLst/>
          </a:prstGeom>
          <a:noFill/>
          <a:ln w="9525">
            <a:noFill/>
            <a:miter lim="800000"/>
            <a:headEnd/>
            <a:tailEnd/>
          </a:ln>
        </p:spPr>
        <p:txBody>
          <a:bodyPr>
            <a:prstTxWarp prst="textNoShape">
              <a:avLst/>
            </a:prstTxWarp>
            <a:spAutoFit/>
          </a:bodyPr>
          <a:lstStyle/>
          <a:p>
            <a:r>
              <a:rPr lang="it-IT" sz="2800">
                <a:latin typeface="Calibri" pitchFamily="-108" charset="0"/>
              </a:rPr>
              <a:t>Metodi: alcune regole generali</a:t>
            </a:r>
          </a:p>
          <a:p>
            <a:endParaRPr lang="it-IT" sz="2800">
              <a:latin typeface="Calibri" pitchFamily="-108" charset="0"/>
            </a:endParaRPr>
          </a:p>
          <a:p>
            <a:r>
              <a:rPr lang="it-IT" i="1">
                <a:latin typeface="Calibri" pitchFamily="-108" charset="0"/>
              </a:rPr>
              <a:t>Da un antico proverbio cinese</a:t>
            </a:r>
          </a:p>
          <a:p>
            <a:endParaRPr lang="it-IT" i="1">
              <a:latin typeface="Calibri" pitchFamily="-108" charset="0"/>
            </a:endParaRPr>
          </a:p>
          <a:p>
            <a:endParaRPr lang="it-IT" i="1">
              <a:latin typeface="Calibri" pitchFamily="-108" charset="0"/>
            </a:endParaRPr>
          </a:p>
          <a:p>
            <a:r>
              <a:rPr lang="it-IT" sz="2800">
                <a:latin typeface="Calibri" pitchFamily="-108" charset="0"/>
              </a:rPr>
              <a:t>• Se ascolto.. dimentico</a:t>
            </a:r>
          </a:p>
          <a:p>
            <a:r>
              <a:rPr lang="it-IT" sz="2800">
                <a:latin typeface="Calibri" pitchFamily="-108" charset="0"/>
              </a:rPr>
              <a:t>• Se vedo….ricordo</a:t>
            </a:r>
          </a:p>
          <a:p>
            <a:r>
              <a:rPr lang="it-IT" sz="2800">
                <a:latin typeface="Calibri" pitchFamily="-108" charset="0"/>
              </a:rPr>
              <a:t>• Se faccio…imparo</a:t>
            </a:r>
          </a:p>
        </p:txBody>
      </p:sp>
      <p:sp>
        <p:nvSpPr>
          <p:cNvPr id="24580" name="Rectangle 4"/>
          <p:cNvSpPr>
            <a:spLocks noChangeArrowheads="1"/>
          </p:cNvSpPr>
          <p:nvPr/>
        </p:nvSpPr>
        <p:spPr bwMode="auto">
          <a:xfrm>
            <a:off x="457200" y="228600"/>
            <a:ext cx="4994275" cy="579438"/>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a:effectLst>
                  <a:outerShdw blurRad="38100" dist="38100" dir="2700000" algn="tl">
                    <a:srgbClr val="DDDDDD"/>
                  </a:outerShdw>
                </a:effectLst>
                <a:latin typeface="Tahoma" charset="0"/>
                <a:ea typeface="+mn-ea"/>
                <a:cs typeface="+mn-cs"/>
              </a:rPr>
              <a:t>Il rapporto sapere- fare</a:t>
            </a:r>
          </a:p>
        </p:txBody>
      </p:sp>
      <p:pic>
        <p:nvPicPr>
          <p:cNvPr id="105478" name="Picture 5"/>
          <p:cNvPicPr>
            <a:picLocks noChangeAspect="1" noChangeArrowheads="1"/>
          </p:cNvPicPr>
          <p:nvPr/>
        </p:nvPicPr>
        <p:blipFill>
          <a:blip r:embed="rId3">
            <a:alphaModFix amt="61000"/>
          </a:blip>
          <a:srcRect/>
          <a:stretch>
            <a:fillRect/>
          </a:stretch>
        </p:blipFill>
        <p:spPr bwMode="auto">
          <a:xfrm>
            <a:off x="5364163" y="2493963"/>
            <a:ext cx="3300412" cy="2303462"/>
          </a:xfrm>
          <a:prstGeom prst="rect">
            <a:avLst/>
          </a:prstGeom>
          <a:noFill/>
          <a:ln w="9525" cap="rnd">
            <a:noFill/>
            <a:prstDash val="sysDot"/>
            <a:miter lim="800000"/>
            <a:headEnd/>
            <a:tailEnd/>
          </a:ln>
        </p:spPr>
      </p:pic>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Segnaposto numero diapositiva 3"/>
          <p:cNvSpPr>
            <a:spLocks noGrp="1"/>
          </p:cNvSpPr>
          <p:nvPr>
            <p:ph type="sldNum" sz="quarter" idx="12"/>
          </p:nvPr>
        </p:nvSpPr>
        <p:spPr/>
        <p:txBody>
          <a:bodyPr/>
          <a:lstStyle/>
          <a:p>
            <a:pPr>
              <a:defRPr/>
            </a:pPr>
            <a:fld id="{F1E99DFE-013F-0E4D-B334-8AC0A879E6F7}" type="slidenum">
              <a:rPr lang="it-IT"/>
              <a:pPr>
                <a:defRPr/>
              </a:pPr>
              <a:t>27</a:t>
            </a:fld>
            <a:endParaRPr lang="it-IT"/>
          </a:p>
        </p:txBody>
      </p:sp>
      <p:sp>
        <p:nvSpPr>
          <p:cNvPr id="107523" name="Rectangle 2"/>
          <p:cNvSpPr>
            <a:spLocks noChangeArrowheads="1"/>
          </p:cNvSpPr>
          <p:nvPr/>
        </p:nvSpPr>
        <p:spPr bwMode="auto">
          <a:xfrm>
            <a:off x="250825" y="1628775"/>
            <a:ext cx="8543925" cy="4176713"/>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107524" name="Rectangle 3"/>
          <p:cNvSpPr>
            <a:spLocks noChangeArrowheads="1"/>
          </p:cNvSpPr>
          <p:nvPr/>
        </p:nvSpPr>
        <p:spPr bwMode="auto">
          <a:xfrm>
            <a:off x="280988" y="1628775"/>
            <a:ext cx="5370512" cy="3378200"/>
          </a:xfrm>
          <a:prstGeom prst="rect">
            <a:avLst/>
          </a:prstGeom>
          <a:noFill/>
          <a:ln w="9525">
            <a:noFill/>
            <a:miter lim="800000"/>
            <a:headEnd/>
            <a:tailEnd/>
          </a:ln>
        </p:spPr>
        <p:txBody>
          <a:bodyPr>
            <a:prstTxWarp prst="textNoShape">
              <a:avLst/>
            </a:prstTxWarp>
            <a:spAutoFit/>
          </a:bodyPr>
          <a:lstStyle/>
          <a:p>
            <a:endParaRPr lang="it-IT" b="1">
              <a:latin typeface="Verdana" pitchFamily="-108" charset="0"/>
            </a:endParaRPr>
          </a:p>
          <a:p>
            <a:endParaRPr lang="it-IT" b="1">
              <a:latin typeface="Verdana" pitchFamily="-108" charset="0"/>
            </a:endParaRPr>
          </a:p>
          <a:p>
            <a:r>
              <a:rPr lang="it-IT" b="1">
                <a:latin typeface="Verdana" pitchFamily="-108" charset="0"/>
              </a:rPr>
              <a:t>“Le persone si lasciano convincere più facilmente dalle ragioni che esse stesse hanno scoperto, piuttosto che da quelle scaturite dalla mente di altri”.</a:t>
            </a:r>
          </a:p>
          <a:p>
            <a:endParaRPr lang="it-IT" b="1">
              <a:latin typeface="Verdana" pitchFamily="-108" charset="0"/>
            </a:endParaRPr>
          </a:p>
        </p:txBody>
      </p:sp>
      <p:sp>
        <p:nvSpPr>
          <p:cNvPr id="26628" name="Rectangle 4"/>
          <p:cNvSpPr>
            <a:spLocks noChangeArrowheads="1"/>
          </p:cNvSpPr>
          <p:nvPr/>
        </p:nvSpPr>
        <p:spPr bwMode="auto">
          <a:xfrm>
            <a:off x="525463" y="188913"/>
            <a:ext cx="6716712" cy="579437"/>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a:effectLst>
                  <a:outerShdw blurRad="38100" dist="38100" dir="2700000" algn="tl">
                    <a:srgbClr val="DDDDDD"/>
                  </a:outerShdw>
                </a:effectLst>
                <a:latin typeface="Tahoma" charset="0"/>
                <a:ea typeface="+mn-ea"/>
                <a:cs typeface="+mn-cs"/>
              </a:rPr>
              <a:t>Se faccio…imparo: metodi attivi</a:t>
            </a:r>
          </a:p>
        </p:txBody>
      </p:sp>
      <p:sp>
        <p:nvSpPr>
          <p:cNvPr id="107526" name="Rectangle 5"/>
          <p:cNvSpPr>
            <a:spLocks noChangeArrowheads="1"/>
          </p:cNvSpPr>
          <p:nvPr/>
        </p:nvSpPr>
        <p:spPr bwMode="auto">
          <a:xfrm>
            <a:off x="4095750" y="5375275"/>
            <a:ext cx="1555750" cy="366713"/>
          </a:xfrm>
          <a:prstGeom prst="rect">
            <a:avLst/>
          </a:prstGeom>
          <a:noFill/>
          <a:ln w="9525" cap="rnd">
            <a:noFill/>
            <a:prstDash val="sysDot"/>
            <a:miter lim="800000"/>
            <a:headEnd/>
            <a:tailEnd/>
          </a:ln>
        </p:spPr>
        <p:txBody>
          <a:bodyPr wrap="none">
            <a:prstTxWarp prst="textNoShape">
              <a:avLst/>
            </a:prstTxWarp>
            <a:spAutoFit/>
          </a:bodyPr>
          <a:lstStyle/>
          <a:p>
            <a:r>
              <a:rPr lang="it-IT" i="1">
                <a:latin typeface="Calibri" pitchFamily="-108" charset="0"/>
              </a:rPr>
              <a:t>Blaise Pascal</a:t>
            </a:r>
          </a:p>
        </p:txBody>
      </p:sp>
      <p:pic>
        <p:nvPicPr>
          <p:cNvPr id="107527" name="Picture 6" descr="Il consigliere federale Pascal Couchepin (al centro) non ha potuto convincere la maggioranza della Camera del popolo"/>
          <p:cNvPicPr>
            <a:picLocks noChangeAspect="1" noChangeArrowheads="1"/>
          </p:cNvPicPr>
          <p:nvPr/>
        </p:nvPicPr>
        <p:blipFill>
          <a:blip r:embed="rId3"/>
          <a:srcRect/>
          <a:stretch>
            <a:fillRect/>
          </a:stretch>
        </p:blipFill>
        <p:spPr bwMode="auto">
          <a:xfrm>
            <a:off x="5621338" y="2428875"/>
            <a:ext cx="3198812" cy="2295525"/>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CasellaDiTesto 1"/>
          <p:cNvSpPr txBox="1">
            <a:spLocks noChangeArrowheads="1"/>
          </p:cNvSpPr>
          <p:nvPr/>
        </p:nvSpPr>
        <p:spPr bwMode="auto">
          <a:xfrm>
            <a:off x="123825" y="123825"/>
            <a:ext cx="9020175" cy="646113"/>
          </a:xfrm>
          <a:prstGeom prst="rect">
            <a:avLst/>
          </a:prstGeom>
          <a:noFill/>
          <a:ln w="9525">
            <a:noFill/>
            <a:miter lim="800000"/>
            <a:headEnd/>
            <a:tailEnd/>
          </a:ln>
        </p:spPr>
        <p:txBody>
          <a:bodyPr>
            <a:prstTxWarp prst="textNoShape">
              <a:avLst/>
            </a:prstTxWarp>
            <a:spAutoFit/>
          </a:bodyPr>
          <a:lstStyle/>
          <a:p>
            <a:pPr algn="ctr"/>
            <a:r>
              <a:rPr lang="it-IT" sz="3600" b="1"/>
              <a:t>INTRECCIO E SINCRONICITÀ</a:t>
            </a:r>
          </a:p>
        </p:txBody>
      </p:sp>
      <p:sp>
        <p:nvSpPr>
          <p:cNvPr id="109571" name="CasellaDiTesto 2"/>
          <p:cNvSpPr txBox="1">
            <a:spLocks noChangeArrowheads="1"/>
          </p:cNvSpPr>
          <p:nvPr/>
        </p:nvSpPr>
        <p:spPr bwMode="auto">
          <a:xfrm>
            <a:off x="123825" y="1130300"/>
            <a:ext cx="9020175" cy="4400550"/>
          </a:xfrm>
          <a:prstGeom prst="rect">
            <a:avLst/>
          </a:prstGeom>
          <a:noFill/>
          <a:ln w="9525">
            <a:noFill/>
            <a:miter lim="800000"/>
            <a:headEnd/>
            <a:tailEnd/>
          </a:ln>
        </p:spPr>
        <p:txBody>
          <a:bodyPr>
            <a:prstTxWarp prst="textNoShape">
              <a:avLst/>
            </a:prstTxWarp>
            <a:spAutoFit/>
          </a:bodyPr>
          <a:lstStyle/>
          <a:p>
            <a:pPr algn="just"/>
            <a:r>
              <a:rPr lang="it-IT" sz="2800"/>
              <a:t>Oggi i diversi ambiti dell’esperienza umana s’intrecciano sempre più tra di loro e si raccordino reciprocamente non più secondo la logica dell’alternanza, del «prima» e del «poi», bensì secondo quella della sincronicità, della compresenza. La percezione, ad esempio, tende a essere considerata non più uno stadio antecedente e indipendente rispetto all’azione, ma come un’implicita preparazione dell’organismo ad agire: </a:t>
            </a:r>
            <a:r>
              <a:rPr lang="it-IT" sz="2800" b="1"/>
              <a:t>percezione e azione </a:t>
            </a:r>
            <a:r>
              <a:rPr lang="it-IT" sz="2800"/>
              <a:t>sarebbero, pertanto, compresenti, così come </a:t>
            </a:r>
            <a:r>
              <a:rPr lang="it-IT" sz="2800" b="1"/>
              <a:t>la conoscenza e la sua applicazione. </a:t>
            </a:r>
            <a:endParaRPr lang="it-IT" sz="280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594" name="CasellaDiTesto 1"/>
          <p:cNvSpPr txBox="1">
            <a:spLocks noChangeArrowheads="1"/>
          </p:cNvSpPr>
          <p:nvPr/>
        </p:nvSpPr>
        <p:spPr bwMode="auto">
          <a:xfrm>
            <a:off x="0" y="149225"/>
            <a:ext cx="9144000" cy="446088"/>
          </a:xfrm>
          <a:prstGeom prst="rect">
            <a:avLst/>
          </a:prstGeom>
          <a:noFill/>
          <a:ln w="9525">
            <a:noFill/>
            <a:miter lim="800000"/>
            <a:headEnd/>
            <a:tailEnd/>
          </a:ln>
        </p:spPr>
        <p:txBody>
          <a:bodyPr>
            <a:prstTxWarp prst="textNoShape">
              <a:avLst/>
            </a:prstTxWarp>
            <a:spAutoFit/>
          </a:bodyPr>
          <a:lstStyle/>
          <a:p>
            <a:pPr algn="ctr"/>
            <a:r>
              <a:rPr lang="it-IT" sz="2300" b="1"/>
              <a:t>«CERVELLO CHE COMPRENDE» e «CERVELLO CHE AGISCE»</a:t>
            </a:r>
          </a:p>
        </p:txBody>
      </p:sp>
      <p:sp>
        <p:nvSpPr>
          <p:cNvPr id="110595" name="CasellaDiTesto 2"/>
          <p:cNvSpPr txBox="1">
            <a:spLocks noChangeArrowheads="1"/>
          </p:cNvSpPr>
          <p:nvPr/>
        </p:nvSpPr>
        <p:spPr bwMode="auto">
          <a:xfrm>
            <a:off x="123825" y="1130300"/>
            <a:ext cx="9020175" cy="4708525"/>
          </a:xfrm>
          <a:prstGeom prst="rect">
            <a:avLst/>
          </a:prstGeom>
          <a:noFill/>
          <a:ln w="9525">
            <a:noFill/>
            <a:miter lim="800000"/>
            <a:headEnd/>
            <a:tailEnd/>
          </a:ln>
        </p:spPr>
        <p:txBody>
          <a:bodyPr>
            <a:prstTxWarp prst="textNoShape">
              <a:avLst/>
            </a:prstTxWarp>
            <a:spAutoFit/>
          </a:bodyPr>
          <a:lstStyle/>
          <a:p>
            <a:pPr algn="just"/>
            <a:r>
              <a:rPr lang="it-IT" sz="3000"/>
              <a:t>Il</a:t>
            </a:r>
            <a:r>
              <a:rPr lang="it-IT" sz="3000" b="1"/>
              <a:t> «cervello che comprende», </a:t>
            </a:r>
            <a:r>
              <a:rPr lang="it-IT" sz="3000"/>
              <a:t>il</a:t>
            </a:r>
            <a:r>
              <a:rPr lang="it-IT" sz="3000" b="1"/>
              <a:t>  «cervello che decide» </a:t>
            </a:r>
            <a:r>
              <a:rPr lang="it-IT" sz="3000"/>
              <a:t>e il </a:t>
            </a:r>
            <a:r>
              <a:rPr lang="it-IT" sz="3000" b="1"/>
              <a:t>«cervello che agisce» </a:t>
            </a:r>
            <a:r>
              <a:rPr lang="it-IT" sz="3000"/>
              <a:t>sono dunque inscindibilmente correlati. Il «cervello che comprende» è, contemporaneamente e necessariamente, anche un «cervello che decide» e un «cervello che agisce». Anche per questo non si può accumulare un sapere che duri e basti per tutta una vita: anche conoscenza e applicazione, istruzione e lavoro risultano fortemente interconnessi e compresenti, pur senza fondersi.</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CasellaDiTesto 1"/>
          <p:cNvSpPr txBox="1">
            <a:spLocks noChangeArrowheads="1"/>
          </p:cNvSpPr>
          <p:nvPr/>
        </p:nvSpPr>
        <p:spPr bwMode="auto">
          <a:xfrm>
            <a:off x="0" y="149225"/>
            <a:ext cx="9144000" cy="446088"/>
          </a:xfrm>
          <a:prstGeom prst="rect">
            <a:avLst/>
          </a:prstGeom>
          <a:noFill/>
          <a:ln w="9525">
            <a:noFill/>
            <a:miter lim="800000"/>
            <a:headEnd/>
            <a:tailEnd/>
          </a:ln>
        </p:spPr>
        <p:txBody>
          <a:bodyPr>
            <a:prstTxWarp prst="textNoShape">
              <a:avLst/>
            </a:prstTxWarp>
            <a:spAutoFit/>
          </a:bodyPr>
          <a:lstStyle/>
          <a:p>
            <a:pPr algn="ctr"/>
            <a:r>
              <a:rPr lang="it-IT" sz="2300" b="1"/>
              <a:t>«CERVELLO CHE COMPRENDE» e «CERVELLO CHE AGISCE»</a:t>
            </a:r>
          </a:p>
        </p:txBody>
      </p:sp>
      <p:sp>
        <p:nvSpPr>
          <p:cNvPr id="111619" name="CasellaDiTesto 2"/>
          <p:cNvSpPr txBox="1">
            <a:spLocks noChangeArrowheads="1"/>
          </p:cNvSpPr>
          <p:nvPr/>
        </p:nvSpPr>
        <p:spPr bwMode="auto">
          <a:xfrm>
            <a:off x="123825" y="800100"/>
            <a:ext cx="9020175" cy="5694363"/>
          </a:xfrm>
          <a:prstGeom prst="rect">
            <a:avLst/>
          </a:prstGeom>
          <a:noFill/>
          <a:ln w="9525">
            <a:noFill/>
            <a:miter lim="800000"/>
            <a:headEnd/>
            <a:tailEnd/>
          </a:ln>
        </p:spPr>
        <p:txBody>
          <a:bodyPr>
            <a:prstTxWarp prst="textNoShape">
              <a:avLst/>
            </a:prstTxWarp>
            <a:spAutoFit/>
          </a:bodyPr>
          <a:lstStyle/>
          <a:p>
            <a:pPr algn="just"/>
            <a:r>
              <a:rPr lang="it-IT" sz="2800"/>
              <a:t>Il problema fondamentale di fronte al quale ci pone questa situazione è allora quello di stabilire come possano i vari aspetti e ambiti significativi  dell’esperienza umana, correlati, rispettivamente, al  «cervello che comprende» (istruzione e formazione) , al «cervello che agisce» (lavoro) e al «cervello che decide» (democrazia e convivenza civile) relazionarsi reciprocamente senza offuscare i punti focali che ne assicurano la specificità e  i tratti distintivi. E dunque la questione madre  diventa quello di fare in modo che questi domini del vissuto di ciascuno di noi si connettano tra di loro mantenendo la propria sfera d’azione.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42" name="CasellaDiTesto 1"/>
          <p:cNvSpPr txBox="1">
            <a:spLocks noChangeArrowheads="1"/>
          </p:cNvSpPr>
          <p:nvPr/>
        </p:nvSpPr>
        <p:spPr bwMode="auto">
          <a:xfrm>
            <a:off x="0" y="149225"/>
            <a:ext cx="9144000" cy="446088"/>
          </a:xfrm>
          <a:prstGeom prst="rect">
            <a:avLst/>
          </a:prstGeom>
          <a:noFill/>
          <a:ln w="9525">
            <a:noFill/>
            <a:miter lim="800000"/>
            <a:headEnd/>
            <a:tailEnd/>
          </a:ln>
        </p:spPr>
        <p:txBody>
          <a:bodyPr>
            <a:prstTxWarp prst="textNoShape">
              <a:avLst/>
            </a:prstTxWarp>
            <a:spAutoFit/>
          </a:bodyPr>
          <a:lstStyle/>
          <a:p>
            <a:pPr algn="ctr"/>
            <a:r>
              <a:rPr lang="it-IT" sz="2300" b="1"/>
              <a:t>«CERVELLO CHE COMPRENDE» e «CERVELLO CHE AGISCE»</a:t>
            </a:r>
          </a:p>
        </p:txBody>
      </p:sp>
      <p:sp>
        <p:nvSpPr>
          <p:cNvPr id="112643" name="CasellaDiTesto 2"/>
          <p:cNvSpPr txBox="1">
            <a:spLocks noChangeArrowheads="1"/>
          </p:cNvSpPr>
          <p:nvPr/>
        </p:nvSpPr>
        <p:spPr bwMode="auto">
          <a:xfrm>
            <a:off x="123825" y="800100"/>
            <a:ext cx="9020175" cy="4400550"/>
          </a:xfrm>
          <a:prstGeom prst="rect">
            <a:avLst/>
          </a:prstGeom>
          <a:noFill/>
          <a:ln w="9525">
            <a:noFill/>
            <a:miter lim="800000"/>
            <a:headEnd/>
            <a:tailEnd/>
          </a:ln>
        </p:spPr>
        <p:txBody>
          <a:bodyPr>
            <a:prstTxWarp prst="textNoShape">
              <a:avLst/>
            </a:prstTxWarp>
            <a:spAutoFit/>
          </a:bodyPr>
          <a:lstStyle/>
          <a:p>
            <a:pPr algn="just"/>
            <a:r>
              <a:rPr lang="it-IT" sz="2800"/>
              <a:t>Per questo ci vuole un’esperienza formativa, al centro della quale va posta non tanto la capacità di accumulare informazioni e conoscenze, quanto quella di </a:t>
            </a:r>
            <a:r>
              <a:rPr lang="it-IT" sz="2800" b="1"/>
              <a:t>selezionarle</a:t>
            </a:r>
            <a:r>
              <a:rPr lang="it-IT" sz="2800"/>
              <a:t>, discriminando tra ciò che è importante e pertinente e ciò che lo è meno, o non lo è affatto ai fini dei problemi specifici da affrontare e dei nessi e dell’interrelazione da operare tra la percezione e l’azione, tra il cervello che conosce e comprende, il cervello che agisce e il cervello che deve assumere responsabilità e prendere decisioni.</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0770" name="Segnaposto numero diapositiva 3"/>
          <p:cNvSpPr>
            <a:spLocks noGrp="1"/>
          </p:cNvSpPr>
          <p:nvPr>
            <p:ph type="sldNum" sz="quarter" idx="12"/>
          </p:nvPr>
        </p:nvSpPr>
        <p:spPr/>
        <p:txBody>
          <a:bodyPr/>
          <a:lstStyle/>
          <a:p>
            <a:pPr>
              <a:defRPr/>
            </a:pPr>
            <a:fld id="{0A638481-7F49-9D4B-903F-8E07DB7CBE76}" type="slidenum">
              <a:rPr lang="it-IT"/>
              <a:pPr>
                <a:defRPr/>
              </a:pPr>
              <a:t>32</a:t>
            </a:fld>
            <a:endParaRPr lang="it-IT"/>
          </a:p>
        </p:txBody>
      </p:sp>
      <p:sp>
        <p:nvSpPr>
          <p:cNvPr id="113667" name="Rectangle 2"/>
          <p:cNvSpPr>
            <a:spLocks noChangeArrowheads="1"/>
          </p:cNvSpPr>
          <p:nvPr/>
        </p:nvSpPr>
        <p:spPr bwMode="auto">
          <a:xfrm>
            <a:off x="144463" y="1125538"/>
            <a:ext cx="8820150" cy="4889500"/>
          </a:xfrm>
          <a:prstGeom prst="rect">
            <a:avLst/>
          </a:prstGeom>
          <a:solidFill>
            <a:schemeClr val="bg1">
              <a:alpha val="4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113668" name="Oval 3"/>
          <p:cNvSpPr>
            <a:spLocks noChangeArrowheads="1"/>
          </p:cNvSpPr>
          <p:nvPr/>
        </p:nvSpPr>
        <p:spPr bwMode="auto">
          <a:xfrm>
            <a:off x="3349625" y="3171825"/>
            <a:ext cx="2735263" cy="2778125"/>
          </a:xfrm>
          <a:prstGeom prst="ellipse">
            <a:avLst/>
          </a:prstGeom>
          <a:solidFill>
            <a:srgbClr val="CCFFCC">
              <a:alpha val="41176"/>
            </a:srgbClr>
          </a:solidFill>
          <a:ln w="9525" cap="rnd">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257028" name="Rectangle 4"/>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Tahoma" charset="0"/>
                <a:ea typeface="+mn-ea"/>
                <a:cs typeface="+mn-cs"/>
              </a:rPr>
              <a:t>Interrelazione e intersezione di Percezione-azione 1/3</a:t>
            </a:r>
          </a:p>
        </p:txBody>
      </p:sp>
      <p:sp>
        <p:nvSpPr>
          <p:cNvPr id="257029" name="Rectangle 5"/>
          <p:cNvSpPr>
            <a:spLocks noChangeArrowheads="1"/>
          </p:cNvSpPr>
          <p:nvPr/>
        </p:nvSpPr>
        <p:spPr bwMode="auto">
          <a:xfrm>
            <a:off x="179388" y="1101725"/>
            <a:ext cx="8640762" cy="1917700"/>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a:latin typeface="Verdana" charset="0"/>
                <a:ea typeface="+mn-ea"/>
                <a:cs typeface="+mn-cs"/>
              </a:rPr>
              <a:t>Se guardiamo ai meccanismi secondo cui funziona il nostro cervello ci rendiamo conto di quanto astratta sia la descrizione abituale dei nostri comportamenti che tende a separare </a:t>
            </a:r>
            <a:r>
              <a:rPr lang="it-IT" b="1">
                <a:effectLst>
                  <a:outerShdw blurRad="38100" dist="38100" dir="2700000" algn="tl">
                    <a:srgbClr val="DDDDDD"/>
                  </a:outerShdw>
                </a:effectLst>
                <a:latin typeface="Verdana" charset="0"/>
                <a:ea typeface="+mn-ea"/>
                <a:cs typeface="+mn-cs"/>
              </a:rPr>
              <a:t>i puri movimenti fisici</a:t>
            </a:r>
            <a:r>
              <a:rPr lang="it-IT">
                <a:latin typeface="Verdana" charset="0"/>
                <a:ea typeface="+mn-ea"/>
                <a:cs typeface="+mn-cs"/>
              </a:rPr>
              <a:t> dagli </a:t>
            </a:r>
            <a:r>
              <a:rPr lang="it-IT" b="1">
                <a:effectLst>
                  <a:outerShdw blurRad="38100" dist="38100" dir="2700000" algn="tl">
                    <a:srgbClr val="DDDDDD"/>
                  </a:outerShdw>
                </a:effectLst>
                <a:latin typeface="Verdana" charset="0"/>
                <a:ea typeface="+mn-ea"/>
                <a:cs typeface="+mn-cs"/>
              </a:rPr>
              <a:t>atti </a:t>
            </a:r>
            <a:r>
              <a:rPr lang="it-IT">
                <a:latin typeface="Verdana" charset="0"/>
                <a:ea typeface="+mn-ea"/>
                <a:cs typeface="+mn-cs"/>
              </a:rPr>
              <a:t>che tramite questi verrebbero eseguiti.</a:t>
            </a:r>
          </a:p>
        </p:txBody>
      </p:sp>
      <p:pic>
        <p:nvPicPr>
          <p:cNvPr id="113671" name="Picture 6" descr="cervello">
            <a:hlinkClick r:id="rId3"/>
          </p:cNvPr>
          <p:cNvPicPr>
            <a:picLocks noChangeAspect="1" noChangeArrowheads="1"/>
          </p:cNvPicPr>
          <p:nvPr/>
        </p:nvPicPr>
        <p:blipFill>
          <a:blip r:embed="rId4">
            <a:clrChange>
              <a:clrFrom>
                <a:srgbClr val="060409"/>
              </a:clrFrom>
              <a:clrTo>
                <a:srgbClr val="060409">
                  <a:alpha val="0"/>
                </a:srgbClr>
              </a:clrTo>
            </a:clrChange>
            <a:lum bright="-14000" contrast="-46000"/>
          </a:blip>
          <a:srcRect/>
          <a:stretch>
            <a:fillRect/>
          </a:stretch>
        </p:blipFill>
        <p:spPr bwMode="auto">
          <a:xfrm>
            <a:off x="3995738" y="3644900"/>
            <a:ext cx="2070100" cy="1636713"/>
          </a:xfrm>
          <a:prstGeom prst="rect">
            <a:avLst/>
          </a:prstGeom>
          <a:noFill/>
          <a:ln w="9525">
            <a:noFill/>
            <a:miter lim="800000"/>
            <a:headEnd/>
            <a:tailEnd/>
          </a:ln>
        </p:spPr>
      </p:pic>
      <p:pic>
        <p:nvPicPr>
          <p:cNvPr id="113672" name="Picture 7" descr="cervello">
            <a:hlinkClick r:id="rId3"/>
          </p:cNvPr>
          <p:cNvPicPr>
            <a:picLocks noChangeAspect="1" noChangeArrowheads="1"/>
          </p:cNvPicPr>
          <p:nvPr/>
        </p:nvPicPr>
        <p:blipFill>
          <a:blip r:embed="rId4">
            <a:clrChange>
              <a:clrFrom>
                <a:srgbClr val="060409"/>
              </a:clrFrom>
              <a:clrTo>
                <a:srgbClr val="060409">
                  <a:alpha val="0"/>
                </a:srgbClr>
              </a:clrTo>
            </a:clrChange>
            <a:lum contrast="6000"/>
          </a:blip>
          <a:srcRect/>
          <a:stretch>
            <a:fillRect/>
          </a:stretch>
        </p:blipFill>
        <p:spPr bwMode="auto">
          <a:xfrm>
            <a:off x="3348038" y="4024313"/>
            <a:ext cx="2070100" cy="1636712"/>
          </a:xfrm>
          <a:prstGeom prst="rect">
            <a:avLst/>
          </a:prstGeom>
          <a:noFill/>
          <a:ln w="9525">
            <a:noFill/>
            <a:miter lim="800000"/>
            <a:headEnd/>
            <a:tailEnd/>
          </a:ln>
        </p:spPr>
      </p:pic>
      <p:sp>
        <p:nvSpPr>
          <p:cNvPr id="113673" name="Line 8"/>
          <p:cNvSpPr>
            <a:spLocks noChangeShapeType="1"/>
          </p:cNvSpPr>
          <p:nvPr/>
        </p:nvSpPr>
        <p:spPr bwMode="auto">
          <a:xfrm flipH="1">
            <a:off x="1619250" y="4797425"/>
            <a:ext cx="2376488" cy="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113674" name="Line 9"/>
          <p:cNvSpPr>
            <a:spLocks noChangeShapeType="1"/>
          </p:cNvSpPr>
          <p:nvPr/>
        </p:nvSpPr>
        <p:spPr bwMode="auto">
          <a:xfrm>
            <a:off x="5418138" y="4024313"/>
            <a:ext cx="1530350" cy="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57034" name="Rectangle 10"/>
          <p:cNvSpPr>
            <a:spLocks noChangeArrowheads="1"/>
          </p:cNvSpPr>
          <p:nvPr/>
        </p:nvSpPr>
        <p:spPr bwMode="auto">
          <a:xfrm>
            <a:off x="179388" y="4400550"/>
            <a:ext cx="3113087" cy="396875"/>
          </a:xfrm>
          <a:prstGeom prst="rect">
            <a:avLst/>
          </a:prstGeom>
          <a:noFill/>
          <a:ln w="9525" cap="rnd">
            <a:noFill/>
            <a:prstDash val="sysDot"/>
            <a:miter lim="800000"/>
            <a:headEnd/>
            <a:tailEnd/>
          </a:ln>
          <a:effectLst/>
        </p:spPr>
        <p:txBody>
          <a:bodyPr wrap="none">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puri movimenti fisici</a:t>
            </a:r>
          </a:p>
        </p:txBody>
      </p:sp>
      <p:sp>
        <p:nvSpPr>
          <p:cNvPr id="257035" name="Rectangle 11"/>
          <p:cNvSpPr>
            <a:spLocks noChangeArrowheads="1"/>
          </p:cNvSpPr>
          <p:nvPr/>
        </p:nvSpPr>
        <p:spPr bwMode="auto">
          <a:xfrm>
            <a:off x="6300788" y="3627438"/>
            <a:ext cx="2959100" cy="701675"/>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atti eseguiti dai movimenti</a:t>
            </a:r>
          </a:p>
        </p:txBody>
      </p:sp>
      <p:sp>
        <p:nvSpPr>
          <p:cNvPr id="113677" name="AutoShape 12"/>
          <p:cNvSpPr>
            <a:spLocks noChangeArrowheads="1"/>
          </p:cNvSpPr>
          <p:nvPr/>
        </p:nvSpPr>
        <p:spPr bwMode="auto">
          <a:xfrm rot="-2097463">
            <a:off x="4841875" y="4600575"/>
            <a:ext cx="1223963" cy="1060450"/>
          </a:xfrm>
          <a:prstGeom prst="leftRightArrow">
            <a:avLst>
              <a:gd name="adj1" fmla="val 47306"/>
              <a:gd name="adj2" fmla="val 28593"/>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2818" name="Segnaposto numero diapositiva 3"/>
          <p:cNvSpPr>
            <a:spLocks noGrp="1"/>
          </p:cNvSpPr>
          <p:nvPr>
            <p:ph type="sldNum" sz="quarter" idx="12"/>
          </p:nvPr>
        </p:nvSpPr>
        <p:spPr/>
        <p:txBody>
          <a:bodyPr/>
          <a:lstStyle/>
          <a:p>
            <a:pPr>
              <a:defRPr/>
            </a:pPr>
            <a:fld id="{32F88AAB-6451-FD47-9C32-7A7049DE1C22}" type="slidenum">
              <a:rPr lang="it-IT"/>
              <a:pPr>
                <a:defRPr/>
              </a:pPr>
              <a:t>33</a:t>
            </a:fld>
            <a:endParaRPr lang="it-IT"/>
          </a:p>
        </p:txBody>
      </p:sp>
      <p:sp>
        <p:nvSpPr>
          <p:cNvPr id="115715" name="Rectangle 2"/>
          <p:cNvSpPr>
            <a:spLocks noChangeArrowheads="1"/>
          </p:cNvSpPr>
          <p:nvPr/>
        </p:nvSpPr>
        <p:spPr bwMode="auto">
          <a:xfrm>
            <a:off x="179388" y="1125538"/>
            <a:ext cx="8640762" cy="4824412"/>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pic>
        <p:nvPicPr>
          <p:cNvPr id="115716" name="Picture 3" descr="Moviment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867400" y="3055938"/>
            <a:ext cx="2647950" cy="2733675"/>
          </a:xfrm>
          <a:prstGeom prst="rect">
            <a:avLst/>
          </a:prstGeom>
          <a:noFill/>
          <a:ln w="9525">
            <a:noFill/>
            <a:miter lim="800000"/>
            <a:headEnd/>
            <a:tailEnd/>
          </a:ln>
        </p:spPr>
      </p:pic>
      <p:sp>
        <p:nvSpPr>
          <p:cNvPr id="259076" name="Rectangle 4"/>
          <p:cNvSpPr>
            <a:spLocks noChangeArrowheads="1"/>
          </p:cNvSpPr>
          <p:nvPr/>
        </p:nvSpPr>
        <p:spPr bwMode="auto">
          <a:xfrm>
            <a:off x="468313" y="1230313"/>
            <a:ext cx="8064500" cy="4359275"/>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sz="2000">
                <a:latin typeface="Verdana" charset="0"/>
                <a:ea typeface="+mn-ea"/>
                <a:cs typeface="+mn-cs"/>
              </a:rPr>
              <a:t>I più recenti risultati ottenuti dalle neuroscienze hanno evidenziato quanto siano improponibili  la riduzione della percezione a una rappresentazione iconica degli oggetti, indipendente da qualsiasi </a:t>
            </a:r>
            <a:r>
              <a:rPr lang="it-IT" sz="2000" b="1">
                <a:effectLst>
                  <a:outerShdw blurRad="38100" dist="38100" dir="2700000" algn="tl">
                    <a:srgbClr val="DDDDDD"/>
                  </a:outerShdw>
                </a:effectLst>
                <a:latin typeface="Verdana" charset="0"/>
                <a:ea typeface="+mn-ea"/>
                <a:cs typeface="+mn-cs"/>
              </a:rPr>
              <a:t>dove</a:t>
            </a:r>
            <a:r>
              <a:rPr lang="it-IT" sz="2000">
                <a:latin typeface="Verdana" charset="0"/>
                <a:ea typeface="+mn-ea"/>
                <a:cs typeface="+mn-cs"/>
              </a:rPr>
              <a:t> e da qualunque </a:t>
            </a:r>
            <a:r>
              <a:rPr lang="it-IT" sz="2000" b="1">
                <a:effectLst>
                  <a:outerShdw blurRad="38100" dist="38100" dir="2700000" algn="tl">
                    <a:srgbClr val="DDDDDD"/>
                  </a:outerShdw>
                </a:effectLst>
                <a:latin typeface="Verdana" charset="0"/>
                <a:ea typeface="+mn-ea"/>
                <a:cs typeface="+mn-cs"/>
              </a:rPr>
              <a:t>come</a:t>
            </a:r>
            <a:r>
              <a:rPr lang="it-IT" sz="2000">
                <a:latin typeface="Verdana" charset="0"/>
                <a:ea typeface="+mn-ea"/>
                <a:cs typeface="+mn-cs"/>
              </a:rPr>
              <a:t>, e la concomitante riduzione dell’azione a un’intenzione che discrimina tra un </a:t>
            </a:r>
            <a:r>
              <a:rPr lang="it-IT" sz="2000" b="1">
                <a:effectLst>
                  <a:outerShdw blurRad="38100" dist="38100" dir="2700000" algn="tl">
                    <a:srgbClr val="DDDDDD"/>
                  </a:outerShdw>
                </a:effectLst>
                <a:latin typeface="Verdana" charset="0"/>
                <a:ea typeface="+mn-ea"/>
                <a:cs typeface="+mn-cs"/>
              </a:rPr>
              <a:t>come</a:t>
            </a:r>
            <a:r>
              <a:rPr lang="it-IT" sz="2000">
                <a:latin typeface="Verdana" charset="0"/>
                <a:ea typeface="+mn-ea"/>
                <a:cs typeface="+mn-cs"/>
              </a:rPr>
              <a:t> e, forse, un  </a:t>
            </a:r>
            <a:r>
              <a:rPr lang="it-IT" sz="2000" b="1">
                <a:effectLst>
                  <a:outerShdw blurRad="38100" dist="38100" dir="2700000" algn="tl">
                    <a:srgbClr val="DDDDDD"/>
                  </a:outerShdw>
                </a:effectLst>
                <a:latin typeface="Verdana" charset="0"/>
                <a:ea typeface="+mn-ea"/>
                <a:cs typeface="+mn-cs"/>
              </a:rPr>
              <a:t>dove</a:t>
            </a:r>
            <a:r>
              <a:rPr lang="it-IT" sz="2000">
                <a:latin typeface="Verdana" charset="0"/>
                <a:ea typeface="+mn-ea"/>
                <a:cs typeface="+mn-cs"/>
              </a:rPr>
              <a:t>, ma nulla ha a che fare con il </a:t>
            </a:r>
            <a:r>
              <a:rPr lang="it-IT" sz="2000" b="1">
                <a:effectLst>
                  <a:outerShdw blurRad="38100" dist="38100" dir="2700000" algn="tl">
                    <a:srgbClr val="DDDDDD"/>
                  </a:outerShdw>
                </a:effectLst>
                <a:latin typeface="Verdana" charset="0"/>
                <a:ea typeface="+mn-ea"/>
                <a:cs typeface="+mn-cs"/>
              </a:rPr>
              <a:t>cosa</a:t>
            </a:r>
            <a:r>
              <a:rPr lang="it-IT" sz="2000">
                <a:latin typeface="Verdana" charset="0"/>
                <a:ea typeface="+mn-ea"/>
                <a:cs typeface="+mn-cs"/>
              </a:rPr>
              <a:t>.</a:t>
            </a:r>
          </a:p>
          <a:p>
            <a:pPr fontAlgn="auto">
              <a:spcBef>
                <a:spcPts val="0"/>
              </a:spcBef>
              <a:spcAft>
                <a:spcPts val="0"/>
              </a:spcAft>
              <a:defRPr/>
            </a:pPr>
            <a:endParaRPr lang="it-IT" sz="2000">
              <a:latin typeface="Verdana" charset="0"/>
              <a:ea typeface="+mn-ea"/>
              <a:cs typeface="+mn-cs"/>
            </a:endParaRPr>
          </a:p>
          <a:p>
            <a:pPr fontAlgn="auto">
              <a:spcBef>
                <a:spcPts val="0"/>
              </a:spcBef>
              <a:spcAft>
                <a:spcPts val="0"/>
              </a:spcAft>
              <a:defRPr/>
            </a:pPr>
            <a:r>
              <a:rPr lang="it-IT" sz="2000">
                <a:latin typeface="Verdana" charset="0"/>
                <a:ea typeface="+mn-ea"/>
                <a:cs typeface="+mn-cs"/>
              </a:rPr>
              <a:t>Quello motorio non è un puro sistema </a:t>
            </a:r>
          </a:p>
          <a:p>
            <a:pPr fontAlgn="auto">
              <a:spcBef>
                <a:spcPts val="0"/>
              </a:spcBef>
              <a:spcAft>
                <a:spcPts val="0"/>
              </a:spcAft>
              <a:defRPr/>
            </a:pPr>
            <a:r>
              <a:rPr lang="it-IT" sz="2000">
                <a:latin typeface="Verdana" charset="0"/>
                <a:ea typeface="+mn-ea"/>
                <a:cs typeface="+mn-cs"/>
              </a:rPr>
              <a:t>esecutivo e di controllo, ma un ruolo </a:t>
            </a:r>
          </a:p>
          <a:p>
            <a:pPr fontAlgn="auto">
              <a:spcBef>
                <a:spcPts val="0"/>
              </a:spcBef>
              <a:spcAft>
                <a:spcPts val="0"/>
              </a:spcAft>
              <a:defRPr/>
            </a:pPr>
            <a:r>
              <a:rPr lang="it-IT" sz="2000">
                <a:latin typeface="Verdana" charset="0"/>
                <a:ea typeface="+mn-ea"/>
                <a:cs typeface="+mn-cs"/>
              </a:rPr>
              <a:t>attivo e decisivo anche nella costituzione </a:t>
            </a:r>
          </a:p>
          <a:p>
            <a:pPr fontAlgn="auto">
              <a:spcBef>
                <a:spcPts val="0"/>
              </a:spcBef>
              <a:spcAft>
                <a:spcPts val="0"/>
              </a:spcAft>
              <a:defRPr/>
            </a:pPr>
            <a:r>
              <a:rPr lang="it-IT" sz="2000">
                <a:latin typeface="Verdana" charset="0"/>
                <a:ea typeface="+mn-ea"/>
                <a:cs typeface="+mn-cs"/>
              </a:rPr>
              <a:t>del </a:t>
            </a:r>
            <a:r>
              <a:rPr lang="it-IT" sz="2000" b="1">
                <a:effectLst>
                  <a:outerShdw blurRad="38100" dist="38100" dir="2700000" algn="tl">
                    <a:srgbClr val="DDDDDD"/>
                  </a:outerShdw>
                </a:effectLst>
                <a:latin typeface="Verdana" charset="0"/>
                <a:ea typeface="+mn-ea"/>
                <a:cs typeface="+mn-cs"/>
              </a:rPr>
              <a:t>significato</a:t>
            </a:r>
            <a:r>
              <a:rPr lang="it-IT" sz="2000">
                <a:latin typeface="Verdana" charset="0"/>
                <a:ea typeface="+mn-ea"/>
                <a:cs typeface="+mn-cs"/>
              </a:rPr>
              <a:t> degli oggetti e nella loro</a:t>
            </a:r>
          </a:p>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percezione</a:t>
            </a:r>
            <a:r>
              <a:rPr lang="it-IT" sz="2000">
                <a:latin typeface="Verdana" charset="0"/>
                <a:ea typeface="+mn-ea"/>
                <a:cs typeface="+mn-cs"/>
              </a:rPr>
              <a:t>.</a:t>
            </a:r>
          </a:p>
          <a:p>
            <a:pPr fontAlgn="auto">
              <a:spcBef>
                <a:spcPts val="0"/>
              </a:spcBef>
              <a:spcAft>
                <a:spcPts val="0"/>
              </a:spcAft>
              <a:defRPr/>
            </a:pPr>
            <a:endParaRPr lang="it-IT" sz="2000">
              <a:latin typeface="Verdana" charset="0"/>
              <a:ea typeface="+mn-ea"/>
              <a:cs typeface="+mn-cs"/>
            </a:endParaRPr>
          </a:p>
        </p:txBody>
      </p:sp>
      <p:sp>
        <p:nvSpPr>
          <p:cNvPr id="259077" name="Rectangle 5"/>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Tahoma" charset="0"/>
                <a:ea typeface="+mn-ea"/>
                <a:cs typeface="+mn-cs"/>
              </a:rPr>
              <a:t>Interrelazione e intersezione di Percezione-azione 2/3</a:t>
            </a:r>
          </a:p>
        </p:txBody>
      </p:sp>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4866" name="Segnaposto numero diapositiva 3"/>
          <p:cNvSpPr>
            <a:spLocks noGrp="1"/>
          </p:cNvSpPr>
          <p:nvPr>
            <p:ph type="sldNum" sz="quarter" idx="12"/>
          </p:nvPr>
        </p:nvSpPr>
        <p:spPr/>
        <p:txBody>
          <a:bodyPr/>
          <a:lstStyle/>
          <a:p>
            <a:pPr>
              <a:defRPr/>
            </a:pPr>
            <a:fld id="{7C88ED28-03C0-884B-91BD-32B4392B23C4}" type="slidenum">
              <a:rPr lang="it-IT"/>
              <a:pPr>
                <a:defRPr/>
              </a:pPr>
              <a:t>34</a:t>
            </a:fld>
            <a:endParaRPr lang="it-IT"/>
          </a:p>
        </p:txBody>
      </p:sp>
      <p:sp>
        <p:nvSpPr>
          <p:cNvPr id="117763" name="Rectangle 2"/>
          <p:cNvSpPr>
            <a:spLocks noChangeArrowheads="1"/>
          </p:cNvSpPr>
          <p:nvPr/>
        </p:nvSpPr>
        <p:spPr bwMode="auto">
          <a:xfrm>
            <a:off x="179388" y="1125538"/>
            <a:ext cx="8640762" cy="4824412"/>
          </a:xfrm>
          <a:prstGeom prst="rect">
            <a:avLst/>
          </a:prstGeom>
          <a:solidFill>
            <a:schemeClr val="bg1">
              <a:alpha val="61176"/>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pic>
        <p:nvPicPr>
          <p:cNvPr id="117764" name="Picture 3" descr="Movimento"/>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100763" y="2133600"/>
            <a:ext cx="2647950" cy="2733675"/>
          </a:xfrm>
          <a:prstGeom prst="rect">
            <a:avLst/>
          </a:prstGeom>
          <a:noFill/>
          <a:ln w="9525">
            <a:noFill/>
            <a:miter lim="800000"/>
            <a:headEnd/>
            <a:tailEnd/>
          </a:ln>
        </p:spPr>
      </p:pic>
      <p:sp>
        <p:nvSpPr>
          <p:cNvPr id="261124" name="Rectangle 4"/>
          <p:cNvSpPr>
            <a:spLocks noChangeArrowheads="1"/>
          </p:cNvSpPr>
          <p:nvPr/>
        </p:nvSpPr>
        <p:spPr bwMode="auto">
          <a:xfrm>
            <a:off x="250825" y="1390650"/>
            <a:ext cx="8064500" cy="4664075"/>
          </a:xfrm>
          <a:prstGeom prst="rect">
            <a:avLst/>
          </a:prstGeom>
          <a:noFill/>
          <a:ln w="9525">
            <a:noFill/>
            <a:miter lim="800000"/>
            <a:headEnd/>
            <a:tailEnd/>
          </a:ln>
        </p:spPr>
        <p:txBody>
          <a:bodyPr>
            <a:prstTxWarp prst="textNoShape">
              <a:avLst/>
            </a:prstTxWarp>
            <a:spAutoFit/>
          </a:bodyPr>
          <a:lstStyle/>
          <a:p>
            <a:pPr marL="174625" indent="-174625" fontAlgn="auto">
              <a:spcBef>
                <a:spcPts val="0"/>
              </a:spcBef>
              <a:spcAft>
                <a:spcPts val="0"/>
              </a:spcAft>
              <a:buFontTx/>
              <a:buChar char="•"/>
              <a:defRPr/>
            </a:pPr>
            <a:r>
              <a:rPr lang="it-IT" sz="2000" b="1">
                <a:latin typeface="Verdana" charset="0"/>
                <a:ea typeface="+mn-ea"/>
                <a:cs typeface="+mn-cs"/>
              </a:rPr>
              <a:t>La percezione non è una rappresentazione iconica</a:t>
            </a:r>
            <a:r>
              <a:rPr lang="it-IT" sz="2000">
                <a:latin typeface="Verdana" charset="0"/>
                <a:ea typeface="+mn-ea"/>
                <a:cs typeface="+mn-cs"/>
              </a:rPr>
              <a:t> degli oggetti, indipendente dal </a:t>
            </a:r>
            <a:r>
              <a:rPr lang="it-IT" sz="2000" b="1">
                <a:latin typeface="Verdana" charset="0"/>
                <a:ea typeface="+mn-ea"/>
                <a:cs typeface="+mn-cs"/>
              </a:rPr>
              <a:t>dove</a:t>
            </a:r>
            <a:r>
              <a:rPr lang="it-IT" sz="2000">
                <a:latin typeface="Verdana" charset="0"/>
                <a:ea typeface="+mn-ea"/>
                <a:cs typeface="+mn-cs"/>
              </a:rPr>
              <a:t> e dal </a:t>
            </a:r>
            <a:r>
              <a:rPr lang="it-IT" sz="2000" b="1">
                <a:latin typeface="Verdana" charset="0"/>
                <a:ea typeface="+mn-ea"/>
                <a:cs typeface="+mn-cs"/>
              </a:rPr>
              <a:t>come</a:t>
            </a:r>
            <a:r>
              <a:rPr lang="it-IT" sz="2000">
                <a:latin typeface="Verdana" charset="0"/>
                <a:ea typeface="+mn-ea"/>
                <a:cs typeface="+mn-cs"/>
              </a:rPr>
              <a:t>, </a:t>
            </a:r>
          </a:p>
          <a:p>
            <a:pPr marL="174625" indent="-174625" fontAlgn="auto">
              <a:spcBef>
                <a:spcPts val="0"/>
              </a:spcBef>
              <a:spcAft>
                <a:spcPts val="0"/>
              </a:spcAft>
              <a:buFontTx/>
              <a:buChar char="•"/>
              <a:defRPr/>
            </a:pPr>
            <a:endParaRPr lang="it-IT" sz="2000">
              <a:latin typeface="Verdana" charset="0"/>
              <a:ea typeface="+mn-ea"/>
              <a:cs typeface="+mn-cs"/>
            </a:endParaRPr>
          </a:p>
          <a:p>
            <a:pPr marL="174625" indent="-174625" fontAlgn="auto">
              <a:spcBef>
                <a:spcPts val="0"/>
              </a:spcBef>
              <a:spcAft>
                <a:spcPts val="0"/>
              </a:spcAft>
              <a:buFontTx/>
              <a:buChar char="•"/>
              <a:defRPr/>
            </a:pPr>
            <a:r>
              <a:rPr lang="it-IT" sz="2000" b="1">
                <a:latin typeface="Verdana" charset="0"/>
                <a:ea typeface="+mn-ea"/>
                <a:cs typeface="+mn-cs"/>
              </a:rPr>
              <a:t>Non prescinde</a:t>
            </a:r>
            <a:r>
              <a:rPr lang="it-IT" sz="2000">
                <a:latin typeface="Verdana" charset="0"/>
                <a:ea typeface="+mn-ea"/>
                <a:cs typeface="+mn-cs"/>
              </a:rPr>
              <a:t> dall’azione e dall’intenzione</a:t>
            </a:r>
          </a:p>
          <a:p>
            <a:pPr marL="174625" indent="-174625" fontAlgn="auto">
              <a:spcBef>
                <a:spcPts val="0"/>
              </a:spcBef>
              <a:spcAft>
                <a:spcPts val="0"/>
              </a:spcAft>
              <a:buFontTx/>
              <a:buChar char="•"/>
              <a:defRPr/>
            </a:pPr>
            <a:endParaRPr lang="it-IT" sz="2000">
              <a:latin typeface="Verdana" charset="0"/>
              <a:ea typeface="+mn-ea"/>
              <a:cs typeface="+mn-cs"/>
            </a:endParaRPr>
          </a:p>
          <a:p>
            <a:pPr marL="174625" indent="-174625" fontAlgn="auto">
              <a:spcBef>
                <a:spcPts val="0"/>
              </a:spcBef>
              <a:spcAft>
                <a:spcPts val="0"/>
              </a:spcAft>
              <a:buFontTx/>
              <a:buChar char="•"/>
              <a:defRPr/>
            </a:pPr>
            <a:r>
              <a:rPr lang="it-IT" sz="2000">
                <a:latin typeface="Verdana" charset="0"/>
                <a:ea typeface="+mn-ea"/>
                <a:cs typeface="+mn-cs"/>
              </a:rPr>
              <a:t>Quello </a:t>
            </a:r>
            <a:r>
              <a:rPr lang="it-IT" sz="2000" b="1">
                <a:latin typeface="Verdana" charset="0"/>
                <a:ea typeface="+mn-ea"/>
                <a:cs typeface="+mn-cs"/>
              </a:rPr>
              <a:t>motorio non è un puro sistema </a:t>
            </a:r>
            <a:br>
              <a:rPr lang="it-IT" sz="2000" b="1">
                <a:latin typeface="Verdana" charset="0"/>
                <a:ea typeface="+mn-ea"/>
                <a:cs typeface="+mn-cs"/>
              </a:rPr>
            </a:br>
            <a:r>
              <a:rPr lang="it-IT" sz="2000" b="1">
                <a:latin typeface="Verdana" charset="0"/>
                <a:ea typeface="+mn-ea"/>
                <a:cs typeface="+mn-cs"/>
              </a:rPr>
              <a:t>esecutivo e di controllo</a:t>
            </a:r>
            <a:r>
              <a:rPr lang="it-IT" sz="2000">
                <a:latin typeface="Verdana" charset="0"/>
                <a:ea typeface="+mn-ea"/>
                <a:cs typeface="+mn-cs"/>
              </a:rPr>
              <a:t>, </a:t>
            </a:r>
          </a:p>
          <a:p>
            <a:pPr marL="174625" indent="-174625" fontAlgn="auto">
              <a:spcBef>
                <a:spcPts val="0"/>
              </a:spcBef>
              <a:spcAft>
                <a:spcPts val="0"/>
              </a:spcAft>
              <a:defRPr/>
            </a:pPr>
            <a:r>
              <a:rPr lang="it-IT" sz="2000">
                <a:latin typeface="Verdana" charset="0"/>
                <a:ea typeface="+mn-ea"/>
                <a:cs typeface="+mn-cs"/>
              </a:rPr>
              <a:t/>
            </a:r>
            <a:br>
              <a:rPr lang="it-IT" sz="2000">
                <a:latin typeface="Verdana" charset="0"/>
                <a:ea typeface="+mn-ea"/>
                <a:cs typeface="+mn-cs"/>
              </a:rPr>
            </a:br>
            <a:endParaRPr lang="it-IT" sz="2000">
              <a:latin typeface="Verdana" charset="0"/>
              <a:ea typeface="+mn-ea"/>
              <a:cs typeface="+mn-cs"/>
            </a:endParaRPr>
          </a:p>
          <a:p>
            <a:pPr marL="174625" indent="-174625" fontAlgn="auto">
              <a:spcBef>
                <a:spcPts val="0"/>
              </a:spcBef>
              <a:spcAft>
                <a:spcPts val="0"/>
              </a:spcAft>
              <a:defRPr/>
            </a:pPr>
            <a:endParaRPr lang="it-IT" sz="2000">
              <a:latin typeface="Verdana" charset="0"/>
              <a:ea typeface="+mn-ea"/>
              <a:cs typeface="+mn-cs"/>
            </a:endParaRPr>
          </a:p>
          <a:p>
            <a:pPr marL="174625" indent="-174625" fontAlgn="auto">
              <a:spcBef>
                <a:spcPts val="0"/>
              </a:spcBef>
              <a:spcAft>
                <a:spcPts val="0"/>
              </a:spcAft>
              <a:defRPr/>
            </a:pPr>
            <a:endParaRPr lang="it-IT" sz="2000">
              <a:latin typeface="Verdana" charset="0"/>
              <a:ea typeface="+mn-ea"/>
              <a:cs typeface="+mn-cs"/>
            </a:endParaRPr>
          </a:p>
          <a:p>
            <a:pPr marL="174625" indent="-174625" fontAlgn="auto">
              <a:spcBef>
                <a:spcPts val="0"/>
              </a:spcBef>
              <a:spcAft>
                <a:spcPts val="0"/>
              </a:spcAft>
              <a:defRPr/>
            </a:pPr>
            <a:r>
              <a:rPr lang="it-IT" sz="2000">
                <a:latin typeface="Verdana" charset="0"/>
                <a:ea typeface="+mn-ea"/>
                <a:cs typeface="+mn-cs"/>
              </a:rPr>
              <a:t>Il sistema motorio ha un ruolo attivo e decisivo nella costituzione del </a:t>
            </a:r>
            <a:r>
              <a:rPr lang="it-IT" sz="2000" b="1">
                <a:effectLst>
                  <a:outerShdw blurRad="38100" dist="38100" dir="2700000" algn="tl">
                    <a:srgbClr val="DDDDDD"/>
                  </a:outerShdw>
                </a:effectLst>
                <a:latin typeface="Verdana" charset="0"/>
                <a:ea typeface="+mn-ea"/>
                <a:cs typeface="+mn-cs"/>
              </a:rPr>
              <a:t>significato </a:t>
            </a:r>
            <a:r>
              <a:rPr lang="it-IT" sz="2000">
                <a:latin typeface="Verdana" charset="0"/>
                <a:ea typeface="+mn-ea"/>
                <a:cs typeface="+mn-cs"/>
              </a:rPr>
              <a:t>degli oggetti e nella loro </a:t>
            </a:r>
            <a:r>
              <a:rPr lang="it-IT" sz="2000" b="1">
                <a:effectLst>
                  <a:outerShdw blurRad="38100" dist="38100" dir="2700000" algn="tl">
                    <a:srgbClr val="DDDDDD"/>
                  </a:outerShdw>
                </a:effectLst>
                <a:latin typeface="Verdana" charset="0"/>
                <a:ea typeface="+mn-ea"/>
                <a:cs typeface="+mn-cs"/>
              </a:rPr>
              <a:t>percezione</a:t>
            </a:r>
            <a:r>
              <a:rPr lang="it-IT" sz="2000">
                <a:latin typeface="Verdana" charset="0"/>
                <a:ea typeface="+mn-ea"/>
                <a:cs typeface="+mn-cs"/>
              </a:rPr>
              <a:t>.</a:t>
            </a:r>
          </a:p>
          <a:p>
            <a:pPr marL="174625" indent="-174625" fontAlgn="auto">
              <a:spcBef>
                <a:spcPts val="0"/>
              </a:spcBef>
              <a:spcAft>
                <a:spcPts val="0"/>
              </a:spcAft>
              <a:buFontTx/>
              <a:buChar char="•"/>
              <a:defRPr/>
            </a:pPr>
            <a:endParaRPr lang="it-IT" sz="2000">
              <a:latin typeface="Verdana" charset="0"/>
              <a:ea typeface="+mn-ea"/>
              <a:cs typeface="+mn-cs"/>
            </a:endParaRPr>
          </a:p>
        </p:txBody>
      </p:sp>
      <p:sp>
        <p:nvSpPr>
          <p:cNvPr id="261125" name="Rectangle 5"/>
          <p:cNvSpPr>
            <a:spLocks noChangeArrowheads="1"/>
          </p:cNvSpPr>
          <p:nvPr/>
        </p:nvSpPr>
        <p:spPr bwMode="auto">
          <a:xfrm>
            <a:off x="179388" y="138113"/>
            <a:ext cx="8964612" cy="371475"/>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Tahoma" charset="0"/>
                <a:ea typeface="+mn-ea"/>
                <a:cs typeface="+mn-cs"/>
              </a:rPr>
              <a:t>Interrelazione e intersezione di Percezione-azione 3/3</a:t>
            </a:r>
          </a:p>
        </p:txBody>
      </p:sp>
      <p:sp>
        <p:nvSpPr>
          <p:cNvPr id="261126" name="AutoShape 6"/>
          <p:cNvSpPr>
            <a:spLocks noChangeArrowheads="1"/>
          </p:cNvSpPr>
          <p:nvPr/>
        </p:nvSpPr>
        <p:spPr bwMode="auto">
          <a:xfrm>
            <a:off x="3779838" y="4076700"/>
            <a:ext cx="863600" cy="576263"/>
          </a:xfrm>
          <a:prstGeom prst="downArrow">
            <a:avLst>
              <a:gd name="adj1" fmla="val 50000"/>
              <a:gd name="adj2" fmla="val 42699"/>
            </a:avLst>
          </a:prstGeom>
          <a:gradFill rotWithShape="1">
            <a:gsLst>
              <a:gs pos="0">
                <a:srgbClr val="FF3300">
                  <a:gamma/>
                  <a:shade val="0"/>
                  <a:invGamma/>
                </a:srgbClr>
              </a:gs>
              <a:gs pos="100000">
                <a:srgbClr val="FF3300"/>
              </a:gs>
            </a:gsLst>
            <a:lin ang="5400000" scaled="1"/>
          </a:gradFill>
          <a:ln w="9525" cap="rnd">
            <a:solidFill>
              <a:schemeClr val="tx1"/>
            </a:solidFill>
            <a:prstDash val="sysDot"/>
            <a:miter lim="800000"/>
            <a:headEnd/>
            <a:tailEnd/>
          </a:ln>
          <a:effectLst>
            <a:outerShdw blurRad="63500" dist="38099"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mn-lt"/>
              <a:ea typeface="+mn-ea"/>
              <a:cs typeface="+mn-cs"/>
            </a:endParaRPr>
          </a:p>
        </p:txBody>
      </p:sp>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8962" name="Segnaposto numero diapositiva 3"/>
          <p:cNvSpPr>
            <a:spLocks noGrp="1"/>
          </p:cNvSpPr>
          <p:nvPr>
            <p:ph type="sldNum" sz="quarter" idx="12"/>
          </p:nvPr>
        </p:nvSpPr>
        <p:spPr/>
        <p:txBody>
          <a:bodyPr/>
          <a:lstStyle/>
          <a:p>
            <a:pPr>
              <a:defRPr/>
            </a:pPr>
            <a:fld id="{847CE9A5-16F1-0145-BDCF-F642BAF36D07}" type="slidenum">
              <a:rPr lang="it-IT"/>
              <a:pPr>
                <a:defRPr/>
              </a:pPr>
              <a:t>35</a:t>
            </a:fld>
            <a:endParaRPr lang="it-IT"/>
          </a:p>
        </p:txBody>
      </p:sp>
      <p:sp>
        <p:nvSpPr>
          <p:cNvPr id="119811" name="Rectangle 2"/>
          <p:cNvSpPr>
            <a:spLocks noChangeArrowheads="1"/>
          </p:cNvSpPr>
          <p:nvPr/>
        </p:nvSpPr>
        <p:spPr bwMode="auto">
          <a:xfrm>
            <a:off x="166688" y="598488"/>
            <a:ext cx="8748712" cy="5470525"/>
          </a:xfrm>
          <a:prstGeom prst="rect">
            <a:avLst/>
          </a:prstGeom>
          <a:noFill/>
          <a:ln w="9525">
            <a:noFill/>
            <a:miter lim="800000"/>
            <a:headEnd/>
            <a:tailEnd/>
          </a:ln>
        </p:spPr>
        <p:txBody>
          <a:bodyPr>
            <a:prstTxWarp prst="textNoShape">
              <a:avLst/>
            </a:prstTxWarp>
            <a:spAutoFit/>
          </a:bodyPr>
          <a:lstStyle/>
          <a:p>
            <a:pPr algn="just"/>
            <a:r>
              <a:rPr lang="it-IT" sz="1600">
                <a:solidFill>
                  <a:srgbClr val="222222"/>
                </a:solidFill>
              </a:rPr>
              <a:t>La materia pensante si considera come un paradosso. Si parte dalla persuasione della sua impossibilità, e per questo molti grandi spiriti, come Bayle, nella considerazione di questo problema, non hanno saputo determinar la loro mente a quello che si chiama, e che per lo innanzi era lor sempre paruto, un'assurdità enorme. Diversamente andrebbe la cosa, se il filosofo considerasse come un paradosso, che la materia non pensi; se partisse dal principio, che il negare alla materia la facoltà di pensare, è una sottigliezza della filosofia. Or così appunto dovrebbe esser disposto l'animo degli uomini verso questo problema. Che la materia pensi, è un fatto. Un fatto, perché noi pensiamo; e noi non sappiamo, non conosciamo di essere, non possiamo conoscere, concepire, altro che materia. Un fatto perché noi veggiamo che le modificazioni del pensiero dipendono totalmente dalle sensazioni, dallo stato del nostro fisico; che l'animo nostro corrisponde in tutto alle varietà ed alle variazioni del nostro corpo. Un fatto, perché noi </a:t>
            </a:r>
            <a:r>
              <a:rPr lang="it-IT" sz="1600" b="1">
                <a:solidFill>
                  <a:srgbClr val="222222"/>
                </a:solidFill>
              </a:rPr>
              <a:t>sentiamo corporalmente il pensiero</a:t>
            </a:r>
            <a:r>
              <a:rPr lang="it-IT" sz="1600">
                <a:solidFill>
                  <a:srgbClr val="222222"/>
                </a:solidFill>
              </a:rPr>
              <a:t>: ciascun di noi sente che il pensiero non è nel suo braccio, nella sua gamba; sente che egli pensa con una parte materiale di sé, cioè col suo cervello, come egli sente di vedere co' suoi occhi, di toccare colle sue mani. Se la questione dunque si riguardasse, come si dovrebbe, da questo lato; cioè che chi nega il pensiero alla materia nega un fatto, contrasta all'evidenza, sostiene per lo meno uno stravagante paradosso; che chi crede la materia pensante, non solo non avanza nulla di strano, di ricercato, di recondito, ma avanza una cosa ovvia, avanza quello che è dettato dalla natura, la proposizione più naturale e più ovvia che possa esservi in questa materia; forse le conclusioni degli uomini su tal punto sarebbero diverse da quel che sono, e i profondi filosofi spiritualisti di questo e de' passati tempi, avrebbero ritrovato e ritroverebbero assai minor difficoltà ed assurdità nel materialismo. (Firenze 18 Sett. 1827) </a:t>
            </a:r>
          </a:p>
        </p:txBody>
      </p:sp>
      <p:sp>
        <p:nvSpPr>
          <p:cNvPr id="119812" name="Rectangle 3"/>
          <p:cNvSpPr>
            <a:spLocks noChangeArrowheads="1"/>
          </p:cNvSpPr>
          <p:nvPr/>
        </p:nvSpPr>
        <p:spPr bwMode="auto">
          <a:xfrm>
            <a:off x="1905000" y="0"/>
            <a:ext cx="6610350" cy="554038"/>
          </a:xfrm>
          <a:prstGeom prst="rect">
            <a:avLst/>
          </a:prstGeom>
          <a:noFill/>
          <a:ln w="9525">
            <a:noFill/>
            <a:miter lim="800000"/>
            <a:headEnd/>
            <a:tailEnd/>
          </a:ln>
        </p:spPr>
        <p:txBody>
          <a:bodyPr wrap="none">
            <a:prstTxWarp prst="textNoShape">
              <a:avLst/>
            </a:prstTxWarp>
            <a:spAutoFit/>
          </a:bodyPr>
          <a:lstStyle/>
          <a:p>
            <a:r>
              <a:rPr lang="it-IT" sz="3000" b="1"/>
              <a:t>GIACOMO LEOPARDI: ZIBALDONE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037A7D4B-34AC-8E4F-82EE-37051AF8C0A0}" type="slidenum">
              <a:rPr lang="it-IT">
                <a:latin typeface="Arial"/>
              </a:rPr>
              <a:pPr>
                <a:defRPr/>
              </a:pPr>
              <a:t>36</a:t>
            </a:fld>
            <a:endParaRPr lang="it-IT">
              <a:latin typeface="Arial"/>
            </a:endParaRPr>
          </a:p>
        </p:txBody>
      </p:sp>
      <p:sp>
        <p:nvSpPr>
          <p:cNvPr id="121859" name="Text Box 2"/>
          <p:cNvSpPr txBox="1">
            <a:spLocks noChangeArrowheads="1"/>
          </p:cNvSpPr>
          <p:nvPr/>
        </p:nvSpPr>
        <p:spPr bwMode="auto">
          <a:xfrm>
            <a:off x="0" y="228600"/>
            <a:ext cx="8839200" cy="6338888"/>
          </a:xfrm>
          <a:prstGeom prst="rect">
            <a:avLst/>
          </a:prstGeom>
          <a:noFill/>
          <a:ln w="9525">
            <a:noFill/>
            <a:miter lim="800000"/>
            <a:headEnd/>
            <a:tailEnd/>
          </a:ln>
        </p:spPr>
        <p:txBody>
          <a:bodyPr>
            <a:prstTxWarp prst="textNoShape">
              <a:avLst/>
            </a:prstTxWarp>
            <a:spAutoFit/>
          </a:bodyPr>
          <a:lstStyle/>
          <a:p>
            <a:pPr algn="just">
              <a:spcAft>
                <a:spcPts val="1000"/>
              </a:spcAft>
            </a:pPr>
            <a:r>
              <a:rPr lang="it-IT" sz="2300">
                <a:ea typeface="Arial" pitchFamily="-108" charset="0"/>
                <a:cs typeface="Arial" pitchFamily="-108" charset="0"/>
              </a:rPr>
              <a:t>Giacomo Rizzolatti: «Quando ci troviamo di fronte a un oggetto qualunque, ad esempio una comune tazzina da caffé, da parte dell’uomo che si pone di fronte a essa si ha un vedere che non è  fine a se stesso, indiscriminato e incondizionato, ma è piuttosto orientato a guidare la mano: Per questo esso si presenta anche, se non soprattutto, un vedere </a:t>
            </a:r>
            <a:r>
              <a:rPr lang="it-IT" sz="2300" i="1">
                <a:ea typeface="Arial" pitchFamily="-108" charset="0"/>
                <a:cs typeface="Arial" pitchFamily="-108" charset="0"/>
              </a:rPr>
              <a:t>con</a:t>
            </a:r>
            <a:r>
              <a:rPr lang="it-IT" sz="2300">
                <a:ea typeface="Arial" pitchFamily="-108" charset="0"/>
                <a:cs typeface="Arial" pitchFamily="-108" charset="0"/>
              </a:rPr>
              <a:t> la mano, rispetto al quale l’oggetto percepito appare immediatamente codificato come un insieme determinato di </a:t>
            </a:r>
            <a:r>
              <a:rPr lang="it-IT" sz="2300" b="1">
                <a:ea typeface="Arial" pitchFamily="-108" charset="0"/>
                <a:cs typeface="Arial" pitchFamily="-108" charset="0"/>
              </a:rPr>
              <a:t>ipotesi d’azione</a:t>
            </a:r>
            <a:r>
              <a:rPr lang="it-IT" sz="2300">
                <a:ea typeface="Arial" pitchFamily="-108" charset="0"/>
                <a:cs typeface="Arial" pitchFamily="-108" charset="0"/>
              </a:rPr>
              <a:t>. La percezione, dunque, funge da implicita preparazione dell’organismo a rispondere e ad agire: da essa scaturisce, di conseguenza, un tipo di comprensione che ha una natura eminentemente </a:t>
            </a:r>
            <a:r>
              <a:rPr lang="it-IT" sz="2300" b="1">
                <a:ea typeface="Arial" pitchFamily="-108" charset="0"/>
                <a:cs typeface="Arial" pitchFamily="-108" charset="0"/>
              </a:rPr>
              <a:t>pragmatica</a:t>
            </a:r>
            <a:r>
              <a:rPr lang="it-IT" sz="2300">
                <a:ea typeface="Arial" pitchFamily="-108" charset="0"/>
                <a:cs typeface="Arial" pitchFamily="-108" charset="0"/>
              </a:rPr>
              <a:t>, che non determina di per sé alcuna rappresentazione “semantica” dell’oggetto, in base alla quale esso verrebbe, per esempio, identificato e riconosciuto come </a:t>
            </a:r>
            <a:r>
              <a:rPr lang="it-IT" sz="2300" i="1">
                <a:ea typeface="Arial" pitchFamily="-108" charset="0"/>
                <a:cs typeface="Arial" pitchFamily="-108" charset="0"/>
              </a:rPr>
              <a:t>una tazzina da caffé</a:t>
            </a:r>
            <a:r>
              <a:rPr lang="it-IT" sz="2300">
                <a:ea typeface="Arial" pitchFamily="-108" charset="0"/>
                <a:cs typeface="Arial" pitchFamily="-108" charset="0"/>
              </a:rPr>
              <a:t>, e non semplicemente come </a:t>
            </a:r>
            <a:r>
              <a:rPr lang="it-IT" sz="2300" i="1">
                <a:ea typeface="Arial" pitchFamily="-108" charset="0"/>
                <a:cs typeface="Arial" pitchFamily="-108" charset="0"/>
              </a:rPr>
              <a:t>qualcosa di afferrabile con la mano».</a:t>
            </a:r>
            <a:endParaRPr lang="it-IT" sz="2300"/>
          </a:p>
          <a:p>
            <a:pPr>
              <a:spcAft>
                <a:spcPts val="1000"/>
              </a:spcAft>
            </a:pPr>
            <a:endParaRPr lang="it-IT"/>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DB1ABD32-2A77-E54D-9E8D-64014782A7D9}" type="slidenum">
              <a:rPr lang="it-IT">
                <a:latin typeface="Arial"/>
              </a:rPr>
              <a:pPr>
                <a:defRPr/>
              </a:pPr>
              <a:t>37</a:t>
            </a:fld>
            <a:endParaRPr lang="it-IT">
              <a:latin typeface="Arial"/>
            </a:endParaRPr>
          </a:p>
        </p:txBody>
      </p:sp>
      <p:sp>
        <p:nvSpPr>
          <p:cNvPr id="123907" name="Text Box 2"/>
          <p:cNvSpPr txBox="1">
            <a:spLocks noChangeArrowheads="1"/>
          </p:cNvSpPr>
          <p:nvPr/>
        </p:nvSpPr>
        <p:spPr bwMode="auto">
          <a:xfrm>
            <a:off x="0" y="228600"/>
            <a:ext cx="8839200" cy="6683375"/>
          </a:xfrm>
          <a:prstGeom prst="rect">
            <a:avLst/>
          </a:prstGeom>
          <a:noFill/>
          <a:ln w="9525">
            <a:noFill/>
            <a:miter lim="800000"/>
            <a:headEnd/>
            <a:tailEnd/>
          </a:ln>
        </p:spPr>
        <p:txBody>
          <a:bodyPr>
            <a:prstTxWarp prst="textNoShape">
              <a:avLst/>
            </a:prstTxWarp>
            <a:spAutoFit/>
          </a:bodyPr>
          <a:lstStyle/>
          <a:p>
            <a:pPr algn="just"/>
            <a:r>
              <a:rPr lang="it-IT" sz="2400"/>
              <a:t>I più recenti in campo scientifico hanno quindi evidenziato i limiti e i rischi di un insegnamento incardinato sulla sola dimensione cognitiva, e mostrato quanto la mente sia profondamente «incorporata», incardinata nel nostro corpo. Ne scaturisce un </a:t>
            </a:r>
            <a:r>
              <a:rPr lang="it-IT" sz="2400" i="1"/>
              <a:t>sincronismo </a:t>
            </a:r>
            <a:r>
              <a:rPr lang="it-IT" sz="2400"/>
              <a:t>tra agire, pensare e parlare che mette in crisi l’idea classica di un processo di elaborazione delle informazioni sensoriali in entrata che, sviluppandosi in modo lineare, si conclude con la produzione di un’uscita motoria, di un’azione. Quest’ultima, invece, non è l’esito finale e la meccanica dell’esecuzione del processo percettivo, ma è parte integrante di questo processo e inscindibile dallo stimolo sensoriale, in quanto contenuta in esso. Su questi risultati si fonda una </a:t>
            </a:r>
            <a:r>
              <a:rPr lang="it-IT" sz="2400" b="1"/>
              <a:t>fisiologia dell’azione </a:t>
            </a:r>
            <a:r>
              <a:rPr lang="it-IT" sz="2400"/>
              <a:t>che conferisce inedita dignità teorica alle operazioni concrete, alla manipolazione, a tutto ciò in virtù del quale, come appunto scriveva già Leopardi, “sentiamo </a:t>
            </a:r>
            <a:r>
              <a:rPr lang="it-IT" sz="2400" i="1"/>
              <a:t>corporalmente </a:t>
            </a:r>
            <a:r>
              <a:rPr lang="it-IT" sz="2400"/>
              <a:t>il pensiero”. </a:t>
            </a:r>
          </a:p>
          <a:p>
            <a:pPr>
              <a:spcAft>
                <a:spcPts val="1000"/>
              </a:spcAft>
            </a:pPr>
            <a:endParaRPr lang="it-IT">
              <a:latin typeface="Calibri" pitchFamily="-108" charset="0"/>
            </a:endParaRPr>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09531BEE-8A2B-274E-985F-DB1BAB55EC5C}" type="slidenum">
              <a:rPr lang="it-IT">
                <a:latin typeface="Arial"/>
              </a:rPr>
              <a:pPr>
                <a:defRPr/>
              </a:pPr>
              <a:t>38</a:t>
            </a:fld>
            <a:endParaRPr lang="it-IT">
              <a:latin typeface="Arial"/>
            </a:endParaRPr>
          </a:p>
        </p:txBody>
      </p:sp>
      <p:sp>
        <p:nvSpPr>
          <p:cNvPr id="125955" name="Text Box 2"/>
          <p:cNvSpPr txBox="1">
            <a:spLocks noChangeArrowheads="1"/>
          </p:cNvSpPr>
          <p:nvPr/>
        </p:nvSpPr>
        <p:spPr bwMode="auto">
          <a:xfrm>
            <a:off x="0" y="0"/>
            <a:ext cx="8839200" cy="6648450"/>
          </a:xfrm>
          <a:prstGeom prst="rect">
            <a:avLst/>
          </a:prstGeom>
          <a:noFill/>
          <a:ln w="9525">
            <a:noFill/>
            <a:miter lim="800000"/>
            <a:headEnd/>
            <a:tailEnd/>
          </a:ln>
        </p:spPr>
        <p:txBody>
          <a:bodyPr>
            <a:prstTxWarp prst="textNoShape">
              <a:avLst/>
            </a:prstTxWarp>
            <a:spAutoFit/>
          </a:bodyPr>
          <a:lstStyle/>
          <a:p>
            <a:pPr algn="just"/>
            <a:r>
              <a:rPr lang="it-IT" sz="2400"/>
              <a:t>La competenza non è dunque la somma di un prima, che è il sapere, e di un poi, che è il saper fare, della conoscenza a cui si aggiungono in seguito le abilità. Siamo invece di fronte a un «vedere con la mano»  che considera la percezione un’implicita preparazione dell’organismo a rispondere e ad agire, che le conferisce, di conseguenza, il compito di </a:t>
            </a:r>
            <a:r>
              <a:rPr lang="it-IT" sz="2400" i="1"/>
              <a:t>selezionare</a:t>
            </a:r>
            <a:r>
              <a:rPr lang="it-IT" sz="2400"/>
              <a:t> le informazioni pertinenti ai fini del corretto inquadramento e della soluzione di un problema, e che attribuisce al sistema motorio un ruolo attivo anche nella costituzione del significato degli oggetti. Da questo punto di vista l’obiettivo della formazione </a:t>
            </a:r>
            <a:r>
              <a:rPr lang="it-IT" sz="2400" i="1"/>
              <a:t>integrale </a:t>
            </a:r>
            <a:r>
              <a:rPr lang="it-IT" sz="2400"/>
              <a:t>della persona in quanto unità di corpo e mente, di cognizioni ed emozioni, di saperi e decisioni acquista uno spessore per corrispondere al quale l’insegnamento, tutto l’insegnamento, delle scienze umane, delle scienze della natura, come pure della matematica dovrebbe preoccuparsi di costruire un ponte tra il sistema motorio, il linguaggio e il ragionamento, tra il corpo, le parole e i concetti. </a:t>
            </a:r>
          </a:p>
          <a:p>
            <a:pPr>
              <a:buFontTx/>
              <a:buChar char="•"/>
            </a:pPr>
            <a:endParaRPr lang="it-IT"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6914" name="Segnaposto numero diapositiva 3"/>
          <p:cNvSpPr>
            <a:spLocks noGrp="1"/>
          </p:cNvSpPr>
          <p:nvPr>
            <p:ph type="sldNum" sz="quarter" idx="12"/>
          </p:nvPr>
        </p:nvSpPr>
        <p:spPr/>
        <p:txBody>
          <a:bodyPr/>
          <a:lstStyle/>
          <a:p>
            <a:pPr>
              <a:defRPr/>
            </a:pPr>
            <a:fld id="{52E54368-3338-F041-BC11-090075D74BEE}" type="slidenum">
              <a:rPr lang="it-IT">
                <a:latin typeface="Arial"/>
              </a:rPr>
              <a:pPr>
                <a:defRPr/>
              </a:pPr>
              <a:t>39</a:t>
            </a:fld>
            <a:endParaRPr lang="it-IT">
              <a:latin typeface="Arial"/>
            </a:endParaRPr>
          </a:p>
        </p:txBody>
      </p:sp>
      <p:sp>
        <p:nvSpPr>
          <p:cNvPr id="128003" name="Text Box 2"/>
          <p:cNvSpPr txBox="1">
            <a:spLocks noChangeArrowheads="1"/>
          </p:cNvSpPr>
          <p:nvPr/>
        </p:nvSpPr>
        <p:spPr bwMode="auto">
          <a:xfrm>
            <a:off x="0" y="0"/>
            <a:ext cx="8839200" cy="5632450"/>
          </a:xfrm>
          <a:prstGeom prst="rect">
            <a:avLst/>
          </a:prstGeom>
          <a:noFill/>
          <a:ln w="9525">
            <a:noFill/>
            <a:miter lim="800000"/>
            <a:headEnd/>
            <a:tailEnd/>
          </a:ln>
        </p:spPr>
        <p:txBody>
          <a:bodyPr>
            <a:prstTxWarp prst="textNoShape">
              <a:avLst/>
            </a:prstTxWarp>
            <a:spAutoFit/>
          </a:bodyPr>
          <a:lstStyle/>
          <a:p>
            <a:pPr algn="just"/>
            <a:r>
              <a:rPr lang="it-IT" sz="2400"/>
              <a:t>Se ne ricava pertanto l’invito, che ci viene rivolto da esempio da Dehaene, Lakoff  e Nunez, Giuseppe Longo e tanti altri, a partire dal senso come atto radicato in </a:t>
            </a:r>
            <a:r>
              <a:rPr lang="it-IT" sz="2400" i="1"/>
              <a:t>gesti </a:t>
            </a:r>
            <a:r>
              <a:rPr lang="it-IT" sz="2400"/>
              <a:t>antichissimi, e per questo solidissimi, quali il  contare qualcosa, l’ordinare, l’orientazione della linea numerica mentale e la pluralità di pratiche a essi collegate, che non sembrano dipendere né dal sistema di scrittura, né dall’educazione matematica. A questi gesti il linguaggio e la scrittura hanno dato l’«oggettività dell’intersoggettività», la stabilità della notazione comune, fornendo le strutture portanti del ponte di cui si parlava, la cui importanza comincia a essere riconosciuta da tanti matematici, anche immersi o prossimi al formalismo, i quali, non a caso, ammettono i limiti di un approccio che, per essere perfettamente, meccanicamente rigoroso, ritiene di poter evitare ogni riferimento all’azione nello spazio e nel tempo. </a:t>
            </a:r>
            <a:endParaRPr lang="it-IT" sz="2400" b="1"/>
          </a:p>
        </p:txBody>
      </p:sp>
    </p:spTree>
  </p:cSld>
  <p:clrMapOvr>
    <a:masterClrMapping/>
  </p:clrMapOvr>
  <p:transition spd="med">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0050" name="Segnaposto numero diapositiva 1"/>
          <p:cNvSpPr>
            <a:spLocks noGrp="1"/>
          </p:cNvSpPr>
          <p:nvPr>
            <p:ph type="sldNum" sz="quarter" idx="12"/>
          </p:nvPr>
        </p:nvSpPr>
        <p:spPr/>
        <p:txBody>
          <a:bodyPr/>
          <a:lstStyle/>
          <a:p>
            <a:pPr>
              <a:defRPr/>
            </a:pPr>
            <a:fld id="{9A0DE172-B258-AE46-A74B-9972DAE471FB}" type="slidenum">
              <a:rPr lang="it-IT"/>
              <a:pPr>
                <a:defRPr/>
              </a:pPr>
              <a:t>40</a:t>
            </a:fld>
            <a:endParaRPr lang="it-IT"/>
          </a:p>
        </p:txBody>
      </p:sp>
      <p:sp>
        <p:nvSpPr>
          <p:cNvPr id="130051" name="CasellaDiTesto 1"/>
          <p:cNvSpPr txBox="1">
            <a:spLocks noChangeArrowheads="1"/>
          </p:cNvSpPr>
          <p:nvPr/>
        </p:nvSpPr>
        <p:spPr bwMode="auto">
          <a:xfrm>
            <a:off x="1006475" y="1014413"/>
            <a:ext cx="184150" cy="369887"/>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sp>
        <p:nvSpPr>
          <p:cNvPr id="130052" name="Segnaposto numero diapositiva 3"/>
          <p:cNvSpPr txBox="1">
            <a:spLocks/>
          </p:cNvSpPr>
          <p:nvPr/>
        </p:nvSpPr>
        <p:spPr bwMode="auto">
          <a:xfrm>
            <a:off x="6553200" y="6248400"/>
            <a:ext cx="1905000" cy="457200"/>
          </a:xfrm>
          <a:prstGeom prst="rect">
            <a:avLst/>
          </a:prstGeom>
          <a:noFill/>
          <a:ln w="9525">
            <a:noFill/>
            <a:miter lim="800000"/>
            <a:headEnd/>
            <a:tailEnd/>
          </a:ln>
        </p:spPr>
        <p:txBody>
          <a:bodyPr anchor="ctr">
            <a:prstTxWarp prst="textNoShape">
              <a:avLst/>
            </a:prstTxWarp>
          </a:bodyPr>
          <a:lstStyle/>
          <a:p>
            <a:pPr algn="r"/>
            <a:fld id="{132B42B3-3C01-904C-B10C-55FD5B6642AA}" type="slidenum">
              <a:rPr lang="it-IT" sz="1200">
                <a:solidFill>
                  <a:srgbClr val="898989"/>
                </a:solidFill>
                <a:latin typeface="Calibri" pitchFamily="-108" charset="0"/>
              </a:rPr>
              <a:pPr algn="r"/>
              <a:t>40</a:t>
            </a:fld>
            <a:endParaRPr lang="it-IT" sz="1200">
              <a:solidFill>
                <a:srgbClr val="898989"/>
              </a:solidFill>
              <a:latin typeface="Calibri" pitchFamily="-108" charset="0"/>
            </a:endParaRPr>
          </a:p>
        </p:txBody>
      </p:sp>
      <p:sp>
        <p:nvSpPr>
          <p:cNvPr id="5" name="Rectangle 1028"/>
          <p:cNvSpPr>
            <a:spLocks noGrp="1" noChangeArrowheads="1"/>
          </p:cNvSpPr>
          <p:nvPr/>
        </p:nvSpPr>
        <p:spPr bwMode="auto">
          <a:xfrm>
            <a:off x="2771775" y="476250"/>
            <a:ext cx="6172200" cy="2209800"/>
          </a:xfrm>
          <a:prstGeom prst="rect">
            <a:avLst/>
          </a:prstGeom>
          <a:noFill/>
          <a:ln w="9525">
            <a:noFill/>
            <a:miter lim="800000"/>
            <a:headEnd/>
            <a:tailEnd/>
          </a:ln>
        </p:spPr>
        <p:txBody>
          <a:bodyPr>
            <a:prstTxWarp prst="textNoShape">
              <a:avLst/>
            </a:prstTxWarp>
          </a:bodyPr>
          <a:lstStyle/>
          <a:p>
            <a:pPr eaLnBrk="0" hangingPunct="0"/>
            <a:r>
              <a:rPr lang="en-US" sz="2000" b="1">
                <a:latin typeface="Calibri" pitchFamily="-108" charset="0"/>
              </a:rPr>
              <a:t>S</a:t>
            </a:r>
            <a:r>
              <a:rPr lang="it-IT" sz="2000" b="1">
                <a:solidFill>
                  <a:srgbClr val="800000"/>
                </a:solidFill>
                <a:latin typeface="Calibri" pitchFamily="-108" charset="0"/>
              </a:rPr>
              <a:t>coprire e Inventare la matematica</a:t>
            </a:r>
            <a:endParaRPr lang="en-US" sz="2000" b="1">
              <a:latin typeface="Calibri" pitchFamily="-108" charset="0"/>
            </a:endParaRPr>
          </a:p>
          <a:p>
            <a:pPr eaLnBrk="0" hangingPunct="0"/>
            <a:r>
              <a:rPr lang="it-IT" sz="2000">
                <a:latin typeface="Calibri" pitchFamily="-108" charset="0"/>
              </a:rPr>
              <a:t>Da dove viene la matematica.</a:t>
            </a:r>
          </a:p>
          <a:p>
            <a:pPr eaLnBrk="0" hangingPunct="0"/>
            <a:r>
              <a:rPr lang="it-IT" sz="2000">
                <a:latin typeface="Calibri" pitchFamily="-108" charset="0"/>
              </a:rPr>
              <a:t>Come la mente embodied dà origine alla matematica</a:t>
            </a:r>
          </a:p>
          <a:p>
            <a:pPr algn="ctr" eaLnBrk="0" hangingPunct="0"/>
            <a:endParaRPr lang="it-IT" sz="2000">
              <a:latin typeface="Calibri" pitchFamily="-108" charset="0"/>
            </a:endParaRPr>
          </a:p>
          <a:p>
            <a:pPr algn="r" eaLnBrk="0" hangingPunct="0"/>
            <a:r>
              <a:rPr lang="it-IT" sz="2000" i="1">
                <a:latin typeface="Calibri" pitchFamily="-108" charset="0"/>
              </a:rPr>
              <a:t>G. Lakoff e R. E. Nunez, 2005</a:t>
            </a:r>
          </a:p>
        </p:txBody>
      </p:sp>
      <p:pic>
        <p:nvPicPr>
          <p:cNvPr id="6" name="Picture 1029"/>
          <p:cNvPicPr>
            <a:picLocks noChangeAspect="1" noChangeArrowheads="1"/>
          </p:cNvPicPr>
          <p:nvPr/>
        </p:nvPicPr>
        <p:blipFill>
          <a:blip r:embed="rId3"/>
          <a:srcRect/>
          <a:stretch>
            <a:fillRect/>
          </a:stretch>
        </p:blipFill>
        <p:spPr bwMode="auto">
          <a:xfrm>
            <a:off x="0" y="549275"/>
            <a:ext cx="2733675" cy="4038600"/>
          </a:xfrm>
          <a:prstGeom prst="rect">
            <a:avLst/>
          </a:prstGeom>
          <a:noFill/>
          <a:ln w="9525">
            <a:noFill/>
            <a:miter lim="800000"/>
            <a:headEnd/>
            <a:tailEnd/>
          </a:ln>
        </p:spPr>
      </p:pic>
      <p:pic>
        <p:nvPicPr>
          <p:cNvPr id="7" name="Picture 1030"/>
          <p:cNvPicPr>
            <a:picLocks noChangeAspect="1" noChangeArrowheads="1"/>
          </p:cNvPicPr>
          <p:nvPr/>
        </p:nvPicPr>
        <p:blipFill>
          <a:blip r:embed="rId4"/>
          <a:srcRect/>
          <a:stretch>
            <a:fillRect/>
          </a:stretch>
        </p:blipFill>
        <p:spPr bwMode="auto">
          <a:xfrm>
            <a:off x="6156325" y="3644900"/>
            <a:ext cx="2425700" cy="2611438"/>
          </a:xfrm>
          <a:prstGeom prst="rect">
            <a:avLst/>
          </a:prstGeom>
          <a:solidFill>
            <a:schemeClr val="bg2"/>
          </a:solidFill>
          <a:ln w="9525">
            <a:noFill/>
            <a:miter lim="800000"/>
            <a:headEnd/>
            <a:tailEnd/>
          </a:ln>
        </p:spPr>
      </p:pic>
      <p:sp>
        <p:nvSpPr>
          <p:cNvPr id="8" name="Text Box 1031"/>
          <p:cNvSpPr txBox="1">
            <a:spLocks noChangeArrowheads="1"/>
          </p:cNvSpPr>
          <p:nvPr/>
        </p:nvSpPr>
        <p:spPr bwMode="auto">
          <a:xfrm>
            <a:off x="323850" y="5157788"/>
            <a:ext cx="5724525" cy="1006475"/>
          </a:xfrm>
          <a:prstGeom prst="rect">
            <a:avLst/>
          </a:prstGeom>
          <a:noFill/>
          <a:ln w="9525">
            <a:noFill/>
            <a:miter lim="800000"/>
            <a:headEnd/>
            <a:tailEnd/>
          </a:ln>
        </p:spPr>
        <p:txBody>
          <a:bodyPr>
            <a:prstTxWarp prst="textNoShape">
              <a:avLst/>
            </a:prstTxWarp>
            <a:spAutoFit/>
          </a:bodyPr>
          <a:lstStyle/>
          <a:p>
            <a:pPr eaLnBrk="0" hangingPunct="0"/>
            <a:r>
              <a:rPr lang="en-US" sz="2000">
                <a:latin typeface="Calibri" pitchFamily="-108" charset="0"/>
              </a:rPr>
              <a:t>Metafore, schemi-immagine forniscono un ponte tra il linguaggio e il ragionamento, tra il corpo e i concetti</a:t>
            </a:r>
            <a:endParaRPr lang="it-IT" sz="2000">
              <a:latin typeface="Calibri" pitchFamily="-108" charset="0"/>
            </a:endParaRPr>
          </a:p>
        </p:txBody>
      </p:sp>
      <p:pic>
        <p:nvPicPr>
          <p:cNvPr id="9" name="Picture 1032"/>
          <p:cNvPicPr>
            <a:picLocks noChangeAspect="1" noChangeArrowheads="1"/>
          </p:cNvPicPr>
          <p:nvPr/>
        </p:nvPicPr>
        <p:blipFill>
          <a:blip r:embed="rId5"/>
          <a:srcRect/>
          <a:stretch>
            <a:fillRect/>
          </a:stretch>
        </p:blipFill>
        <p:spPr bwMode="auto">
          <a:xfrm>
            <a:off x="3059113" y="2636838"/>
            <a:ext cx="2854325" cy="20605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ldTgt/>
                                        </p:tgtEl>
                                        <p:attrNameLst>
                                          <p:attrName>ppt_x</p:attrName>
                                        </p:attrNameLst>
                                      </p:cBhvr>
                                      <p:tavLst>
                                        <p:tav tm="0">
                                          <p:val>
                                            <p:strVal val="1+#ppt_w/2"/>
                                          </p:val>
                                        </p:tav>
                                        <p:tav tm="100000">
                                          <p:val>
                                            <p:strVal val="#ppt_x"/>
                                          </p:val>
                                        </p:tav>
                                      </p:tavLst>
                                    </p:anim>
                                    <p:anim calcmode="lin" valueType="num">
                                      <p:cBhvr additive="base">
                                        <p:cTn id="8" dur="500" fill="hold"/>
                                        <p:tgtEl>
                                          <p:sld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528"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 calcmode="lin" valueType="num">
                                      <p:cBhvr>
                                        <p:cTn id="33" dur="500" fill="hold"/>
                                        <p:tgtEl>
                                          <p:spTgt spid="9"/>
                                        </p:tgtEl>
                                        <p:attrNameLst>
                                          <p:attrName>ppt_x</p:attrName>
                                        </p:attrNameLst>
                                      </p:cBhvr>
                                      <p:tavLst>
                                        <p:tav tm="0">
                                          <p:val>
                                            <p:fltVal val="0.5"/>
                                          </p:val>
                                        </p:tav>
                                        <p:tav tm="100000">
                                          <p:val>
                                            <p:strVal val="#ppt_x"/>
                                          </p:val>
                                        </p:tav>
                                      </p:tavLst>
                                    </p:anim>
                                    <p:anim calcmode="lin" valueType="num">
                                      <p:cBhvr>
                                        <p:cTn id="34"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dissolve">
                                      <p:cBhvr>
                                        <p:cTn id="5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utoUpdateAnimBg="0"/>
      <p:bldP spid="8" grpId="0" autoUpdateAnimBg="0"/>
    </p:bld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Segnaposto numero diapositiva 3"/>
          <p:cNvSpPr>
            <a:spLocks noGrp="1"/>
          </p:cNvSpPr>
          <p:nvPr>
            <p:ph type="sldNum" sz="quarter" idx="12"/>
          </p:nvPr>
        </p:nvSpPr>
        <p:spPr/>
        <p:txBody>
          <a:bodyPr/>
          <a:lstStyle/>
          <a:p>
            <a:pPr>
              <a:defRPr/>
            </a:pPr>
            <a:fld id="{4A713D37-59CF-FB4A-B1B6-D9F651531055}" type="slidenum">
              <a:rPr lang="it-IT"/>
              <a:pPr>
                <a:defRPr/>
              </a:pPr>
              <a:t>41</a:t>
            </a:fld>
            <a:endParaRPr lang="it-IT"/>
          </a:p>
        </p:txBody>
      </p:sp>
      <p:sp>
        <p:nvSpPr>
          <p:cNvPr id="176131"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176132"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Calibri" pitchFamily="-108" charset="0"/>
            </a:endParaRPr>
          </a:p>
        </p:txBody>
      </p:sp>
      <p:sp>
        <p:nvSpPr>
          <p:cNvPr id="2" name="Rectangle 4"/>
          <p:cNvSpPr>
            <a:spLocks noChangeArrowheads="1"/>
          </p:cNvSpPr>
          <p:nvPr/>
        </p:nvSpPr>
        <p:spPr bwMode="auto">
          <a:xfrm>
            <a:off x="1979613" y="1916113"/>
            <a:ext cx="6537325" cy="2800350"/>
          </a:xfrm>
          <a:prstGeom prst="rect">
            <a:avLst/>
          </a:prstGeom>
          <a:noFill/>
          <a:ln w="9525">
            <a:noFill/>
            <a:prstDash val="sysDot"/>
            <a:miter lim="800000"/>
            <a:headEnd/>
            <a:tailEnd/>
          </a:ln>
          <a:effectLst/>
        </p:spPr>
        <p:txBody>
          <a:bodyPr>
            <a:prstTxWarp prst="textNoShape">
              <a:avLst/>
            </a:prstTxWarp>
            <a:spAutoFit/>
          </a:bodyPr>
          <a:lstStyle/>
          <a:p>
            <a:pPr algn="ctr" eaLnBrk="0" fontAlgn="auto" hangingPunct="0">
              <a:spcBef>
                <a:spcPts val="0"/>
              </a:spcBef>
              <a:spcAft>
                <a:spcPts val="0"/>
              </a:spcAft>
              <a:defRPr/>
            </a:pPr>
            <a:r>
              <a:rPr lang="it-IT" sz="4400" b="1">
                <a:effectLst>
                  <a:outerShdw blurRad="38100" dist="38100" dir="2700000" algn="tl">
                    <a:srgbClr val="DDDDDD"/>
                  </a:outerShdw>
                </a:effectLst>
                <a:latin typeface="Arial" charset="0"/>
                <a:ea typeface="ＭＳ Ｐゴシック" charset="-128"/>
                <a:cs typeface="ＭＳ Ｐゴシック" charset="-128"/>
              </a:rPr>
              <a:t>CHE COS’E’ UN</a:t>
            </a:r>
            <a:endParaRPr lang="it-IT" sz="4400">
              <a:latin typeface="Arial" charset="0"/>
              <a:ea typeface="ＭＳ Ｐゴシック" charset="-128"/>
              <a:cs typeface="ＭＳ Ｐゴシック" charset="-128"/>
            </a:endParaRPr>
          </a:p>
          <a:p>
            <a:pPr algn="ctr" eaLnBrk="0" fontAlgn="auto" hangingPunct="0">
              <a:spcBef>
                <a:spcPts val="0"/>
              </a:spcBef>
              <a:spcAft>
                <a:spcPts val="0"/>
              </a:spcAft>
              <a:defRPr/>
            </a:pPr>
            <a:r>
              <a:rPr lang="it-IT" sz="4400" b="1">
                <a:effectLst>
                  <a:outerShdw blurRad="38100" dist="38100" dir="2700000" algn="tl">
                    <a:srgbClr val="DDDDDD"/>
                  </a:outerShdw>
                </a:effectLst>
                <a:latin typeface="Arial" charset="0"/>
                <a:ea typeface="ＭＳ Ｐゴシック" charset="-128"/>
                <a:cs typeface="ＭＳ Ｐゴシック" charset="-128"/>
              </a:rPr>
              <a:t>«AMBIENTE </a:t>
            </a:r>
          </a:p>
          <a:p>
            <a:pPr algn="ctr" eaLnBrk="0" fontAlgn="auto" hangingPunct="0">
              <a:spcBef>
                <a:spcPts val="0"/>
              </a:spcBef>
              <a:spcAft>
                <a:spcPts val="0"/>
              </a:spcAft>
              <a:defRPr/>
            </a:pPr>
            <a:r>
              <a:rPr lang="it-IT" sz="4400" b="1">
                <a:effectLst>
                  <a:outerShdw blurRad="38100" dist="38100" dir="2700000" algn="tl">
                    <a:srgbClr val="DDDDDD"/>
                  </a:outerShdw>
                </a:effectLst>
                <a:latin typeface="Arial" charset="0"/>
                <a:ea typeface="ＭＳ Ｐゴシック" charset="-128"/>
                <a:cs typeface="ＭＳ Ｐゴシック" charset="-128"/>
              </a:rPr>
              <a:t>DI </a:t>
            </a:r>
          </a:p>
          <a:p>
            <a:pPr algn="ctr" eaLnBrk="0" fontAlgn="auto" hangingPunct="0">
              <a:spcBef>
                <a:spcPts val="0"/>
              </a:spcBef>
              <a:spcAft>
                <a:spcPts val="0"/>
              </a:spcAft>
              <a:defRPr/>
            </a:pPr>
            <a:r>
              <a:rPr lang="it-IT" sz="4400" b="1">
                <a:effectLst>
                  <a:outerShdw blurRad="38100" dist="38100" dir="2700000" algn="tl">
                    <a:srgbClr val="DDDDDD"/>
                  </a:outerShdw>
                </a:effectLst>
                <a:latin typeface="Arial" charset="0"/>
                <a:ea typeface="ＭＳ Ｐゴシック" charset="-128"/>
                <a:cs typeface="ＭＳ Ｐゴシック" charset="-128"/>
              </a:rPr>
              <a:t>APPRENDIMENTO»</a:t>
            </a:r>
          </a:p>
        </p:txBody>
      </p:sp>
      <p:sp>
        <p:nvSpPr>
          <p:cNvPr id="164869"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2</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4754" name="Segnaposto numero diapositiva 3"/>
          <p:cNvSpPr>
            <a:spLocks noGrp="1"/>
          </p:cNvSpPr>
          <p:nvPr>
            <p:ph type="sldNum" sz="quarter" idx="12"/>
          </p:nvPr>
        </p:nvSpPr>
        <p:spPr/>
        <p:txBody>
          <a:bodyPr/>
          <a:lstStyle/>
          <a:p>
            <a:pPr>
              <a:defRPr/>
            </a:pPr>
            <a:fld id="{E59620A0-AF32-4740-BEAD-A978777D460A}" type="slidenum">
              <a:rPr lang="it-IT"/>
              <a:pPr>
                <a:defRPr/>
              </a:pPr>
              <a:t>42</a:t>
            </a:fld>
            <a:endParaRPr lang="it-IT"/>
          </a:p>
        </p:txBody>
      </p:sp>
      <p:sp>
        <p:nvSpPr>
          <p:cNvPr id="178179" name="Rectangle 2"/>
          <p:cNvSpPr>
            <a:spLocks noChangeArrowheads="1"/>
          </p:cNvSpPr>
          <p:nvPr/>
        </p:nvSpPr>
        <p:spPr bwMode="auto">
          <a:xfrm>
            <a:off x="4832350" y="596900"/>
            <a:ext cx="3959225" cy="5137150"/>
          </a:xfrm>
          <a:prstGeom prst="rect">
            <a:avLst/>
          </a:prstGeom>
          <a:solidFill>
            <a:schemeClr val="bg1">
              <a:alpha val="50195"/>
            </a:schemeClr>
          </a:solidFill>
          <a:ln w="9525" cap="rnd">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sp>
        <p:nvSpPr>
          <p:cNvPr id="178180" name="Rectangle 3"/>
          <p:cNvSpPr>
            <a:spLocks noChangeArrowheads="1"/>
          </p:cNvSpPr>
          <p:nvPr/>
        </p:nvSpPr>
        <p:spPr bwMode="auto">
          <a:xfrm>
            <a:off x="323850" y="596900"/>
            <a:ext cx="3959225" cy="5137150"/>
          </a:xfrm>
          <a:prstGeom prst="rect">
            <a:avLst/>
          </a:prstGeom>
          <a:solidFill>
            <a:schemeClr val="bg1">
              <a:alpha val="50195"/>
            </a:schemeClr>
          </a:solidFill>
          <a:ln w="9525" cap="rnd">
            <a:solidFill>
              <a:schemeClr val="tx1"/>
            </a:solidFill>
            <a:prstDash val="sysDot"/>
            <a:miter lim="800000"/>
            <a:headEnd/>
            <a:tailEnd/>
          </a:ln>
        </p:spPr>
        <p:txBody>
          <a:bodyPr lIns="90000" tIns="46800" rIns="90000" bIns="46800" anchor="ctr">
            <a:prstTxWarp prst="textNoShape">
              <a:avLst/>
            </a:prstTxWarp>
            <a:spAutoFit/>
          </a:bodyPr>
          <a:lstStyle/>
          <a:p>
            <a:pPr eaLnBrk="0" hangingPunct="0"/>
            <a:endParaRPr lang="it-IT">
              <a:latin typeface="Calibri" pitchFamily="-108" charset="0"/>
            </a:endParaRPr>
          </a:p>
        </p:txBody>
      </p:sp>
      <p:pic>
        <p:nvPicPr>
          <p:cNvPr id="178181" name="Picture 4"/>
          <p:cNvPicPr>
            <a:picLocks noChangeAspect="1" noChangeArrowheads="1"/>
          </p:cNvPicPr>
          <p:nvPr/>
        </p:nvPicPr>
        <p:blipFill>
          <a:blip r:embed="rId3">
            <a:clrChange>
              <a:clrFrom>
                <a:srgbClr val="D5CEBC"/>
              </a:clrFrom>
              <a:clrTo>
                <a:srgbClr val="D5CEBC">
                  <a:alpha val="0"/>
                </a:srgbClr>
              </a:clrTo>
            </a:clrChange>
            <a:lum contrast="40000"/>
          </a:blip>
          <a:srcRect/>
          <a:stretch>
            <a:fillRect/>
          </a:stretch>
        </p:blipFill>
        <p:spPr bwMode="auto">
          <a:xfrm>
            <a:off x="4984750" y="1268413"/>
            <a:ext cx="3548063" cy="3390900"/>
          </a:xfrm>
          <a:prstGeom prst="rect">
            <a:avLst/>
          </a:prstGeom>
          <a:noFill/>
          <a:ln w="9525">
            <a:noFill/>
            <a:miter lim="800000"/>
            <a:headEnd/>
            <a:tailEnd/>
          </a:ln>
        </p:spPr>
      </p:pic>
      <p:sp>
        <p:nvSpPr>
          <p:cNvPr id="178182" name="Text Box 5"/>
          <p:cNvSpPr txBox="1">
            <a:spLocks noChangeArrowheads="1"/>
          </p:cNvSpPr>
          <p:nvPr/>
        </p:nvSpPr>
        <p:spPr bwMode="auto">
          <a:xfrm>
            <a:off x="107950" y="0"/>
            <a:ext cx="8636000" cy="461963"/>
          </a:xfrm>
          <a:prstGeom prst="rect">
            <a:avLst/>
          </a:prstGeom>
          <a:noFill/>
          <a:ln w="9525">
            <a:noFill/>
            <a:miter lim="800000"/>
            <a:headEnd/>
            <a:tailEnd/>
          </a:ln>
        </p:spPr>
        <p:txBody>
          <a:bodyPr>
            <a:prstTxWarp prst="textNoShape">
              <a:avLst/>
            </a:prstTxWarp>
            <a:spAutoFit/>
          </a:bodyPr>
          <a:lstStyle/>
          <a:p>
            <a:pPr eaLnBrk="0" hangingPunct="0"/>
            <a:r>
              <a:rPr lang="it-IT" b="1">
                <a:latin typeface="Verdana" pitchFamily="-108" charset="0"/>
              </a:rPr>
              <a:t>Dalla bottega dell’artigiano alla scuola di Dickens</a:t>
            </a:r>
          </a:p>
        </p:txBody>
      </p:sp>
      <p:sp>
        <p:nvSpPr>
          <p:cNvPr id="178183" name="Text Box 6"/>
          <p:cNvSpPr txBox="1">
            <a:spLocks noChangeArrowheads="1"/>
          </p:cNvSpPr>
          <p:nvPr/>
        </p:nvSpPr>
        <p:spPr bwMode="auto">
          <a:xfrm>
            <a:off x="5364163" y="4724400"/>
            <a:ext cx="2895600" cy="336550"/>
          </a:xfrm>
          <a:prstGeom prst="rect">
            <a:avLst/>
          </a:prstGeom>
          <a:solidFill>
            <a:schemeClr val="bg1"/>
          </a:solidFill>
          <a:ln w="9525">
            <a:noFill/>
            <a:miter lim="800000"/>
            <a:headEnd/>
            <a:tailEnd/>
          </a:ln>
        </p:spPr>
        <p:txBody>
          <a:bodyPr>
            <a:prstTxWarp prst="textNoShape">
              <a:avLst/>
            </a:prstTxWarp>
            <a:spAutoFit/>
          </a:bodyPr>
          <a:lstStyle/>
          <a:p>
            <a:pPr eaLnBrk="0" hangingPunct="0"/>
            <a:r>
              <a:rPr lang="it-IT" b="1">
                <a:solidFill>
                  <a:srgbClr val="000080"/>
                </a:solidFill>
                <a:latin typeface="Verdana" pitchFamily="-108" charset="0"/>
              </a:rPr>
              <a:t>simbolico-ricostruttiva</a:t>
            </a:r>
          </a:p>
        </p:txBody>
      </p:sp>
      <p:pic>
        <p:nvPicPr>
          <p:cNvPr id="178184" name="Picture 7"/>
          <p:cNvPicPr>
            <a:picLocks noChangeAspect="1" noChangeArrowheads="1"/>
          </p:cNvPicPr>
          <p:nvPr/>
        </p:nvPicPr>
        <p:blipFill>
          <a:blip r:embed="rId4">
            <a:lum bright="10000" contrast="14000"/>
          </a:blip>
          <a:srcRect/>
          <a:stretch>
            <a:fillRect/>
          </a:stretch>
        </p:blipFill>
        <p:spPr bwMode="auto">
          <a:xfrm>
            <a:off x="827088" y="962025"/>
            <a:ext cx="2933700" cy="2078038"/>
          </a:xfrm>
          <a:prstGeom prst="rect">
            <a:avLst/>
          </a:prstGeom>
          <a:noFill/>
          <a:ln w="9525">
            <a:noFill/>
            <a:miter lim="800000"/>
            <a:headEnd/>
            <a:tailEnd/>
          </a:ln>
        </p:spPr>
      </p:pic>
      <p:cxnSp>
        <p:nvCxnSpPr>
          <p:cNvPr id="178185" name="AutoShape 8"/>
          <p:cNvCxnSpPr>
            <a:cxnSpLocks noChangeShapeType="1"/>
          </p:cNvCxnSpPr>
          <p:nvPr/>
        </p:nvCxnSpPr>
        <p:spPr bwMode="auto">
          <a:xfrm rot="5400000" flipV="1">
            <a:off x="3514725" y="1895475"/>
            <a:ext cx="2063750" cy="4673600"/>
          </a:xfrm>
          <a:prstGeom prst="bentConnector5">
            <a:avLst>
              <a:gd name="adj1" fmla="val 130921"/>
              <a:gd name="adj2" fmla="val 46023"/>
              <a:gd name="adj3" fmla="val 131458"/>
            </a:avLst>
          </a:prstGeom>
          <a:noFill/>
          <a:ln w="25400">
            <a:solidFill>
              <a:srgbClr val="000080"/>
            </a:solidFill>
            <a:prstDash val="dash"/>
            <a:miter lim="800000"/>
            <a:headEnd/>
            <a:tailEnd type="triangle" w="lg" len="lg"/>
          </a:ln>
        </p:spPr>
      </p:cxnSp>
      <p:sp>
        <p:nvSpPr>
          <p:cNvPr id="2" name="Text Box 9"/>
          <p:cNvSpPr txBox="1">
            <a:spLocks noChangeArrowheads="1"/>
          </p:cNvSpPr>
          <p:nvPr/>
        </p:nvSpPr>
        <p:spPr bwMode="auto">
          <a:xfrm>
            <a:off x="2843213" y="5575300"/>
            <a:ext cx="4267200" cy="400050"/>
          </a:xfrm>
          <a:prstGeom prst="rect">
            <a:avLst/>
          </a:prstGeom>
          <a:noFill/>
          <a:ln w="9525">
            <a:noFill/>
            <a:miter lim="800000"/>
            <a:headEnd/>
            <a:tailEnd/>
          </a:ln>
          <a:effectLst>
            <a:outerShdw blurRad="63500" dist="17961" dir="2700000" algn="ctr" rotWithShape="0">
              <a:schemeClr val="bg2">
                <a:alpha val="74998"/>
              </a:schemeClr>
            </a:outerShdw>
          </a:effectLst>
        </p:spPr>
        <p:txBody>
          <a:bodyPr>
            <a:spAutoFit/>
          </a:bodyPr>
          <a:lstStyle/>
          <a:p>
            <a:pPr eaLnBrk="0" fontAlgn="auto" hangingPunct="0">
              <a:spcBef>
                <a:spcPts val="0"/>
              </a:spcBef>
              <a:spcAft>
                <a:spcPts val="0"/>
              </a:spcAft>
              <a:defRPr/>
            </a:pPr>
            <a:r>
              <a:rPr lang="it-IT" sz="2000" b="1" dirty="0">
                <a:solidFill>
                  <a:srgbClr val="FF3300"/>
                </a:solidFill>
                <a:latin typeface="Verdana" charset="0"/>
                <a:ea typeface="+mn-ea"/>
                <a:cs typeface="+mn-cs"/>
              </a:rPr>
              <a:t>la rivoluzione tipografica</a:t>
            </a:r>
          </a:p>
        </p:txBody>
      </p:sp>
      <p:pic>
        <p:nvPicPr>
          <p:cNvPr id="178187" name="Picture 10"/>
          <p:cNvPicPr>
            <a:picLocks noChangeAspect="1" noChangeArrowheads="1"/>
          </p:cNvPicPr>
          <p:nvPr/>
        </p:nvPicPr>
        <p:blipFill>
          <a:blip r:embed="rId5"/>
          <a:srcRect/>
          <a:stretch>
            <a:fillRect/>
          </a:stretch>
        </p:blipFill>
        <p:spPr bwMode="auto">
          <a:xfrm>
            <a:off x="827088" y="3436938"/>
            <a:ext cx="2933700" cy="2138362"/>
          </a:xfrm>
          <a:prstGeom prst="rect">
            <a:avLst/>
          </a:prstGeom>
          <a:noFill/>
          <a:ln w="9525">
            <a:noFill/>
            <a:miter lim="800000"/>
            <a:headEnd/>
            <a:tailEnd/>
          </a:ln>
        </p:spPr>
      </p:pic>
      <p:sp>
        <p:nvSpPr>
          <p:cNvPr id="178188" name="Text Box 11"/>
          <p:cNvSpPr txBox="1">
            <a:spLocks noChangeArrowheads="1"/>
          </p:cNvSpPr>
          <p:nvPr/>
        </p:nvSpPr>
        <p:spPr bwMode="auto">
          <a:xfrm>
            <a:off x="942975" y="3068638"/>
            <a:ext cx="2647950" cy="369887"/>
          </a:xfrm>
          <a:prstGeom prst="rect">
            <a:avLst/>
          </a:prstGeom>
          <a:solidFill>
            <a:schemeClr val="bg1"/>
          </a:solidFill>
          <a:ln w="9525">
            <a:noFill/>
            <a:miter lim="800000"/>
            <a:headEnd/>
            <a:tailEnd/>
          </a:ln>
        </p:spPr>
        <p:txBody>
          <a:bodyPr>
            <a:prstTxWarp prst="textNoShape">
              <a:avLst/>
            </a:prstTxWarp>
            <a:spAutoFit/>
          </a:bodyPr>
          <a:lstStyle/>
          <a:p>
            <a:pPr eaLnBrk="0" hangingPunct="0"/>
            <a:r>
              <a:rPr lang="it-IT" b="1">
                <a:solidFill>
                  <a:srgbClr val="000080"/>
                </a:solidFill>
                <a:latin typeface="Verdana" pitchFamily="-108" charset="0"/>
              </a:rPr>
              <a:t>percettivo-motoria</a:t>
            </a:r>
            <a:endParaRPr lang="it-IT" sz="1200" b="1">
              <a:solidFill>
                <a:srgbClr val="000080"/>
              </a:solidFill>
              <a:latin typeface="Verdana" pitchFamily="-108" charset="0"/>
            </a:endParaRPr>
          </a:p>
        </p:txBody>
      </p:sp>
      <p:sp>
        <p:nvSpPr>
          <p:cNvPr id="178189" name="CasellaDiTesto 13"/>
          <p:cNvSpPr txBox="1">
            <a:spLocks noChangeArrowheads="1"/>
          </p:cNvSpPr>
          <p:nvPr/>
        </p:nvSpPr>
        <p:spPr bwMode="auto">
          <a:xfrm>
            <a:off x="0" y="5975350"/>
            <a:ext cx="9144000" cy="338138"/>
          </a:xfrm>
          <a:prstGeom prst="rect">
            <a:avLst/>
          </a:prstGeom>
          <a:noFill/>
          <a:ln w="9525">
            <a:noFill/>
            <a:miter lim="800000"/>
            <a:headEnd/>
            <a:tailEnd/>
          </a:ln>
        </p:spPr>
        <p:txBody>
          <a:bodyPr>
            <a:prstTxWarp prst="textNoShape">
              <a:avLst/>
            </a:prstTxWarp>
            <a:spAutoFit/>
          </a:bodyPr>
          <a:lstStyle/>
          <a:p>
            <a:r>
              <a:rPr lang="it-IT" sz="1600">
                <a:latin typeface="Calibri" pitchFamily="-108" charset="0"/>
              </a:rPr>
              <a:t>FONTE: ERNESTO HOFMANN- L’operativizzazione della conoscenza Cagliari 12 Dicembre 2007</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0226" name="Rectangle 4"/>
          <p:cNvSpPr>
            <a:spLocks noChangeArrowheads="1"/>
          </p:cNvSpPr>
          <p:nvPr/>
        </p:nvSpPr>
        <p:spPr bwMode="auto">
          <a:xfrm>
            <a:off x="152400" y="228600"/>
            <a:ext cx="8839200" cy="57912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16067" name="Segnaposto numero diapositiva 3"/>
          <p:cNvSpPr>
            <a:spLocks noGrp="1"/>
          </p:cNvSpPr>
          <p:nvPr>
            <p:ph type="sldNum" sz="quarter" idx="12"/>
          </p:nvPr>
        </p:nvSpPr>
        <p:spPr/>
        <p:txBody>
          <a:bodyPr/>
          <a:lstStyle/>
          <a:p>
            <a:pPr>
              <a:defRPr/>
            </a:pPr>
            <a:fld id="{0D0A6996-0660-A047-A4CD-797B99067C8C}" type="slidenum">
              <a:rPr lang="it-IT"/>
              <a:pPr>
                <a:defRPr/>
              </a:pPr>
              <a:t>43</a:t>
            </a:fld>
            <a:endParaRPr lang="it-IT"/>
          </a:p>
        </p:txBody>
      </p:sp>
      <p:sp>
        <p:nvSpPr>
          <p:cNvPr id="180228" name="Text Box 2"/>
          <p:cNvSpPr txBox="1">
            <a:spLocks noChangeArrowheads="1"/>
          </p:cNvSpPr>
          <p:nvPr/>
        </p:nvSpPr>
        <p:spPr bwMode="auto">
          <a:xfrm>
            <a:off x="533400" y="228600"/>
            <a:ext cx="8458200" cy="5324475"/>
          </a:xfrm>
          <a:prstGeom prst="rect">
            <a:avLst/>
          </a:prstGeom>
          <a:noFill/>
          <a:ln w="9525">
            <a:noFill/>
            <a:miter lim="800000"/>
            <a:headEnd/>
            <a:tailEnd/>
          </a:ln>
        </p:spPr>
        <p:txBody>
          <a:bodyPr>
            <a:prstTxWarp prst="textNoShape">
              <a:avLst/>
            </a:prstTxWarp>
            <a:spAutoFit/>
          </a:bodyPr>
          <a:lstStyle/>
          <a:p>
            <a:pPr algn="just"/>
            <a:r>
              <a:rPr lang="it-IT" sz="2000">
                <a:latin typeface="Calibri" pitchFamily="-108" charset="0"/>
              </a:rPr>
              <a:t>La ricerca sugli ambienti di apprendimento nasce dal presupposto che la conoscenza appresa nei curricoli scolastici deve essere:</a:t>
            </a:r>
          </a:p>
          <a:p>
            <a:pPr>
              <a:buFont typeface="Wingdings" pitchFamily="-108" charset="2"/>
              <a:buChar char="q"/>
            </a:pPr>
            <a:r>
              <a:rPr lang="it-IT" sz="2000">
                <a:latin typeface="Calibri" pitchFamily="-108" charset="0"/>
              </a:rPr>
              <a:t> </a:t>
            </a:r>
            <a:r>
              <a:rPr lang="it-IT" sz="2000" b="1">
                <a:latin typeface="Calibri" pitchFamily="-108" charset="0"/>
              </a:rPr>
              <a:t>situata</a:t>
            </a:r>
            <a:r>
              <a:rPr lang="it-IT" sz="2000">
                <a:latin typeface="Calibri" pitchFamily="-108" charset="0"/>
              </a:rPr>
              <a:t>: i problemi nascono da situazioni autentiche, significative, attinte dalla vita reale. Gli studenti sono introdotti nella situazione e  propongono, con la discussione di gruppo, vari modi di soluzione personale (per questo  gli ambienti sono definiti generativi), con la possibilità poi di esaminare le modalità proposte dagli esperti o le soluzioni in diversi contesti;</a:t>
            </a:r>
          </a:p>
          <a:p>
            <a:pPr>
              <a:buFont typeface="Wingdings" pitchFamily="-108" charset="2"/>
              <a:buChar char="q"/>
            </a:pPr>
            <a:r>
              <a:rPr lang="it-IT" sz="2000">
                <a:latin typeface="Calibri" pitchFamily="-108" charset="0"/>
              </a:rPr>
              <a:t> </a:t>
            </a:r>
            <a:r>
              <a:rPr lang="it-IT" sz="2000" b="1">
                <a:latin typeface="Calibri" pitchFamily="-108" charset="0"/>
              </a:rPr>
              <a:t>distribuita</a:t>
            </a:r>
            <a:r>
              <a:rPr lang="it-IT" sz="2000">
                <a:latin typeface="Calibri" pitchFamily="-108" charset="0"/>
              </a:rPr>
              <a:t>: nel senso che le competenze dovrebbero essere dislocate in forma differenziata tra gli studenti piuttosto che perseguire l’obiettivo che ciascun allievo sappia le stesse cose;</a:t>
            </a:r>
          </a:p>
          <a:p>
            <a:pPr>
              <a:buFont typeface="Wingdings" pitchFamily="-108" charset="2"/>
              <a:buChar char="q"/>
            </a:pPr>
            <a:r>
              <a:rPr lang="it-IT" sz="2000">
                <a:latin typeface="Calibri" pitchFamily="-108" charset="0"/>
              </a:rPr>
              <a:t> r</a:t>
            </a:r>
            <a:r>
              <a:rPr lang="it-IT" sz="2000" b="1">
                <a:latin typeface="Calibri" pitchFamily="-108" charset="0"/>
              </a:rPr>
              <a:t>appresentativa della complessità del mondo reale</a:t>
            </a:r>
            <a:r>
              <a:rPr lang="it-IT" sz="2000">
                <a:latin typeface="Calibri" pitchFamily="-108" charset="0"/>
              </a:rPr>
              <a:t>: quindi, capace di far apprendere in una varietà di modi differenti e per una diversità di scopi, favorendo così il prodursi di rappresentazioni multiple della conoscenza. I contenuti devono essere riusati più volte; è fondamentale per una reale padronanza rivisitare lo stesso materiale in tempi differenti, in contesti modificati.</a:t>
            </a:r>
          </a:p>
          <a:p>
            <a:endParaRPr lang="it-IT" sz="200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2274" name="Rectangle 4"/>
          <p:cNvSpPr>
            <a:spLocks noChangeArrowheads="1"/>
          </p:cNvSpPr>
          <p:nvPr/>
        </p:nvSpPr>
        <p:spPr bwMode="auto">
          <a:xfrm>
            <a:off x="152400" y="228600"/>
            <a:ext cx="8839200" cy="57912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20163" name="Segnaposto numero diapositiva 3"/>
          <p:cNvSpPr>
            <a:spLocks noGrp="1"/>
          </p:cNvSpPr>
          <p:nvPr>
            <p:ph type="sldNum" sz="quarter" idx="12"/>
          </p:nvPr>
        </p:nvSpPr>
        <p:spPr/>
        <p:txBody>
          <a:bodyPr/>
          <a:lstStyle/>
          <a:p>
            <a:pPr>
              <a:defRPr/>
            </a:pPr>
            <a:fld id="{69858AEA-9799-6E4B-A39D-FDB7A1CC7400}" type="slidenum">
              <a:rPr lang="it-IT"/>
              <a:pPr>
                <a:defRPr/>
              </a:pPr>
              <a:t>44</a:t>
            </a:fld>
            <a:endParaRPr lang="it-IT"/>
          </a:p>
        </p:txBody>
      </p:sp>
      <p:sp>
        <p:nvSpPr>
          <p:cNvPr id="182276" name="Text Box 2"/>
          <p:cNvSpPr txBox="1">
            <a:spLocks noChangeArrowheads="1"/>
          </p:cNvSpPr>
          <p:nvPr/>
        </p:nvSpPr>
        <p:spPr bwMode="auto">
          <a:xfrm>
            <a:off x="533400" y="228600"/>
            <a:ext cx="8458200" cy="4094163"/>
          </a:xfrm>
          <a:prstGeom prst="rect">
            <a:avLst/>
          </a:prstGeom>
          <a:noFill/>
          <a:ln w="9525">
            <a:noFill/>
            <a:miter lim="800000"/>
            <a:headEnd/>
            <a:tailEnd/>
          </a:ln>
        </p:spPr>
        <p:txBody>
          <a:bodyPr>
            <a:prstTxWarp prst="textNoShape">
              <a:avLst/>
            </a:prstTxWarp>
            <a:spAutoFit/>
          </a:bodyPr>
          <a:lstStyle/>
          <a:p>
            <a:pPr algn="just"/>
            <a:r>
              <a:rPr lang="it-IT" sz="2000">
                <a:latin typeface="Calibri" pitchFamily="-108" charset="0"/>
              </a:rPr>
              <a:t>Dal punto di vista didattico le parole chiave sono: </a:t>
            </a:r>
            <a:r>
              <a:rPr lang="it-IT" sz="2000" i="1">
                <a:latin typeface="Calibri" pitchFamily="-108" charset="0"/>
              </a:rPr>
              <a:t>verticalità, continuità dagli alfabeti ai codici, interazione dialettica tra disciplinarità e interdisciplinarità, tra specificità disciplinare e trasversalità, problematizzazione, metacognizione, laboratorio.</a:t>
            </a:r>
          </a:p>
          <a:p>
            <a:pPr algn="just"/>
            <a:r>
              <a:rPr lang="it-IT" sz="2000">
                <a:latin typeface="Calibri" pitchFamily="-108" charset="0"/>
              </a:rPr>
              <a:t>Il modello teorico culturale è quello della complessità, il modello psicopedagogico è il </a:t>
            </a:r>
            <a:r>
              <a:rPr lang="it-IT" sz="2000" b="1">
                <a:latin typeface="Calibri" pitchFamily="-108" charset="0"/>
              </a:rPr>
              <a:t>costruttivismo</a:t>
            </a:r>
            <a:r>
              <a:rPr lang="it-IT" sz="2000">
                <a:latin typeface="Calibri" pitchFamily="-108" charset="0"/>
              </a:rPr>
              <a:t>. </a:t>
            </a:r>
          </a:p>
          <a:p>
            <a:pPr algn="just"/>
            <a:r>
              <a:rPr lang="it-IT" sz="2000">
                <a:latin typeface="Calibri" pitchFamily="-108" charset="0"/>
              </a:rPr>
              <a:t>I </a:t>
            </a:r>
            <a:r>
              <a:rPr lang="it-IT" sz="2000" i="1">
                <a:latin typeface="Calibri" pitchFamily="-108" charset="0"/>
              </a:rPr>
              <a:t>files rouges </a:t>
            </a:r>
            <a:r>
              <a:rPr lang="it-IT" sz="2000">
                <a:latin typeface="Calibri" pitchFamily="-108" charset="0"/>
              </a:rPr>
              <a:t>che attraversano le aree disciplinari del curricolo sono:</a:t>
            </a:r>
          </a:p>
          <a:p>
            <a:pPr algn="just">
              <a:buFont typeface="Wingdings" pitchFamily="-108" charset="2"/>
              <a:buChar char="q"/>
            </a:pPr>
            <a:r>
              <a:rPr lang="it-IT" sz="2000" i="1">
                <a:latin typeface="Calibri" pitchFamily="-108" charset="0"/>
              </a:rPr>
              <a:t> costruttivismo, didattica fondata sul «clima di laboratorio»,  </a:t>
            </a:r>
          </a:p>
          <a:p>
            <a:pPr algn="just"/>
            <a:r>
              <a:rPr lang="it-IT" sz="2000" i="1">
                <a:latin typeface="Calibri" pitchFamily="-108" charset="0"/>
              </a:rPr>
              <a:t>    nuovi ambienti d’apprendimento;</a:t>
            </a:r>
          </a:p>
          <a:p>
            <a:pPr algn="just">
              <a:buFont typeface="Wingdings" pitchFamily="-108" charset="2"/>
              <a:buChar char="q"/>
            </a:pPr>
            <a:r>
              <a:rPr lang="it-IT" sz="2000">
                <a:latin typeface="Calibri" pitchFamily="-108" charset="0"/>
              </a:rPr>
              <a:t> </a:t>
            </a:r>
            <a:r>
              <a:rPr lang="it-IT" sz="2000" i="1">
                <a:latin typeface="Calibri" pitchFamily="-108" charset="0"/>
              </a:rPr>
              <a:t>complessità e competenze;</a:t>
            </a:r>
          </a:p>
          <a:p>
            <a:pPr algn="just">
              <a:buFont typeface="Wingdings" pitchFamily="-108" charset="2"/>
              <a:buChar char="q"/>
            </a:pPr>
            <a:r>
              <a:rPr lang="it-IT" sz="2000">
                <a:latin typeface="Calibri" pitchFamily="-108" charset="0"/>
              </a:rPr>
              <a:t> </a:t>
            </a:r>
            <a:r>
              <a:rPr lang="it-IT" sz="2000" i="1">
                <a:latin typeface="Calibri" pitchFamily="-108" charset="0"/>
              </a:rPr>
              <a:t>trasversalità, problematizzazione, metacognizione;</a:t>
            </a:r>
          </a:p>
          <a:p>
            <a:pPr algn="just">
              <a:buFont typeface="Wingdings" pitchFamily="-108" charset="2"/>
              <a:buChar char="q"/>
            </a:pPr>
            <a:r>
              <a:rPr lang="it-IT" sz="2000">
                <a:latin typeface="Calibri" pitchFamily="-108" charset="0"/>
              </a:rPr>
              <a:t> </a:t>
            </a:r>
            <a:r>
              <a:rPr lang="it-IT" sz="2000" i="1">
                <a:latin typeface="Calibri" pitchFamily="-108" charset="0"/>
              </a:rPr>
              <a:t>testualità, multimedialità e innovazione tecnologica.</a:t>
            </a:r>
          </a:p>
          <a:p>
            <a:endParaRPr lang="it-IT" sz="200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AA44AB2C-B051-E843-A394-876D33448201}" type="slidenum">
              <a:rPr lang="it-IT"/>
              <a:pPr>
                <a:defRPr/>
              </a:pPr>
              <a:t>45</a:t>
            </a:fld>
            <a:endParaRPr lang="it-IT"/>
          </a:p>
        </p:txBody>
      </p:sp>
      <p:sp>
        <p:nvSpPr>
          <p:cNvPr id="184323" name="Rectangle 2"/>
          <p:cNvSpPr>
            <a:spLocks noChangeArrowheads="1"/>
          </p:cNvSpPr>
          <p:nvPr/>
        </p:nvSpPr>
        <p:spPr bwMode="auto">
          <a:xfrm>
            <a:off x="0" y="0"/>
            <a:ext cx="9144000" cy="646113"/>
          </a:xfrm>
          <a:prstGeom prst="rect">
            <a:avLst/>
          </a:prstGeom>
          <a:noFill/>
          <a:ln w="9525">
            <a:noFill/>
            <a:miter lim="800000"/>
            <a:headEnd/>
            <a:tailEnd/>
          </a:ln>
        </p:spPr>
        <p:txBody>
          <a:bodyPr>
            <a:prstTxWarp prst="textNoShape">
              <a:avLst/>
            </a:prstTxWarp>
            <a:spAutoFit/>
          </a:bodyPr>
          <a:lstStyle/>
          <a:p>
            <a:pPr algn="ctr"/>
            <a:r>
              <a:rPr lang="it-IT" b="1">
                <a:latin typeface="Calibri" pitchFamily="-108" charset="0"/>
              </a:rPr>
              <a:t>       </a:t>
            </a:r>
            <a:r>
              <a:rPr lang="it-IT" sz="3600" b="1"/>
              <a:t>UNA NUOVA OPPORTUNITÀ</a:t>
            </a:r>
          </a:p>
        </p:txBody>
      </p:sp>
      <p:sp>
        <p:nvSpPr>
          <p:cNvPr id="184324" name="Rectangle 3"/>
          <p:cNvSpPr>
            <a:spLocks noChangeArrowheads="1"/>
          </p:cNvSpPr>
          <p:nvPr/>
        </p:nvSpPr>
        <p:spPr bwMode="auto">
          <a:xfrm>
            <a:off x="0" y="609600"/>
            <a:ext cx="9144000" cy="4400550"/>
          </a:xfrm>
          <a:prstGeom prst="rect">
            <a:avLst/>
          </a:prstGeom>
          <a:noFill/>
          <a:ln w="9525">
            <a:noFill/>
            <a:miter lim="800000"/>
            <a:headEnd/>
            <a:tailEnd/>
          </a:ln>
        </p:spPr>
        <p:txBody>
          <a:bodyPr>
            <a:prstTxWarp prst="textNoShape">
              <a:avLst/>
            </a:prstTxWarp>
            <a:spAutoFit/>
          </a:bodyPr>
          <a:lstStyle/>
          <a:p>
            <a:pPr algn="just"/>
            <a:r>
              <a:rPr lang="it-IT" sz="2800"/>
              <a:t>Le nuove tecnologie, che costituiscono sempre più una componente essenziale dei luoghi didattici e degli spazi fisici in cui si svolgono i processi d’insegnamento, sono a loro volta un contenitore di nuovi ambienti (virtuali), che «potenziano» gli spazi fisici e interagiscono con essi come in un intrigante gioco di specchi.  </a:t>
            </a:r>
          </a:p>
          <a:p>
            <a:pPr algn="just"/>
            <a:r>
              <a:rPr lang="it-IT" sz="2800"/>
              <a:t> La LIM è una componente fisica dell’aula, ma nello stesso tempo è un generatore di una quantità praticamente illimitata di nuovi ambienti virtuali, gli «ambienti d’apprendimento».</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Segnaposto numero diapositiva 3"/>
          <p:cNvSpPr>
            <a:spLocks noGrp="1"/>
          </p:cNvSpPr>
          <p:nvPr>
            <p:ph type="sldNum" sz="quarter" idx="12"/>
          </p:nvPr>
        </p:nvSpPr>
        <p:spPr/>
        <p:txBody>
          <a:bodyPr/>
          <a:lstStyle/>
          <a:p>
            <a:pPr>
              <a:defRPr/>
            </a:pPr>
            <a:fld id="{D4F602B9-2CB6-0742-B99C-09B753B8629C}" type="slidenum">
              <a:rPr lang="it-IT"/>
              <a:pPr>
                <a:defRPr/>
              </a:pPr>
              <a:t>46</a:t>
            </a:fld>
            <a:endParaRPr lang="it-IT"/>
          </a:p>
        </p:txBody>
      </p:sp>
      <p:sp>
        <p:nvSpPr>
          <p:cNvPr id="186371" name="Rectangle 2"/>
          <p:cNvSpPr>
            <a:spLocks noChangeArrowheads="1"/>
          </p:cNvSpPr>
          <p:nvPr/>
        </p:nvSpPr>
        <p:spPr bwMode="auto">
          <a:xfrm>
            <a:off x="0" y="0"/>
            <a:ext cx="9144000" cy="646113"/>
          </a:xfrm>
          <a:prstGeom prst="rect">
            <a:avLst/>
          </a:prstGeom>
          <a:noFill/>
          <a:ln w="9525">
            <a:noFill/>
            <a:miter lim="800000"/>
            <a:headEnd/>
            <a:tailEnd/>
          </a:ln>
        </p:spPr>
        <p:txBody>
          <a:bodyPr>
            <a:prstTxWarp prst="textNoShape">
              <a:avLst/>
            </a:prstTxWarp>
            <a:spAutoFit/>
          </a:bodyPr>
          <a:lstStyle/>
          <a:p>
            <a:pPr algn="ctr"/>
            <a:r>
              <a:rPr lang="it-IT" b="1">
                <a:latin typeface="Calibri" pitchFamily="-108" charset="0"/>
              </a:rPr>
              <a:t>       </a:t>
            </a:r>
            <a:r>
              <a:rPr lang="it-IT" sz="3600" b="1"/>
              <a:t>UNA NUOVA OPPORTUNITÀ</a:t>
            </a:r>
          </a:p>
        </p:txBody>
      </p:sp>
      <p:sp>
        <p:nvSpPr>
          <p:cNvPr id="186372" name="Rectangle 3"/>
          <p:cNvSpPr>
            <a:spLocks noChangeArrowheads="1"/>
          </p:cNvSpPr>
          <p:nvPr/>
        </p:nvSpPr>
        <p:spPr bwMode="auto">
          <a:xfrm>
            <a:off x="0" y="609600"/>
            <a:ext cx="9144000" cy="5262563"/>
          </a:xfrm>
          <a:prstGeom prst="rect">
            <a:avLst/>
          </a:prstGeom>
          <a:noFill/>
          <a:ln w="9525">
            <a:noFill/>
            <a:miter lim="800000"/>
            <a:headEnd/>
            <a:tailEnd/>
          </a:ln>
        </p:spPr>
        <p:txBody>
          <a:bodyPr>
            <a:prstTxWarp prst="textNoShape">
              <a:avLst/>
            </a:prstTxWarp>
            <a:spAutoFit/>
          </a:bodyPr>
          <a:lstStyle/>
          <a:p>
            <a:pPr algn="just"/>
            <a:r>
              <a:rPr lang="it-IT" sz="2800"/>
              <a:t>Questi ambienti virtuali diventano progressivamente più importanti nella pratica scolastica anche in virtù della consapevolezza, oggi saldamente acquisita, che i medesimi contenuti didattici, inseriti e proposti in cornici e contesti differenti, assumono significati diversi. Questo fenomeno, noto come «</a:t>
            </a:r>
            <a:r>
              <a:rPr lang="it-IT" sz="2800" b="1"/>
              <a:t>effetto framing</a:t>
            </a:r>
            <a:r>
              <a:rPr lang="it-IT" sz="2800"/>
              <a:t>», oggetto di indagini ormai classiche, pone una questione ineludibile, quella del legame indissolubile tra la conoscenza e le sue modalità di presentazione e organizzazione, e quindi tra i contenuti didattici e gli ambienti di apprendimento in cui sono collocati, che assumono quindi un’importanza e un significato dai quali non si può più prescindere.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8418" name="Line 2"/>
          <p:cNvSpPr>
            <a:spLocks noChangeShapeType="1"/>
          </p:cNvSpPr>
          <p:nvPr/>
        </p:nvSpPr>
        <p:spPr bwMode="auto">
          <a:xfrm>
            <a:off x="228600" y="990600"/>
            <a:ext cx="8686800" cy="0"/>
          </a:xfrm>
          <a:prstGeom prst="line">
            <a:avLst/>
          </a:prstGeom>
          <a:noFill/>
          <a:ln w="12700">
            <a:solidFill>
              <a:srgbClr val="333399"/>
            </a:solidFill>
            <a:round/>
            <a:headEnd type="none" w="sm" len="sm"/>
            <a:tailEnd type="none" w="sm" len="sm"/>
          </a:ln>
        </p:spPr>
        <p:txBody>
          <a:bodyPr>
            <a:prstTxWarp prst="textNoShape">
              <a:avLst/>
            </a:prstTxWarp>
          </a:bodyPr>
          <a:lstStyle/>
          <a:p>
            <a:endParaRPr lang="it-IT"/>
          </a:p>
        </p:txBody>
      </p:sp>
      <p:sp>
        <p:nvSpPr>
          <p:cNvPr id="1941507" name="Rectangle 3"/>
          <p:cNvSpPr>
            <a:spLocks noChangeArrowheads="1"/>
          </p:cNvSpPr>
          <p:nvPr/>
        </p:nvSpPr>
        <p:spPr bwMode="auto">
          <a:xfrm>
            <a:off x="152400" y="1295400"/>
            <a:ext cx="8991600" cy="4114800"/>
          </a:xfrm>
          <a:prstGeom prst="rect">
            <a:avLst/>
          </a:prstGeom>
          <a:noFill/>
          <a:ln w="9525">
            <a:noFill/>
            <a:miter lim="800000"/>
            <a:headEnd/>
            <a:tailEnd/>
          </a:ln>
          <a:effectLst/>
        </p:spPr>
        <p:txBody>
          <a:bodyPr lIns="92075" tIns="46038" rIns="92075" bIns="46038">
            <a:prstTxWarp prst="textNoShape">
              <a:avLst/>
            </a:prstTxWarp>
          </a:bodyPr>
          <a:lstStyle/>
          <a:p>
            <a:pPr marL="347663" indent="-85725" eaLnBrk="0" fontAlgn="auto" hangingPunct="0">
              <a:spcBef>
                <a:spcPts val="0"/>
              </a:spcBef>
              <a:spcAft>
                <a:spcPct val="50000"/>
              </a:spcAft>
              <a:tabLst>
                <a:tab pos="261938" algn="l"/>
              </a:tabLst>
              <a:defRPr/>
            </a:pPr>
            <a:r>
              <a:rPr lang="it-IT" sz="2200" i="1">
                <a:latin typeface="Arial" charset="0"/>
                <a:ea typeface="ＭＳ Ｐゴシック" charset="-128"/>
                <a:cs typeface="ＭＳ Ｐゴシック" charset="-128"/>
              </a:rPr>
              <a:t>Problema 1</a:t>
            </a:r>
            <a:endParaRPr lang="it-IT" sz="2200">
              <a:latin typeface="Arial" charset="0"/>
              <a:ea typeface="ＭＳ Ｐゴシック" charset="-128"/>
              <a:cs typeface="ＭＳ Ｐゴシック" charset="-128"/>
            </a:endParaRPr>
          </a:p>
          <a:p>
            <a:pPr marL="347663" indent="-85725" eaLnBrk="0" fontAlgn="auto" hangingPunct="0">
              <a:spcBef>
                <a:spcPts val="0"/>
              </a:spcBef>
              <a:spcAft>
                <a:spcPts val="0"/>
              </a:spcAft>
              <a:tabLst>
                <a:tab pos="261938" algn="l"/>
              </a:tabLst>
              <a:defRPr/>
            </a:pPr>
            <a:r>
              <a:rPr lang="it-IT" sz="2200">
                <a:latin typeface="Arial" charset="0"/>
                <a:ea typeface="ＭＳ Ｐゴシック" charset="-128"/>
                <a:cs typeface="ＭＳ Ｐゴシック" charset="-128"/>
              </a:rPr>
              <a:t>L’Italia è minacciata da una grave epidemia che </a:t>
            </a:r>
          </a:p>
          <a:p>
            <a:pPr marL="347663" indent="-85725" eaLnBrk="0" fontAlgn="auto" hangingPunct="0">
              <a:spcBef>
                <a:spcPts val="0"/>
              </a:spcBef>
              <a:spcAft>
                <a:spcPts val="0"/>
              </a:spcAft>
              <a:tabLst>
                <a:tab pos="261938" algn="l"/>
              </a:tabLst>
              <a:defRPr/>
            </a:pPr>
            <a:r>
              <a:rPr lang="it-IT" sz="2200">
                <a:latin typeface="Arial" charset="0"/>
                <a:ea typeface="ＭＳ Ｐゴシック" charset="-128"/>
                <a:cs typeface="ＭＳ Ｐゴシック" charset="-128"/>
              </a:rPr>
              <a:t>mette in pericolo la vita di 600 persone – sono in fase </a:t>
            </a:r>
          </a:p>
          <a:p>
            <a:pPr marL="347663" indent="-85725" eaLnBrk="0" fontAlgn="auto" hangingPunct="0">
              <a:spcBef>
                <a:spcPts val="0"/>
              </a:spcBef>
              <a:spcAft>
                <a:spcPts val="0"/>
              </a:spcAft>
              <a:tabLst>
                <a:tab pos="261938" algn="l"/>
              </a:tabLst>
              <a:defRPr/>
            </a:pPr>
            <a:r>
              <a:rPr lang="it-IT" sz="2200">
                <a:latin typeface="Arial" charset="0"/>
                <a:ea typeface="ＭＳ Ｐゴシック" charset="-128"/>
                <a:cs typeface="ＭＳ Ｐゴシック" charset="-128"/>
              </a:rPr>
              <a:t>di elaborazione due possibili tipi di interventi sanitari: </a:t>
            </a:r>
            <a:r>
              <a:rPr lang="it-IT" sz="2200" b="1" i="1">
                <a:latin typeface="Arial" charset="0"/>
                <a:ea typeface="ＭＳ Ｐゴシック" charset="-128"/>
                <a:cs typeface="ＭＳ Ｐゴシック" charset="-128"/>
              </a:rPr>
              <a:t>X</a:t>
            </a:r>
            <a:r>
              <a:rPr lang="it-IT" sz="2200">
                <a:latin typeface="Arial" charset="0"/>
                <a:ea typeface="ＭＳ Ｐゴシック" charset="-128"/>
                <a:cs typeface="ＭＳ Ｐゴシック" charset="-128"/>
              </a:rPr>
              <a:t> e </a:t>
            </a:r>
            <a:r>
              <a:rPr lang="it-IT" sz="2200" b="1" i="1">
                <a:latin typeface="Arial" charset="0"/>
                <a:ea typeface="ＭＳ Ｐゴシック" charset="-128"/>
                <a:cs typeface="ＭＳ Ｐゴシック" charset="-128"/>
              </a:rPr>
              <a:t>Y.</a:t>
            </a:r>
          </a:p>
          <a:p>
            <a:pPr marL="347663" indent="-85725" eaLnBrk="0" fontAlgn="auto" hangingPunct="0">
              <a:spcBef>
                <a:spcPts val="0"/>
              </a:spcBef>
              <a:spcAft>
                <a:spcPts val="0"/>
              </a:spcAft>
              <a:tabLst>
                <a:tab pos="261938" algn="l"/>
              </a:tabLst>
              <a:defRPr/>
            </a:pPr>
            <a:endParaRPr lang="it-IT" sz="2200" b="1">
              <a:latin typeface="Arial" charset="0"/>
              <a:ea typeface="ＭＳ Ｐゴシック" charset="-128"/>
              <a:cs typeface="ＭＳ Ｐゴシック" charset="-128"/>
            </a:endParaRPr>
          </a:p>
          <a:p>
            <a:pPr marL="347663" indent="-85725" eaLnBrk="0" fontAlgn="auto" hangingPunct="0">
              <a:spcBef>
                <a:spcPts val="0"/>
              </a:spcBef>
              <a:spcAft>
                <a:spcPts val="0"/>
              </a:spcAft>
              <a:tabLst>
                <a:tab pos="261938" algn="l"/>
              </a:tabLst>
              <a:defRPr/>
            </a:pPr>
            <a:r>
              <a:rPr lang="it-IT" sz="2200" b="1">
                <a:latin typeface="Arial" charset="0"/>
                <a:ea typeface="ＭＳ Ｐゴシック" charset="-128"/>
                <a:cs typeface="ＭＳ Ｐゴシック" charset="-128"/>
              </a:rPr>
              <a:t>Se si adotta il programma </a:t>
            </a:r>
            <a:r>
              <a:rPr lang="it-IT" sz="2200" b="1" i="1">
                <a:latin typeface="Arial" charset="0"/>
                <a:ea typeface="ＭＳ Ｐゴシック" charset="-128"/>
                <a:cs typeface="ＭＳ Ｐゴシック" charset="-128"/>
              </a:rPr>
              <a:t>X</a:t>
            </a:r>
            <a:r>
              <a:rPr lang="it-IT" sz="2200" b="1">
                <a:latin typeface="Arial" charset="0"/>
                <a:ea typeface="ＭＳ Ｐゴシック" charset="-128"/>
                <a:cs typeface="ＭＳ Ｐゴシック" charset="-128"/>
              </a:rPr>
              <a:t>, si salvano certamente 200 persone</a:t>
            </a:r>
          </a:p>
          <a:p>
            <a:pPr marL="347663" indent="-85725" eaLnBrk="0" fontAlgn="auto" hangingPunct="0">
              <a:spcBef>
                <a:spcPct val="20000"/>
              </a:spcBef>
              <a:spcAft>
                <a:spcPts val="0"/>
              </a:spcAft>
              <a:tabLst>
                <a:tab pos="261938" algn="l"/>
              </a:tabLst>
              <a:defRPr/>
            </a:pPr>
            <a:endParaRPr lang="it-IT" sz="2200" b="1">
              <a:latin typeface="Arial" charset="0"/>
              <a:ea typeface="ＭＳ Ｐゴシック" charset="-128"/>
              <a:cs typeface="ＭＳ Ｐゴシック" charset="-128"/>
            </a:endParaRPr>
          </a:p>
          <a:p>
            <a:pPr marL="347663" indent="-85725" eaLnBrk="0" fontAlgn="auto" hangingPunct="0">
              <a:spcBef>
                <a:spcPts val="0"/>
              </a:spcBef>
              <a:spcAft>
                <a:spcPts val="0"/>
              </a:spcAft>
              <a:tabLst>
                <a:tab pos="261938" algn="l"/>
              </a:tabLst>
              <a:defRPr/>
            </a:pPr>
            <a:r>
              <a:rPr lang="it-IT" sz="2200" b="1">
                <a:latin typeface="Arial" charset="0"/>
                <a:ea typeface="ＭＳ Ｐゴシック" charset="-128"/>
                <a:cs typeface="ＭＳ Ｐゴシック" charset="-128"/>
              </a:rPr>
              <a:t>se si adotta il programma </a:t>
            </a:r>
            <a:r>
              <a:rPr lang="it-IT" sz="2200" b="1" i="1">
                <a:latin typeface="Arial" charset="0"/>
                <a:ea typeface="ＭＳ Ｐゴシック" charset="-128"/>
                <a:cs typeface="ＭＳ Ｐゴシック" charset="-128"/>
              </a:rPr>
              <a:t>Y</a:t>
            </a:r>
            <a:r>
              <a:rPr lang="it-IT" sz="2200" b="1">
                <a:latin typeface="Arial" charset="0"/>
                <a:ea typeface="ＭＳ Ｐゴシック" charset="-128"/>
                <a:cs typeface="ＭＳ Ｐゴシック" charset="-128"/>
              </a:rPr>
              <a:t>, c’è una probabilità di 1/3 di salvare 600 persone e di 2/3 di non salvarne nessuna</a:t>
            </a:r>
            <a:endParaRPr lang="it-IT" sz="2200" b="1">
              <a:solidFill>
                <a:srgbClr val="FF3300"/>
              </a:solidFill>
              <a:latin typeface="Arial" charset="0"/>
              <a:ea typeface="ＭＳ Ｐゴシック" charset="-128"/>
              <a:cs typeface="ＭＳ Ｐゴシック" charset="-128"/>
            </a:endParaRPr>
          </a:p>
          <a:p>
            <a:pPr marL="347663" indent="-85725" eaLnBrk="0" fontAlgn="auto" hangingPunct="0">
              <a:spcBef>
                <a:spcPct val="20000"/>
              </a:spcBef>
              <a:spcAft>
                <a:spcPts val="0"/>
              </a:spcAft>
              <a:tabLst>
                <a:tab pos="261938" algn="l"/>
              </a:tabLst>
              <a:defRPr/>
            </a:pPr>
            <a:endParaRPr lang="it-IT" sz="2200" b="1">
              <a:latin typeface="Arial" charset="0"/>
              <a:ea typeface="ＭＳ Ｐゴシック" charset="-128"/>
              <a:cs typeface="ＭＳ Ｐゴシック" charset="-128"/>
            </a:endParaRPr>
          </a:p>
          <a:p>
            <a:pPr marL="347663" indent="-85725" eaLnBrk="0" fontAlgn="auto" hangingPunct="0">
              <a:spcBef>
                <a:spcPct val="20000"/>
              </a:spcBef>
              <a:spcAft>
                <a:spcPts val="0"/>
              </a:spcAft>
              <a:tabLst>
                <a:tab pos="261938" algn="l"/>
              </a:tabLst>
              <a:defRPr/>
            </a:pPr>
            <a:r>
              <a:rPr lang="it-IT" sz="2200" i="1">
                <a:effectLst>
                  <a:outerShdw blurRad="38100" dist="38100" dir="2700000" algn="tl">
                    <a:srgbClr val="DDDDDD"/>
                  </a:outerShdw>
                </a:effectLst>
                <a:latin typeface="Arial" charset="0"/>
                <a:ea typeface="ＭＳ Ｐゴシック" charset="-128"/>
                <a:cs typeface="ＭＳ Ｐゴシック" charset="-128"/>
              </a:rPr>
              <a:t>Quale programma raccomanderesti?</a:t>
            </a:r>
          </a:p>
          <a:p>
            <a:pPr marL="347663" indent="-85725" eaLnBrk="0" fontAlgn="auto" hangingPunct="0">
              <a:spcBef>
                <a:spcPct val="20000"/>
              </a:spcBef>
              <a:spcAft>
                <a:spcPts val="0"/>
              </a:spcAft>
              <a:tabLst>
                <a:tab pos="261938" algn="l"/>
              </a:tabLst>
              <a:defRPr/>
            </a:pPr>
            <a:endParaRPr lang="it-IT" sz="2200" i="1">
              <a:effectLst>
                <a:outerShdw blurRad="38100" dist="38100" dir="2700000" algn="tl">
                  <a:srgbClr val="DDDDDD"/>
                </a:outerShdw>
              </a:effectLst>
              <a:latin typeface="Arial" charset="0"/>
              <a:ea typeface="ＭＳ Ｐゴシック" charset="-128"/>
              <a:cs typeface="ＭＳ Ｐゴシック" charset="-128"/>
            </a:endParaRPr>
          </a:p>
        </p:txBody>
      </p:sp>
      <p:sp>
        <p:nvSpPr>
          <p:cNvPr id="188420" name="Rectangle 4"/>
          <p:cNvSpPr>
            <a:spLocks noChangeArrowheads="1"/>
          </p:cNvSpPr>
          <p:nvPr/>
        </p:nvSpPr>
        <p:spPr bwMode="auto">
          <a:xfrm>
            <a:off x="762000" y="212725"/>
            <a:ext cx="7693025" cy="546100"/>
          </a:xfrm>
          <a:prstGeom prst="rect">
            <a:avLst/>
          </a:prstGeom>
          <a:noFill/>
          <a:ln w="9525">
            <a:noFill/>
            <a:miter lim="800000"/>
            <a:headEnd/>
            <a:tailEnd/>
          </a:ln>
        </p:spPr>
        <p:txBody>
          <a:bodyPr lIns="90488" tIns="44450" rIns="90488" bIns="44450">
            <a:prstTxWarp prst="textNoShape">
              <a:avLst/>
            </a:prstTxWarp>
            <a:spAutoFit/>
          </a:bodyPr>
          <a:lstStyle/>
          <a:p>
            <a:pPr eaLnBrk="0" hangingPunct="0"/>
            <a:r>
              <a:rPr lang="it-IT" sz="3000" b="1">
                <a:latin typeface="Calibri" pitchFamily="-108" charset="0"/>
              </a:rPr>
              <a:t>Scelte incoerenti: </a:t>
            </a:r>
            <a:r>
              <a:rPr lang="it-IT" sz="3000" b="1" i="1">
                <a:latin typeface="Calibri" pitchFamily="-108" charset="0"/>
              </a:rPr>
              <a:t>framing effect</a:t>
            </a:r>
            <a:endParaRPr lang="it-IT" sz="3000" b="1">
              <a:latin typeface="Calibri" pitchFamily="-108"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0466" name="Line 2"/>
          <p:cNvSpPr>
            <a:spLocks noChangeShapeType="1"/>
          </p:cNvSpPr>
          <p:nvPr/>
        </p:nvSpPr>
        <p:spPr bwMode="auto">
          <a:xfrm>
            <a:off x="228600" y="990600"/>
            <a:ext cx="8686800" cy="0"/>
          </a:xfrm>
          <a:prstGeom prst="line">
            <a:avLst/>
          </a:prstGeom>
          <a:noFill/>
          <a:ln w="12700">
            <a:solidFill>
              <a:srgbClr val="333399"/>
            </a:solidFill>
            <a:round/>
            <a:headEnd type="none" w="sm" len="sm"/>
            <a:tailEnd type="none" w="sm" len="sm"/>
          </a:ln>
        </p:spPr>
        <p:txBody>
          <a:bodyPr>
            <a:prstTxWarp prst="textNoShape">
              <a:avLst/>
            </a:prstTxWarp>
          </a:bodyPr>
          <a:lstStyle/>
          <a:p>
            <a:endParaRPr lang="it-IT"/>
          </a:p>
        </p:txBody>
      </p:sp>
      <p:sp>
        <p:nvSpPr>
          <p:cNvPr id="1943555" name="Rectangle 3"/>
          <p:cNvSpPr>
            <a:spLocks noChangeArrowheads="1"/>
          </p:cNvSpPr>
          <p:nvPr/>
        </p:nvSpPr>
        <p:spPr bwMode="auto">
          <a:xfrm>
            <a:off x="533400" y="1143000"/>
            <a:ext cx="8101013" cy="4114800"/>
          </a:xfrm>
          <a:prstGeom prst="rect">
            <a:avLst/>
          </a:prstGeom>
          <a:noFill/>
          <a:ln w="9525">
            <a:noFill/>
            <a:miter lim="800000"/>
            <a:headEnd/>
            <a:tailEnd/>
          </a:ln>
          <a:effectLst/>
        </p:spPr>
        <p:txBody>
          <a:bodyPr lIns="92075" tIns="46038" rIns="92075" bIns="46038">
            <a:prstTxWarp prst="textNoShape">
              <a:avLst/>
            </a:prstTxWarp>
          </a:bodyPr>
          <a:lstStyle/>
          <a:p>
            <a:pPr marL="347663" indent="-85725" eaLnBrk="0" fontAlgn="auto" hangingPunct="0">
              <a:spcBef>
                <a:spcPts val="0"/>
              </a:spcBef>
              <a:spcAft>
                <a:spcPct val="50000"/>
              </a:spcAft>
              <a:tabLst>
                <a:tab pos="261938" algn="l"/>
              </a:tabLst>
              <a:defRPr/>
            </a:pPr>
            <a:r>
              <a:rPr lang="it-IT" sz="2100" i="1">
                <a:latin typeface="Arial" charset="0"/>
                <a:ea typeface="ＭＳ Ｐゴシック" charset="-128"/>
                <a:cs typeface="ＭＳ Ｐゴシック" charset="-128"/>
              </a:rPr>
              <a:t>Problema 1</a:t>
            </a:r>
            <a:endParaRPr lang="it-IT" sz="2100">
              <a:latin typeface="Arial" charset="0"/>
              <a:ea typeface="ＭＳ Ｐゴシック" charset="-128"/>
              <a:cs typeface="ＭＳ Ｐゴシック" charset="-128"/>
            </a:endParaRPr>
          </a:p>
          <a:p>
            <a:pPr marL="347663" indent="-85725" eaLnBrk="0" fontAlgn="auto" hangingPunct="0">
              <a:spcBef>
                <a:spcPts val="0"/>
              </a:spcBef>
              <a:spcAft>
                <a:spcPts val="0"/>
              </a:spcAft>
              <a:tabLst>
                <a:tab pos="261938" algn="l"/>
              </a:tabLst>
              <a:defRPr/>
            </a:pPr>
            <a:r>
              <a:rPr lang="it-IT" sz="2100">
                <a:latin typeface="Arial" charset="0"/>
                <a:ea typeface="ＭＳ Ｐゴシック" charset="-128"/>
                <a:cs typeface="ＭＳ Ｐゴシック" charset="-128"/>
              </a:rPr>
              <a:t>L’Italia è minacciata da una grave epidemia che </a:t>
            </a:r>
          </a:p>
          <a:p>
            <a:pPr marL="347663" indent="-85725" eaLnBrk="0" fontAlgn="auto" hangingPunct="0">
              <a:spcBef>
                <a:spcPts val="0"/>
              </a:spcBef>
              <a:spcAft>
                <a:spcPts val="0"/>
              </a:spcAft>
              <a:tabLst>
                <a:tab pos="261938" algn="l"/>
              </a:tabLst>
              <a:defRPr/>
            </a:pPr>
            <a:r>
              <a:rPr lang="it-IT" sz="2100">
                <a:latin typeface="Arial" charset="0"/>
                <a:ea typeface="ＭＳ Ｐゴシック" charset="-128"/>
                <a:cs typeface="ＭＳ Ｐゴシック" charset="-128"/>
              </a:rPr>
              <a:t>mette in pericolo la vita di 600 persone – sono in fase </a:t>
            </a:r>
          </a:p>
          <a:p>
            <a:pPr marL="347663" indent="-85725" eaLnBrk="0" fontAlgn="auto" hangingPunct="0">
              <a:spcBef>
                <a:spcPts val="0"/>
              </a:spcBef>
              <a:spcAft>
                <a:spcPts val="0"/>
              </a:spcAft>
              <a:tabLst>
                <a:tab pos="261938" algn="l"/>
              </a:tabLst>
              <a:defRPr/>
            </a:pPr>
            <a:r>
              <a:rPr lang="it-IT" sz="2100">
                <a:latin typeface="Arial" charset="0"/>
                <a:ea typeface="ＭＳ Ｐゴシック" charset="-128"/>
                <a:cs typeface="ＭＳ Ｐゴシック" charset="-128"/>
              </a:rPr>
              <a:t>di elaborazione due possibili tipi di interventi sanitari: </a:t>
            </a:r>
            <a:r>
              <a:rPr lang="it-IT" sz="2100" b="1" i="1">
                <a:latin typeface="Arial" charset="0"/>
                <a:ea typeface="ＭＳ Ｐゴシック" charset="-128"/>
                <a:cs typeface="ＭＳ Ｐゴシック" charset="-128"/>
              </a:rPr>
              <a:t>X</a:t>
            </a:r>
            <a:r>
              <a:rPr lang="it-IT" sz="2100">
                <a:latin typeface="Arial" charset="0"/>
                <a:ea typeface="ＭＳ Ｐゴシック" charset="-128"/>
                <a:cs typeface="ＭＳ Ｐゴシック" charset="-128"/>
              </a:rPr>
              <a:t> e </a:t>
            </a:r>
            <a:r>
              <a:rPr lang="it-IT" sz="2100" b="1" i="1">
                <a:latin typeface="Arial" charset="0"/>
                <a:ea typeface="ＭＳ Ｐゴシック" charset="-128"/>
                <a:cs typeface="ＭＳ Ｐゴシック" charset="-128"/>
              </a:rPr>
              <a:t>Y.</a:t>
            </a:r>
          </a:p>
          <a:p>
            <a:pPr marL="347663" indent="-85725" eaLnBrk="0" fontAlgn="auto" hangingPunct="0">
              <a:spcBef>
                <a:spcPts val="0"/>
              </a:spcBef>
              <a:spcAft>
                <a:spcPts val="0"/>
              </a:spcAft>
              <a:tabLst>
                <a:tab pos="261938" algn="l"/>
              </a:tabLst>
              <a:defRPr/>
            </a:pPr>
            <a:endParaRPr lang="it-IT" sz="2000" b="1">
              <a:latin typeface="Arial" charset="0"/>
              <a:ea typeface="ＭＳ Ｐゴシック" charset="-128"/>
              <a:cs typeface="ＭＳ Ｐゴシック" charset="-128"/>
            </a:endParaRPr>
          </a:p>
          <a:p>
            <a:pPr marL="347663" indent="-85725" eaLnBrk="0" fontAlgn="auto" hangingPunct="0">
              <a:spcBef>
                <a:spcPts val="0"/>
              </a:spcBef>
              <a:spcAft>
                <a:spcPts val="0"/>
              </a:spcAft>
              <a:tabLst>
                <a:tab pos="261938" algn="l"/>
              </a:tabLst>
              <a:defRPr/>
            </a:pPr>
            <a:r>
              <a:rPr lang="it-IT" sz="2100" b="1">
                <a:latin typeface="Arial" charset="0"/>
                <a:ea typeface="ＭＳ Ｐゴシック" charset="-128"/>
                <a:cs typeface="ＭＳ Ｐゴシック" charset="-128"/>
              </a:rPr>
              <a:t>se si adotta il programma </a:t>
            </a:r>
            <a:r>
              <a:rPr lang="it-IT" sz="2100" b="1" i="1">
                <a:latin typeface="Arial" charset="0"/>
                <a:ea typeface="ＭＳ Ｐゴシック" charset="-128"/>
                <a:cs typeface="ＭＳ Ｐゴシック" charset="-128"/>
              </a:rPr>
              <a:t>X</a:t>
            </a:r>
            <a:r>
              <a:rPr lang="it-IT" sz="2100" b="1">
                <a:latin typeface="Arial" charset="0"/>
                <a:ea typeface="ＭＳ Ｐゴシック" charset="-128"/>
                <a:cs typeface="ＭＳ Ｐゴシック" charset="-128"/>
              </a:rPr>
              <a:t>, si salvano </a:t>
            </a:r>
          </a:p>
          <a:p>
            <a:pPr marL="347663" indent="-85725" eaLnBrk="0" fontAlgn="auto" hangingPunct="0">
              <a:spcBef>
                <a:spcPts val="0"/>
              </a:spcBef>
              <a:spcAft>
                <a:spcPts val="0"/>
              </a:spcAft>
              <a:tabLst>
                <a:tab pos="261938" algn="l"/>
              </a:tabLst>
              <a:defRPr/>
            </a:pPr>
            <a:r>
              <a:rPr lang="it-IT" sz="2100" b="1">
                <a:latin typeface="Arial" charset="0"/>
                <a:ea typeface="ＭＳ Ｐゴシック" charset="-128"/>
                <a:cs typeface="ＭＳ Ｐゴシック" charset="-128"/>
              </a:rPr>
              <a:t>  certamente 200 persone</a:t>
            </a:r>
          </a:p>
          <a:p>
            <a:pPr marL="347663" indent="-85725" eaLnBrk="0" fontAlgn="auto" hangingPunct="0">
              <a:spcBef>
                <a:spcPct val="20000"/>
              </a:spcBef>
              <a:spcAft>
                <a:spcPts val="0"/>
              </a:spcAft>
              <a:tabLst>
                <a:tab pos="261938" algn="l"/>
              </a:tabLst>
              <a:defRPr/>
            </a:pPr>
            <a:endParaRPr lang="it-IT" sz="500" b="1">
              <a:latin typeface="Arial" charset="0"/>
              <a:ea typeface="ＭＳ Ｐゴシック" charset="-128"/>
              <a:cs typeface="ＭＳ Ｐゴシック" charset="-128"/>
            </a:endParaRPr>
          </a:p>
          <a:p>
            <a:pPr marL="347663" indent="-85725" eaLnBrk="0" fontAlgn="auto" hangingPunct="0">
              <a:spcBef>
                <a:spcPts val="0"/>
              </a:spcBef>
              <a:spcAft>
                <a:spcPts val="0"/>
              </a:spcAft>
              <a:tabLst>
                <a:tab pos="261938" algn="l"/>
              </a:tabLst>
              <a:defRPr/>
            </a:pPr>
            <a:r>
              <a:rPr lang="it-IT" sz="2100" b="1">
                <a:latin typeface="Arial" charset="0"/>
                <a:ea typeface="ＭＳ Ｐゴシック" charset="-128"/>
                <a:cs typeface="ＭＳ Ｐゴシック" charset="-128"/>
              </a:rPr>
              <a:t>se si adotta il programma </a:t>
            </a:r>
            <a:r>
              <a:rPr lang="it-IT" sz="2100" b="1" i="1">
                <a:latin typeface="Arial" charset="0"/>
                <a:ea typeface="ＭＳ Ｐゴシック" charset="-128"/>
                <a:cs typeface="ＭＳ Ｐゴシック" charset="-128"/>
              </a:rPr>
              <a:t>Y</a:t>
            </a:r>
            <a:r>
              <a:rPr lang="it-IT" sz="2100" b="1">
                <a:latin typeface="Arial" charset="0"/>
                <a:ea typeface="ＭＳ Ｐゴシック" charset="-128"/>
                <a:cs typeface="ＭＳ Ｐゴシック" charset="-128"/>
              </a:rPr>
              <a:t>, c’è una probabilità </a:t>
            </a:r>
          </a:p>
          <a:p>
            <a:pPr marL="347663" indent="-85725" eaLnBrk="0" fontAlgn="auto" hangingPunct="0">
              <a:spcBef>
                <a:spcPts val="0"/>
              </a:spcBef>
              <a:spcAft>
                <a:spcPts val="0"/>
              </a:spcAft>
              <a:tabLst>
                <a:tab pos="261938" algn="l"/>
              </a:tabLst>
              <a:defRPr/>
            </a:pPr>
            <a:r>
              <a:rPr lang="it-IT" sz="2100" b="1">
                <a:latin typeface="Arial" charset="0"/>
                <a:ea typeface="ＭＳ Ｐゴシック" charset="-128"/>
                <a:cs typeface="ＭＳ Ｐゴシック" charset="-128"/>
              </a:rPr>
              <a:t>  di 1/3 di salvare 600 persone </a:t>
            </a:r>
          </a:p>
          <a:p>
            <a:pPr marL="347663" indent="-85725" eaLnBrk="0" fontAlgn="auto" hangingPunct="0">
              <a:spcBef>
                <a:spcPts val="0"/>
              </a:spcBef>
              <a:spcAft>
                <a:spcPts val="0"/>
              </a:spcAft>
              <a:tabLst>
                <a:tab pos="261938" algn="l"/>
              </a:tabLst>
              <a:defRPr/>
            </a:pPr>
            <a:r>
              <a:rPr lang="it-IT" sz="2100" b="1">
                <a:latin typeface="Arial" charset="0"/>
                <a:ea typeface="ＭＳ Ｐゴシック" charset="-128"/>
                <a:cs typeface="ＭＳ Ｐゴシック" charset="-128"/>
              </a:rPr>
              <a:t>  e di 2/3 di non salvarne nessuna</a:t>
            </a:r>
            <a:endParaRPr lang="it-IT" sz="2100" b="1">
              <a:solidFill>
                <a:srgbClr val="FF3300"/>
              </a:solidFill>
              <a:latin typeface="Arial" charset="0"/>
              <a:ea typeface="ＭＳ Ｐゴシック" charset="-128"/>
              <a:cs typeface="ＭＳ Ｐゴシック" charset="-128"/>
            </a:endParaRPr>
          </a:p>
          <a:p>
            <a:pPr marL="347663" indent="-85725" eaLnBrk="0" fontAlgn="auto" hangingPunct="0">
              <a:spcBef>
                <a:spcPct val="20000"/>
              </a:spcBef>
              <a:spcAft>
                <a:spcPts val="0"/>
              </a:spcAft>
              <a:tabLst>
                <a:tab pos="261938" algn="l"/>
              </a:tabLst>
              <a:defRPr/>
            </a:pPr>
            <a:endParaRPr lang="it-IT" sz="2000" b="1">
              <a:latin typeface="Arial" charset="0"/>
              <a:ea typeface="ＭＳ Ｐゴシック" charset="-128"/>
              <a:cs typeface="ＭＳ Ｐゴシック" charset="-128"/>
            </a:endParaRPr>
          </a:p>
          <a:p>
            <a:pPr marL="347663" indent="-85725" eaLnBrk="0" fontAlgn="auto" hangingPunct="0">
              <a:spcBef>
                <a:spcPct val="20000"/>
              </a:spcBef>
              <a:spcAft>
                <a:spcPts val="0"/>
              </a:spcAft>
              <a:tabLst>
                <a:tab pos="261938" algn="l"/>
              </a:tabLst>
              <a:defRPr/>
            </a:pPr>
            <a:r>
              <a:rPr lang="it-IT" sz="2500" i="1">
                <a:effectLst>
                  <a:outerShdw blurRad="38100" dist="38100" dir="2700000" algn="tl">
                    <a:srgbClr val="DDDDDD"/>
                  </a:outerShdw>
                </a:effectLst>
                <a:latin typeface="Arial" charset="0"/>
                <a:ea typeface="ＭＳ Ｐゴシック" charset="-128"/>
                <a:cs typeface="ＭＳ Ｐゴシック" charset="-128"/>
              </a:rPr>
              <a:t>Quale programma raccomanderesti?</a:t>
            </a:r>
          </a:p>
          <a:p>
            <a:pPr marL="347663" indent="-85725" eaLnBrk="0" fontAlgn="auto" hangingPunct="0">
              <a:spcBef>
                <a:spcPct val="20000"/>
              </a:spcBef>
              <a:spcAft>
                <a:spcPts val="0"/>
              </a:spcAft>
              <a:tabLst>
                <a:tab pos="261938" algn="l"/>
              </a:tabLst>
              <a:defRPr/>
            </a:pPr>
            <a:endParaRPr lang="it-IT" sz="2500" i="1">
              <a:effectLst>
                <a:outerShdw blurRad="38100" dist="38100" dir="2700000" algn="tl">
                  <a:srgbClr val="DDDDDD"/>
                </a:outerShdw>
              </a:effectLst>
              <a:latin typeface="Book Antiqua" charset="0"/>
              <a:ea typeface="ＭＳ Ｐゴシック" charset="-128"/>
              <a:cs typeface="ＭＳ Ｐゴシック" charset="-128"/>
            </a:endParaRPr>
          </a:p>
        </p:txBody>
      </p:sp>
      <p:sp>
        <p:nvSpPr>
          <p:cNvPr id="190468" name="Rectangle 4"/>
          <p:cNvSpPr>
            <a:spLocks noChangeArrowheads="1"/>
          </p:cNvSpPr>
          <p:nvPr/>
        </p:nvSpPr>
        <p:spPr bwMode="auto">
          <a:xfrm>
            <a:off x="1450975" y="228600"/>
            <a:ext cx="7693025" cy="927100"/>
          </a:xfrm>
          <a:prstGeom prst="rect">
            <a:avLst/>
          </a:prstGeom>
          <a:noFill/>
          <a:ln w="9525">
            <a:noFill/>
            <a:miter lim="800000"/>
            <a:headEnd/>
            <a:tailEnd/>
          </a:ln>
        </p:spPr>
        <p:txBody>
          <a:bodyPr lIns="90488" tIns="44450" rIns="90488" bIns="44450">
            <a:prstTxWarp prst="textNoShape">
              <a:avLst/>
            </a:prstTxWarp>
            <a:spAutoFit/>
          </a:bodyPr>
          <a:lstStyle/>
          <a:p>
            <a:pPr eaLnBrk="0" hangingPunct="0"/>
            <a:r>
              <a:rPr lang="it-IT" sz="3000" b="1">
                <a:latin typeface="Calibri" pitchFamily="-108" charset="0"/>
              </a:rPr>
              <a:t>Scelte incoerenti: </a:t>
            </a:r>
            <a:r>
              <a:rPr lang="it-IT" sz="3000" b="1" i="1">
                <a:latin typeface="Calibri" pitchFamily="-108" charset="0"/>
              </a:rPr>
              <a:t>framing effect</a:t>
            </a:r>
            <a:endParaRPr lang="it-IT" sz="3000" b="1">
              <a:latin typeface="Calibri" pitchFamily="-108" charset="0"/>
            </a:endParaRPr>
          </a:p>
          <a:p>
            <a:pPr eaLnBrk="0" hangingPunct="0"/>
            <a:endParaRPr lang="it-IT" sz="2500" b="1">
              <a:solidFill>
                <a:srgbClr val="333399"/>
              </a:solidFill>
              <a:latin typeface="Book Antiqua" pitchFamily="-108" charset="0"/>
            </a:endParaRPr>
          </a:p>
        </p:txBody>
      </p:sp>
      <p:grpSp>
        <p:nvGrpSpPr>
          <p:cNvPr id="190469" name="Group 5"/>
          <p:cNvGrpSpPr>
            <a:grpSpLocks/>
          </p:cNvGrpSpPr>
          <p:nvPr/>
        </p:nvGrpSpPr>
        <p:grpSpPr bwMode="auto">
          <a:xfrm>
            <a:off x="7543800" y="3200400"/>
            <a:ext cx="850900" cy="1446213"/>
            <a:chOff x="4752" y="2016"/>
            <a:chExt cx="536" cy="911"/>
          </a:xfrm>
        </p:grpSpPr>
        <p:sp>
          <p:nvSpPr>
            <p:cNvPr id="190470" name="Text Box 6"/>
            <p:cNvSpPr txBox="1">
              <a:spLocks noChangeArrowheads="1"/>
            </p:cNvSpPr>
            <p:nvPr/>
          </p:nvSpPr>
          <p:spPr bwMode="auto">
            <a:xfrm>
              <a:off x="4752" y="2016"/>
              <a:ext cx="528" cy="250"/>
            </a:xfrm>
            <a:prstGeom prst="rect">
              <a:avLst/>
            </a:prstGeom>
            <a:noFill/>
            <a:ln w="9525">
              <a:noFill/>
              <a:miter lim="800000"/>
              <a:headEnd/>
              <a:tailEnd/>
            </a:ln>
          </p:spPr>
          <p:txBody>
            <a:bodyPr>
              <a:prstTxWarp prst="textNoShape">
                <a:avLst/>
              </a:prstTxWarp>
              <a:spAutoFit/>
            </a:bodyPr>
            <a:lstStyle/>
            <a:p>
              <a:pPr>
                <a:spcBef>
                  <a:spcPct val="50000"/>
                </a:spcBef>
              </a:pPr>
              <a:r>
                <a:rPr lang="it-IT" sz="2000" b="1">
                  <a:solidFill>
                    <a:srgbClr val="CC0000"/>
                  </a:solidFill>
                  <a:latin typeface="Book Antiqua" pitchFamily="-108" charset="0"/>
                </a:rPr>
                <a:t>72%</a:t>
              </a:r>
              <a:endParaRPr lang="it-IT" sz="2000">
                <a:latin typeface="Book Antiqua" pitchFamily="-108" charset="0"/>
              </a:endParaRPr>
            </a:p>
          </p:txBody>
        </p:sp>
        <p:sp>
          <p:nvSpPr>
            <p:cNvPr id="190471" name="Text Box 7"/>
            <p:cNvSpPr txBox="1">
              <a:spLocks noChangeArrowheads="1"/>
            </p:cNvSpPr>
            <p:nvPr/>
          </p:nvSpPr>
          <p:spPr bwMode="auto">
            <a:xfrm>
              <a:off x="4760" y="2677"/>
              <a:ext cx="528" cy="250"/>
            </a:xfrm>
            <a:prstGeom prst="rect">
              <a:avLst/>
            </a:prstGeom>
            <a:noFill/>
            <a:ln w="9525">
              <a:noFill/>
              <a:miter lim="800000"/>
              <a:headEnd/>
              <a:tailEnd/>
            </a:ln>
          </p:spPr>
          <p:txBody>
            <a:bodyPr>
              <a:prstTxWarp prst="textNoShape">
                <a:avLst/>
              </a:prstTxWarp>
              <a:spAutoFit/>
            </a:bodyPr>
            <a:lstStyle/>
            <a:p>
              <a:pPr>
                <a:spcBef>
                  <a:spcPct val="50000"/>
                </a:spcBef>
              </a:pPr>
              <a:r>
                <a:rPr lang="it-IT" sz="2000" b="1">
                  <a:solidFill>
                    <a:srgbClr val="CC0000"/>
                  </a:solidFill>
                  <a:latin typeface="Book Antiqua" pitchFamily="-108" charset="0"/>
                </a:rPr>
                <a:t>28%</a:t>
              </a:r>
              <a:endParaRPr lang="it-IT" sz="2000">
                <a:latin typeface="Book Antiqua" pitchFamily="-108" charset="0"/>
              </a:endParaRPr>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2514" name="Line 2"/>
          <p:cNvSpPr>
            <a:spLocks noChangeShapeType="1"/>
          </p:cNvSpPr>
          <p:nvPr/>
        </p:nvSpPr>
        <p:spPr bwMode="auto">
          <a:xfrm>
            <a:off x="228600" y="990600"/>
            <a:ext cx="8686800" cy="0"/>
          </a:xfrm>
          <a:prstGeom prst="line">
            <a:avLst/>
          </a:prstGeom>
          <a:noFill/>
          <a:ln w="12700">
            <a:solidFill>
              <a:srgbClr val="333399"/>
            </a:solidFill>
            <a:round/>
            <a:headEnd type="none" w="sm" len="sm"/>
            <a:tailEnd type="none" w="sm" len="sm"/>
          </a:ln>
        </p:spPr>
        <p:txBody>
          <a:bodyPr>
            <a:prstTxWarp prst="textNoShape">
              <a:avLst/>
            </a:prstTxWarp>
          </a:bodyPr>
          <a:lstStyle/>
          <a:p>
            <a:endParaRPr lang="it-IT"/>
          </a:p>
        </p:txBody>
      </p:sp>
      <p:sp>
        <p:nvSpPr>
          <p:cNvPr id="1945603" name="Rectangle 3"/>
          <p:cNvSpPr>
            <a:spLocks noChangeArrowheads="1"/>
          </p:cNvSpPr>
          <p:nvPr/>
        </p:nvSpPr>
        <p:spPr bwMode="auto">
          <a:xfrm>
            <a:off x="228600" y="1295400"/>
            <a:ext cx="8839200" cy="4114800"/>
          </a:xfrm>
          <a:prstGeom prst="rect">
            <a:avLst/>
          </a:prstGeom>
          <a:noFill/>
          <a:ln w="9525">
            <a:noFill/>
            <a:miter lim="800000"/>
            <a:headEnd/>
            <a:tailEnd/>
          </a:ln>
          <a:effectLst/>
        </p:spPr>
        <p:txBody>
          <a:bodyPr lIns="92075" tIns="46038" rIns="92075" bIns="46038">
            <a:prstTxWarp prst="textNoShape">
              <a:avLst/>
            </a:prstTxWarp>
          </a:bodyPr>
          <a:lstStyle/>
          <a:p>
            <a:pPr eaLnBrk="0" fontAlgn="auto" hangingPunct="0">
              <a:spcBef>
                <a:spcPts val="0"/>
              </a:spcBef>
              <a:spcAft>
                <a:spcPct val="50000"/>
              </a:spcAft>
              <a:defRPr/>
            </a:pPr>
            <a:r>
              <a:rPr lang="it-IT" i="1">
                <a:latin typeface="Arial" charset="0"/>
                <a:ea typeface="ＭＳ Ｐゴシック" charset="-128"/>
                <a:cs typeface="ＭＳ Ｐゴシック" charset="-128"/>
              </a:rPr>
              <a:t>Problema 2</a:t>
            </a:r>
            <a:endParaRPr lang="it-IT">
              <a:latin typeface="Arial" charset="0"/>
              <a:ea typeface="ＭＳ Ｐゴシック" charset="-128"/>
              <a:cs typeface="ＭＳ Ｐゴシック" charset="-128"/>
            </a:endParaRPr>
          </a:p>
          <a:p>
            <a:pPr eaLnBrk="0" fontAlgn="auto" hangingPunct="0">
              <a:spcBef>
                <a:spcPts val="0"/>
              </a:spcBef>
              <a:spcAft>
                <a:spcPts val="0"/>
              </a:spcAft>
              <a:defRPr/>
            </a:pPr>
            <a:r>
              <a:rPr lang="it-IT">
                <a:latin typeface="Arial" charset="0"/>
                <a:ea typeface="ＭＳ Ｐゴシック" charset="-128"/>
                <a:cs typeface="ＭＳ Ｐゴシック" charset="-128"/>
              </a:rPr>
              <a:t>L’Italia è minacciata da una grave epidemia che mette </a:t>
            </a:r>
          </a:p>
          <a:p>
            <a:pPr eaLnBrk="0" fontAlgn="auto" hangingPunct="0">
              <a:spcBef>
                <a:spcPts val="0"/>
              </a:spcBef>
              <a:spcAft>
                <a:spcPts val="0"/>
              </a:spcAft>
              <a:defRPr/>
            </a:pPr>
            <a:r>
              <a:rPr lang="it-IT">
                <a:latin typeface="Arial" charset="0"/>
                <a:ea typeface="ＭＳ Ｐゴシック" charset="-128"/>
                <a:cs typeface="ＭＳ Ｐゴシック" charset="-128"/>
              </a:rPr>
              <a:t>in pericolo la vita di 600 persone – sono in fase di elaborazione due possibili tipi di interventi sanitari: </a:t>
            </a:r>
            <a:r>
              <a:rPr lang="it-IT" b="1" i="1">
                <a:latin typeface="Arial" charset="0"/>
                <a:ea typeface="ＭＳ Ｐゴシック" charset="-128"/>
                <a:cs typeface="ＭＳ Ｐゴシック" charset="-128"/>
              </a:rPr>
              <a:t>W</a:t>
            </a:r>
            <a:r>
              <a:rPr lang="it-IT">
                <a:latin typeface="Arial" charset="0"/>
                <a:ea typeface="ＭＳ Ｐゴシック" charset="-128"/>
                <a:cs typeface="ＭＳ Ｐゴシック" charset="-128"/>
              </a:rPr>
              <a:t> e </a:t>
            </a:r>
            <a:r>
              <a:rPr lang="it-IT" b="1" i="1">
                <a:latin typeface="Arial" charset="0"/>
                <a:ea typeface="ＭＳ Ｐゴシック" charset="-128"/>
                <a:cs typeface="ＭＳ Ｐゴシック" charset="-128"/>
              </a:rPr>
              <a:t>Z.</a:t>
            </a:r>
            <a:endParaRPr lang="it-IT" b="1">
              <a:latin typeface="Arial" charset="0"/>
              <a:ea typeface="ＭＳ Ｐゴシック" charset="-128"/>
              <a:cs typeface="ＭＳ Ｐゴシック" charset="-128"/>
            </a:endParaRPr>
          </a:p>
          <a:p>
            <a:pPr eaLnBrk="0" fontAlgn="auto" hangingPunct="0">
              <a:spcBef>
                <a:spcPts val="0"/>
              </a:spcBef>
              <a:spcAft>
                <a:spcPts val="0"/>
              </a:spcAft>
              <a:defRPr/>
            </a:pPr>
            <a:endParaRPr lang="it-IT" b="1">
              <a:latin typeface="Arial" charset="0"/>
              <a:ea typeface="ＭＳ Ｐゴシック" charset="-128"/>
              <a:cs typeface="ＭＳ Ｐゴシック" charset="-128"/>
            </a:endParaRPr>
          </a:p>
          <a:p>
            <a:pPr eaLnBrk="0" fontAlgn="auto" hangingPunct="0">
              <a:spcBef>
                <a:spcPts val="0"/>
              </a:spcBef>
              <a:spcAft>
                <a:spcPts val="0"/>
              </a:spcAft>
              <a:defRPr/>
            </a:pPr>
            <a:r>
              <a:rPr lang="it-IT" b="1">
                <a:latin typeface="Arial" charset="0"/>
                <a:ea typeface="ＭＳ Ｐゴシック" charset="-128"/>
                <a:cs typeface="ＭＳ Ｐゴシック" charset="-128"/>
              </a:rPr>
              <a:t>Se si adotta il programma </a:t>
            </a:r>
            <a:r>
              <a:rPr lang="it-IT" b="1" i="1">
                <a:latin typeface="Arial" charset="0"/>
                <a:ea typeface="ＭＳ Ｐゴシック" charset="-128"/>
                <a:cs typeface="ＭＳ Ｐゴシック" charset="-128"/>
              </a:rPr>
              <a:t>W</a:t>
            </a:r>
            <a:r>
              <a:rPr lang="it-IT" b="1">
                <a:latin typeface="Arial" charset="0"/>
                <a:ea typeface="ＭＳ Ｐゴシック" charset="-128"/>
                <a:cs typeface="ＭＳ Ｐゴシック" charset="-128"/>
              </a:rPr>
              <a:t>, moriranno certamente 400 persone </a:t>
            </a:r>
            <a:endParaRPr lang="it-IT" b="1">
              <a:solidFill>
                <a:srgbClr val="FF3300"/>
              </a:solidFill>
              <a:latin typeface="Arial" charset="0"/>
              <a:ea typeface="ＭＳ Ｐゴシック" charset="-128"/>
              <a:cs typeface="ＭＳ Ｐゴシック" charset="-128"/>
            </a:endParaRPr>
          </a:p>
          <a:p>
            <a:pPr eaLnBrk="0" fontAlgn="auto" hangingPunct="0">
              <a:spcBef>
                <a:spcPct val="20000"/>
              </a:spcBef>
              <a:spcAft>
                <a:spcPts val="0"/>
              </a:spcAft>
              <a:defRPr/>
            </a:pPr>
            <a:endParaRPr lang="it-IT" b="1">
              <a:latin typeface="Arial" charset="0"/>
              <a:ea typeface="ＭＳ Ｐゴシック" charset="-128"/>
              <a:cs typeface="ＭＳ Ｐゴシック" charset="-128"/>
            </a:endParaRPr>
          </a:p>
          <a:p>
            <a:pPr eaLnBrk="0" fontAlgn="auto" hangingPunct="0">
              <a:spcBef>
                <a:spcPts val="0"/>
              </a:spcBef>
              <a:spcAft>
                <a:spcPts val="0"/>
              </a:spcAft>
              <a:defRPr/>
            </a:pPr>
            <a:r>
              <a:rPr lang="it-IT" b="1">
                <a:latin typeface="Arial" charset="0"/>
                <a:ea typeface="ＭＳ Ｐゴシック" charset="-128"/>
                <a:cs typeface="ＭＳ Ｐゴシック" charset="-128"/>
              </a:rPr>
              <a:t>Se si adotta il programma </a:t>
            </a:r>
            <a:r>
              <a:rPr lang="it-IT" b="1" i="1">
                <a:latin typeface="Arial" charset="0"/>
                <a:ea typeface="ＭＳ Ｐゴシック" charset="-128"/>
                <a:cs typeface="ＭＳ Ｐゴシック" charset="-128"/>
              </a:rPr>
              <a:t>Z</a:t>
            </a:r>
            <a:r>
              <a:rPr lang="it-IT" b="1">
                <a:latin typeface="Arial" charset="0"/>
                <a:ea typeface="ＭＳ Ｐゴシック" charset="-128"/>
                <a:cs typeface="ＭＳ Ｐゴシック" charset="-128"/>
              </a:rPr>
              <a:t>, c’è una probabilità di 1/3 che nessuno muoia e di 2/3 che muoiano 600 persone</a:t>
            </a:r>
            <a:endParaRPr lang="it-IT" b="1">
              <a:solidFill>
                <a:srgbClr val="FF3300"/>
              </a:solidFill>
              <a:latin typeface="Arial" charset="0"/>
              <a:ea typeface="ＭＳ Ｐゴシック" charset="-128"/>
              <a:cs typeface="ＭＳ Ｐゴシック" charset="-128"/>
            </a:endParaRPr>
          </a:p>
          <a:p>
            <a:pPr eaLnBrk="0" fontAlgn="auto" hangingPunct="0">
              <a:spcBef>
                <a:spcPct val="20000"/>
              </a:spcBef>
              <a:spcAft>
                <a:spcPts val="0"/>
              </a:spcAft>
              <a:defRPr/>
            </a:pPr>
            <a:endParaRPr lang="it-IT" b="1">
              <a:latin typeface="Arial" charset="0"/>
              <a:ea typeface="ＭＳ Ｐゴシック" charset="-128"/>
              <a:cs typeface="ＭＳ Ｐゴシック" charset="-128"/>
            </a:endParaRPr>
          </a:p>
          <a:p>
            <a:pPr eaLnBrk="0" fontAlgn="auto" hangingPunct="0">
              <a:spcBef>
                <a:spcPct val="20000"/>
              </a:spcBef>
              <a:spcAft>
                <a:spcPts val="0"/>
              </a:spcAft>
              <a:defRPr/>
            </a:pPr>
            <a:r>
              <a:rPr lang="it-IT" i="1">
                <a:effectLst>
                  <a:outerShdw blurRad="38100" dist="38100" dir="2700000" algn="tl">
                    <a:srgbClr val="DDDDDD"/>
                  </a:outerShdw>
                </a:effectLst>
                <a:latin typeface="Arial" charset="0"/>
                <a:ea typeface="ＭＳ Ｐゴシック" charset="-128"/>
                <a:cs typeface="ＭＳ Ｐゴシック" charset="-128"/>
              </a:rPr>
              <a:t>Quale programma raccomanderesti?</a:t>
            </a:r>
          </a:p>
          <a:p>
            <a:pPr eaLnBrk="0" fontAlgn="auto" hangingPunct="0">
              <a:spcBef>
                <a:spcPct val="20000"/>
              </a:spcBef>
              <a:spcAft>
                <a:spcPts val="0"/>
              </a:spcAft>
              <a:defRPr/>
            </a:pPr>
            <a:endParaRPr lang="it-IT" sz="2000">
              <a:effectLst>
                <a:outerShdw blurRad="38100" dist="38100" dir="2700000" algn="tl">
                  <a:srgbClr val="DDDDDD"/>
                </a:outerShdw>
              </a:effectLst>
              <a:latin typeface="Book Antiqua" charset="0"/>
              <a:ea typeface="ＭＳ Ｐゴシック" charset="-128"/>
              <a:cs typeface="ＭＳ Ｐゴシック" charset="-128"/>
            </a:endParaRPr>
          </a:p>
          <a:p>
            <a:pPr eaLnBrk="0" fontAlgn="auto" hangingPunct="0">
              <a:spcBef>
                <a:spcPct val="20000"/>
              </a:spcBef>
              <a:spcAft>
                <a:spcPts val="0"/>
              </a:spcAft>
              <a:defRPr/>
            </a:pPr>
            <a:endParaRPr lang="it-IT" sz="2000">
              <a:effectLst>
                <a:outerShdw blurRad="38100" dist="38100" dir="2700000" algn="tl">
                  <a:srgbClr val="DDDDDD"/>
                </a:outerShdw>
              </a:effectLst>
              <a:latin typeface="Book Antiqua" charset="0"/>
              <a:ea typeface="ＭＳ Ｐゴシック" charset="-128"/>
              <a:cs typeface="ＭＳ Ｐゴシック" charset="-128"/>
            </a:endParaRPr>
          </a:p>
        </p:txBody>
      </p:sp>
      <p:sp>
        <p:nvSpPr>
          <p:cNvPr id="192516" name="Rectangle 4"/>
          <p:cNvSpPr>
            <a:spLocks noChangeArrowheads="1"/>
          </p:cNvSpPr>
          <p:nvPr/>
        </p:nvSpPr>
        <p:spPr bwMode="auto">
          <a:xfrm>
            <a:off x="1524000" y="152400"/>
            <a:ext cx="6553200" cy="549275"/>
          </a:xfrm>
          <a:prstGeom prst="rect">
            <a:avLst/>
          </a:prstGeom>
          <a:noFill/>
          <a:ln w="9525">
            <a:noFill/>
            <a:miter lim="800000"/>
            <a:headEnd/>
            <a:tailEnd/>
          </a:ln>
        </p:spPr>
        <p:txBody>
          <a:bodyPr>
            <a:prstTxWarp prst="textNoShape">
              <a:avLst/>
            </a:prstTxWarp>
            <a:spAutoFit/>
          </a:bodyPr>
          <a:lstStyle/>
          <a:p>
            <a:pPr eaLnBrk="0" hangingPunct="0"/>
            <a:r>
              <a:rPr lang="it-IT" sz="3000" b="1">
                <a:latin typeface="Calibri" pitchFamily="-108" charset="0"/>
              </a:rPr>
              <a:t>Scelte incoerenti: </a:t>
            </a:r>
            <a:r>
              <a:rPr lang="it-IT" sz="3000" b="1" i="1">
                <a:latin typeface="Calibri" pitchFamily="-108" charset="0"/>
              </a:rPr>
              <a:t>framing effect</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62" name="Line 2"/>
          <p:cNvSpPr>
            <a:spLocks noChangeShapeType="1"/>
          </p:cNvSpPr>
          <p:nvPr/>
        </p:nvSpPr>
        <p:spPr bwMode="auto">
          <a:xfrm>
            <a:off x="228600" y="990600"/>
            <a:ext cx="8686800" cy="0"/>
          </a:xfrm>
          <a:prstGeom prst="line">
            <a:avLst/>
          </a:prstGeom>
          <a:noFill/>
          <a:ln w="12700">
            <a:solidFill>
              <a:srgbClr val="333399"/>
            </a:solidFill>
            <a:round/>
            <a:headEnd type="none" w="sm" len="sm"/>
            <a:tailEnd type="none" w="sm" len="sm"/>
          </a:ln>
        </p:spPr>
        <p:txBody>
          <a:bodyPr>
            <a:prstTxWarp prst="textNoShape">
              <a:avLst/>
            </a:prstTxWarp>
          </a:bodyPr>
          <a:lstStyle/>
          <a:p>
            <a:endParaRPr lang="it-IT"/>
          </a:p>
        </p:txBody>
      </p:sp>
      <p:sp>
        <p:nvSpPr>
          <p:cNvPr id="1947651" name="Rectangle 3"/>
          <p:cNvSpPr>
            <a:spLocks noChangeArrowheads="1"/>
          </p:cNvSpPr>
          <p:nvPr/>
        </p:nvSpPr>
        <p:spPr bwMode="auto">
          <a:xfrm>
            <a:off x="152400" y="1143000"/>
            <a:ext cx="8763000" cy="4114800"/>
          </a:xfrm>
          <a:prstGeom prst="rect">
            <a:avLst/>
          </a:prstGeom>
          <a:noFill/>
          <a:ln w="9525">
            <a:noFill/>
            <a:miter lim="800000"/>
            <a:headEnd/>
            <a:tailEnd/>
          </a:ln>
          <a:effectLst/>
        </p:spPr>
        <p:txBody>
          <a:bodyPr lIns="92075" tIns="46038" rIns="92075" bIns="46038">
            <a:prstTxWarp prst="textNoShape">
              <a:avLst/>
            </a:prstTxWarp>
          </a:bodyPr>
          <a:lstStyle/>
          <a:p>
            <a:pPr eaLnBrk="0" fontAlgn="auto" hangingPunct="0">
              <a:spcBef>
                <a:spcPts val="0"/>
              </a:spcBef>
              <a:spcAft>
                <a:spcPct val="50000"/>
              </a:spcAft>
              <a:defRPr/>
            </a:pPr>
            <a:r>
              <a:rPr lang="it-IT" sz="2200" i="1">
                <a:latin typeface="Arial" charset="0"/>
                <a:ea typeface="ＭＳ Ｐゴシック" charset="-128"/>
                <a:cs typeface="ＭＳ Ｐゴシック" charset="-128"/>
              </a:rPr>
              <a:t>Problema 2</a:t>
            </a:r>
            <a:endParaRPr lang="it-IT" sz="2200">
              <a:latin typeface="Arial" charset="0"/>
              <a:ea typeface="ＭＳ Ｐゴシック" charset="-128"/>
              <a:cs typeface="ＭＳ Ｐゴシック" charset="-128"/>
            </a:endParaRPr>
          </a:p>
          <a:p>
            <a:pPr eaLnBrk="0" fontAlgn="auto" hangingPunct="0">
              <a:spcBef>
                <a:spcPts val="0"/>
              </a:spcBef>
              <a:spcAft>
                <a:spcPts val="0"/>
              </a:spcAft>
              <a:defRPr/>
            </a:pPr>
            <a:r>
              <a:rPr lang="it-IT" sz="2200">
                <a:latin typeface="Arial" charset="0"/>
                <a:ea typeface="ＭＳ Ｐゴシック" charset="-128"/>
                <a:cs typeface="ＭＳ Ｐゴシック" charset="-128"/>
              </a:rPr>
              <a:t>L’Italia è minacciata da una grave epidemia che mette </a:t>
            </a:r>
          </a:p>
          <a:p>
            <a:pPr eaLnBrk="0" fontAlgn="auto" hangingPunct="0">
              <a:spcBef>
                <a:spcPts val="0"/>
              </a:spcBef>
              <a:spcAft>
                <a:spcPts val="0"/>
              </a:spcAft>
              <a:defRPr/>
            </a:pPr>
            <a:r>
              <a:rPr lang="it-IT" sz="2200">
                <a:latin typeface="Arial" charset="0"/>
                <a:ea typeface="ＭＳ Ｐゴシック" charset="-128"/>
                <a:cs typeface="ＭＳ Ｐゴシック" charset="-128"/>
              </a:rPr>
              <a:t>in pericolo la vita di 600 persone – sono in fase di elaborazione due possibili tipi di interventi sanitari: </a:t>
            </a:r>
            <a:r>
              <a:rPr lang="it-IT" sz="2200" b="1" i="1">
                <a:latin typeface="Arial" charset="0"/>
                <a:ea typeface="ＭＳ Ｐゴシック" charset="-128"/>
                <a:cs typeface="ＭＳ Ｐゴシック" charset="-128"/>
              </a:rPr>
              <a:t>W</a:t>
            </a:r>
            <a:r>
              <a:rPr lang="it-IT" sz="2200">
                <a:latin typeface="Arial" charset="0"/>
                <a:ea typeface="ＭＳ Ｐゴシック" charset="-128"/>
                <a:cs typeface="ＭＳ Ｐゴシック" charset="-128"/>
              </a:rPr>
              <a:t> e </a:t>
            </a:r>
            <a:r>
              <a:rPr lang="it-IT" sz="2200" b="1" i="1">
                <a:latin typeface="Arial" charset="0"/>
                <a:ea typeface="ＭＳ Ｐゴシック" charset="-128"/>
                <a:cs typeface="ＭＳ Ｐゴシック" charset="-128"/>
              </a:rPr>
              <a:t>Z.</a:t>
            </a:r>
            <a:endParaRPr lang="it-IT" sz="2200" b="1">
              <a:latin typeface="Arial" charset="0"/>
              <a:ea typeface="ＭＳ Ｐゴシック" charset="-128"/>
              <a:cs typeface="ＭＳ Ｐゴシック" charset="-128"/>
            </a:endParaRPr>
          </a:p>
          <a:p>
            <a:pPr eaLnBrk="0" fontAlgn="auto" hangingPunct="0">
              <a:spcBef>
                <a:spcPct val="20000"/>
              </a:spcBef>
              <a:spcAft>
                <a:spcPts val="0"/>
              </a:spcAft>
              <a:defRPr/>
            </a:pPr>
            <a:endParaRPr lang="it-IT" sz="2200" b="1">
              <a:latin typeface="Arial" charset="0"/>
              <a:ea typeface="ＭＳ Ｐゴシック" charset="-128"/>
              <a:cs typeface="ＭＳ Ｐゴシック" charset="-128"/>
            </a:endParaRPr>
          </a:p>
          <a:p>
            <a:pPr eaLnBrk="0" fontAlgn="auto" hangingPunct="0">
              <a:spcBef>
                <a:spcPts val="0"/>
              </a:spcBef>
              <a:spcAft>
                <a:spcPts val="0"/>
              </a:spcAft>
              <a:defRPr/>
            </a:pPr>
            <a:r>
              <a:rPr lang="it-IT" sz="2200" b="1">
                <a:latin typeface="Arial" charset="0"/>
                <a:ea typeface="ＭＳ Ｐゴシック" charset="-128"/>
                <a:cs typeface="ＭＳ Ｐゴシック" charset="-128"/>
              </a:rPr>
              <a:t>se si adotta il programma </a:t>
            </a:r>
            <a:r>
              <a:rPr lang="it-IT" sz="2200" b="1" i="1">
                <a:latin typeface="Arial" charset="0"/>
                <a:ea typeface="ＭＳ Ｐゴシック" charset="-128"/>
                <a:cs typeface="ＭＳ Ｐゴシック" charset="-128"/>
              </a:rPr>
              <a:t>W</a:t>
            </a:r>
            <a:r>
              <a:rPr lang="it-IT" sz="2200" b="1">
                <a:latin typeface="Arial" charset="0"/>
                <a:ea typeface="ＭＳ Ｐゴシック" charset="-128"/>
                <a:cs typeface="ＭＳ Ｐゴシック" charset="-128"/>
              </a:rPr>
              <a:t>, moriranno </a:t>
            </a:r>
          </a:p>
          <a:p>
            <a:pPr eaLnBrk="0" fontAlgn="auto" hangingPunct="0">
              <a:spcBef>
                <a:spcPts val="0"/>
              </a:spcBef>
              <a:spcAft>
                <a:spcPts val="0"/>
              </a:spcAft>
              <a:defRPr/>
            </a:pPr>
            <a:r>
              <a:rPr lang="it-IT" sz="2200" b="1">
                <a:latin typeface="Arial" charset="0"/>
                <a:ea typeface="ＭＳ Ｐゴシック" charset="-128"/>
                <a:cs typeface="ＭＳ Ｐゴシック" charset="-128"/>
              </a:rPr>
              <a:t>  certamente 400 persone </a:t>
            </a:r>
            <a:endParaRPr lang="it-IT" sz="2200" b="1">
              <a:solidFill>
                <a:srgbClr val="FF3300"/>
              </a:solidFill>
              <a:latin typeface="Arial" charset="0"/>
              <a:ea typeface="ＭＳ Ｐゴシック" charset="-128"/>
              <a:cs typeface="ＭＳ Ｐゴシック" charset="-128"/>
            </a:endParaRPr>
          </a:p>
          <a:p>
            <a:pPr eaLnBrk="0" fontAlgn="auto" hangingPunct="0">
              <a:spcBef>
                <a:spcPct val="20000"/>
              </a:spcBef>
              <a:spcAft>
                <a:spcPts val="0"/>
              </a:spcAft>
              <a:defRPr/>
            </a:pPr>
            <a:endParaRPr lang="it-IT" sz="2200" b="1">
              <a:latin typeface="Arial" charset="0"/>
              <a:ea typeface="ＭＳ Ｐゴシック" charset="-128"/>
              <a:cs typeface="ＭＳ Ｐゴシック" charset="-128"/>
            </a:endParaRPr>
          </a:p>
          <a:p>
            <a:pPr eaLnBrk="0" fontAlgn="auto" hangingPunct="0">
              <a:spcBef>
                <a:spcPts val="0"/>
              </a:spcBef>
              <a:spcAft>
                <a:spcPts val="0"/>
              </a:spcAft>
              <a:defRPr/>
            </a:pPr>
            <a:r>
              <a:rPr lang="it-IT" sz="2200" b="1">
                <a:latin typeface="Arial" charset="0"/>
                <a:ea typeface="ＭＳ Ｐゴシック" charset="-128"/>
                <a:cs typeface="ＭＳ Ｐゴシック" charset="-128"/>
              </a:rPr>
              <a:t>se si adotta il programma </a:t>
            </a:r>
            <a:r>
              <a:rPr lang="it-IT" sz="2200" b="1" i="1">
                <a:latin typeface="Arial" charset="0"/>
                <a:ea typeface="ＭＳ Ｐゴシック" charset="-128"/>
                <a:cs typeface="ＭＳ Ｐゴシック" charset="-128"/>
              </a:rPr>
              <a:t>Z</a:t>
            </a:r>
            <a:r>
              <a:rPr lang="it-IT" sz="2200" b="1">
                <a:latin typeface="Arial" charset="0"/>
                <a:ea typeface="ＭＳ Ｐゴシック" charset="-128"/>
                <a:cs typeface="ＭＳ Ｐゴシック" charset="-128"/>
              </a:rPr>
              <a:t>, c’è una probabilità </a:t>
            </a:r>
          </a:p>
          <a:p>
            <a:pPr eaLnBrk="0" fontAlgn="auto" hangingPunct="0">
              <a:spcBef>
                <a:spcPts val="0"/>
              </a:spcBef>
              <a:spcAft>
                <a:spcPts val="0"/>
              </a:spcAft>
              <a:defRPr/>
            </a:pPr>
            <a:r>
              <a:rPr lang="it-IT" sz="2200" b="1">
                <a:latin typeface="Arial" charset="0"/>
                <a:ea typeface="ＭＳ Ｐゴシック" charset="-128"/>
                <a:cs typeface="ＭＳ Ｐゴシック" charset="-128"/>
              </a:rPr>
              <a:t>  di 1/3 che nessuno muoia e di 2/3 </a:t>
            </a:r>
          </a:p>
          <a:p>
            <a:pPr eaLnBrk="0" fontAlgn="auto" hangingPunct="0">
              <a:spcBef>
                <a:spcPts val="0"/>
              </a:spcBef>
              <a:spcAft>
                <a:spcPts val="0"/>
              </a:spcAft>
              <a:defRPr/>
            </a:pPr>
            <a:r>
              <a:rPr lang="it-IT" sz="2200" b="1">
                <a:latin typeface="Arial" charset="0"/>
                <a:ea typeface="ＭＳ Ｐゴシック" charset="-128"/>
                <a:cs typeface="ＭＳ Ｐゴシック" charset="-128"/>
              </a:rPr>
              <a:t>che muoiano 600 persone</a:t>
            </a:r>
            <a:endParaRPr lang="it-IT" sz="2200" b="1">
              <a:solidFill>
                <a:srgbClr val="FF3300"/>
              </a:solidFill>
              <a:latin typeface="Arial" charset="0"/>
              <a:ea typeface="ＭＳ Ｐゴシック" charset="-128"/>
              <a:cs typeface="ＭＳ Ｐゴシック" charset="-128"/>
            </a:endParaRPr>
          </a:p>
          <a:p>
            <a:pPr eaLnBrk="0" fontAlgn="auto" hangingPunct="0">
              <a:spcBef>
                <a:spcPct val="20000"/>
              </a:spcBef>
              <a:spcAft>
                <a:spcPts val="0"/>
              </a:spcAft>
              <a:defRPr/>
            </a:pPr>
            <a:endParaRPr lang="it-IT" sz="2200" b="1">
              <a:latin typeface="Arial" charset="0"/>
              <a:ea typeface="ＭＳ Ｐゴシック" charset="-128"/>
              <a:cs typeface="ＭＳ Ｐゴシック" charset="-128"/>
            </a:endParaRPr>
          </a:p>
          <a:p>
            <a:pPr eaLnBrk="0" fontAlgn="auto" hangingPunct="0">
              <a:spcBef>
                <a:spcPct val="20000"/>
              </a:spcBef>
              <a:spcAft>
                <a:spcPts val="0"/>
              </a:spcAft>
              <a:defRPr/>
            </a:pPr>
            <a:r>
              <a:rPr lang="it-IT" sz="2200" i="1">
                <a:effectLst>
                  <a:outerShdw blurRad="38100" dist="38100" dir="2700000" algn="tl">
                    <a:srgbClr val="DDDDDD"/>
                  </a:outerShdw>
                </a:effectLst>
                <a:latin typeface="Arial" charset="0"/>
                <a:ea typeface="ＭＳ Ｐゴシック" charset="-128"/>
                <a:cs typeface="ＭＳ Ｐゴシック" charset="-128"/>
              </a:rPr>
              <a:t>Quale programma raccomanderesti?</a:t>
            </a:r>
          </a:p>
          <a:p>
            <a:pPr eaLnBrk="0" fontAlgn="auto" hangingPunct="0">
              <a:spcBef>
                <a:spcPct val="20000"/>
              </a:spcBef>
              <a:spcAft>
                <a:spcPts val="0"/>
              </a:spcAft>
              <a:defRPr/>
            </a:pPr>
            <a:endParaRPr lang="it-IT" sz="2200">
              <a:effectLst>
                <a:outerShdw blurRad="38100" dist="38100" dir="2700000" algn="tl">
                  <a:srgbClr val="DDDDDD"/>
                </a:outerShdw>
              </a:effectLst>
              <a:latin typeface="Arial" charset="0"/>
              <a:ea typeface="ＭＳ Ｐゴシック" charset="-128"/>
              <a:cs typeface="ＭＳ Ｐゴシック" charset="-128"/>
            </a:endParaRPr>
          </a:p>
          <a:p>
            <a:pPr eaLnBrk="0" fontAlgn="auto" hangingPunct="0">
              <a:spcBef>
                <a:spcPct val="20000"/>
              </a:spcBef>
              <a:spcAft>
                <a:spcPts val="0"/>
              </a:spcAft>
              <a:defRPr/>
            </a:pPr>
            <a:endParaRPr lang="it-IT" sz="2000">
              <a:effectLst>
                <a:outerShdw blurRad="38100" dist="38100" dir="2700000" algn="tl">
                  <a:srgbClr val="DDDDDD"/>
                </a:outerShdw>
              </a:effectLst>
              <a:latin typeface="Book Antiqua" charset="0"/>
              <a:ea typeface="ＭＳ Ｐゴシック" charset="-128"/>
              <a:cs typeface="ＭＳ Ｐゴシック" charset="-128"/>
            </a:endParaRPr>
          </a:p>
        </p:txBody>
      </p:sp>
      <p:grpSp>
        <p:nvGrpSpPr>
          <p:cNvPr id="194564" name="Group 4"/>
          <p:cNvGrpSpPr>
            <a:grpSpLocks/>
          </p:cNvGrpSpPr>
          <p:nvPr/>
        </p:nvGrpSpPr>
        <p:grpSpPr bwMode="auto">
          <a:xfrm>
            <a:off x="7556500" y="3232150"/>
            <a:ext cx="841375" cy="1446213"/>
            <a:chOff x="4760" y="2036"/>
            <a:chExt cx="530" cy="911"/>
          </a:xfrm>
        </p:grpSpPr>
        <p:sp>
          <p:nvSpPr>
            <p:cNvPr id="194567" name="Text Box 5"/>
            <p:cNvSpPr txBox="1">
              <a:spLocks noChangeArrowheads="1"/>
            </p:cNvSpPr>
            <p:nvPr/>
          </p:nvSpPr>
          <p:spPr bwMode="auto">
            <a:xfrm>
              <a:off x="4762" y="2036"/>
              <a:ext cx="528" cy="250"/>
            </a:xfrm>
            <a:prstGeom prst="rect">
              <a:avLst/>
            </a:prstGeom>
            <a:noFill/>
            <a:ln w="9525">
              <a:noFill/>
              <a:miter lim="800000"/>
              <a:headEnd/>
              <a:tailEnd/>
            </a:ln>
          </p:spPr>
          <p:txBody>
            <a:bodyPr>
              <a:prstTxWarp prst="textNoShape">
                <a:avLst/>
              </a:prstTxWarp>
              <a:spAutoFit/>
            </a:bodyPr>
            <a:lstStyle/>
            <a:p>
              <a:pPr>
                <a:spcBef>
                  <a:spcPct val="50000"/>
                </a:spcBef>
              </a:pPr>
              <a:r>
                <a:rPr lang="it-IT" sz="2000" b="1">
                  <a:solidFill>
                    <a:srgbClr val="CC0000"/>
                  </a:solidFill>
                  <a:latin typeface="Book Antiqua" pitchFamily="-108" charset="0"/>
                </a:rPr>
                <a:t>22%</a:t>
              </a:r>
              <a:endParaRPr lang="it-IT" sz="2000">
                <a:latin typeface="Book Antiqua" pitchFamily="-108" charset="0"/>
              </a:endParaRPr>
            </a:p>
          </p:txBody>
        </p:sp>
        <p:sp>
          <p:nvSpPr>
            <p:cNvPr id="194568" name="Text Box 6"/>
            <p:cNvSpPr txBox="1">
              <a:spLocks noChangeArrowheads="1"/>
            </p:cNvSpPr>
            <p:nvPr/>
          </p:nvSpPr>
          <p:spPr bwMode="auto">
            <a:xfrm>
              <a:off x="4760" y="2697"/>
              <a:ext cx="528" cy="250"/>
            </a:xfrm>
            <a:prstGeom prst="rect">
              <a:avLst/>
            </a:prstGeom>
            <a:noFill/>
            <a:ln w="9525">
              <a:noFill/>
              <a:miter lim="800000"/>
              <a:headEnd/>
              <a:tailEnd/>
            </a:ln>
          </p:spPr>
          <p:txBody>
            <a:bodyPr>
              <a:prstTxWarp prst="textNoShape">
                <a:avLst/>
              </a:prstTxWarp>
              <a:spAutoFit/>
            </a:bodyPr>
            <a:lstStyle/>
            <a:p>
              <a:pPr>
                <a:spcBef>
                  <a:spcPct val="50000"/>
                </a:spcBef>
              </a:pPr>
              <a:r>
                <a:rPr lang="it-IT" sz="2000" b="1">
                  <a:solidFill>
                    <a:srgbClr val="CC0000"/>
                  </a:solidFill>
                  <a:latin typeface="Book Antiqua" pitchFamily="-108" charset="0"/>
                </a:rPr>
                <a:t>78%</a:t>
              </a:r>
              <a:endParaRPr lang="it-IT" sz="2000">
                <a:latin typeface="Book Antiqua" pitchFamily="-108" charset="0"/>
              </a:endParaRPr>
            </a:p>
          </p:txBody>
        </p:sp>
      </p:grpSp>
      <p:sp>
        <p:nvSpPr>
          <p:cNvPr id="194565" name="Rectangle 7"/>
          <p:cNvSpPr>
            <a:spLocks noChangeArrowheads="1"/>
          </p:cNvSpPr>
          <p:nvPr/>
        </p:nvSpPr>
        <p:spPr bwMode="auto">
          <a:xfrm>
            <a:off x="1420813" y="769938"/>
            <a:ext cx="728662" cy="274637"/>
          </a:xfrm>
          <a:prstGeom prst="rect">
            <a:avLst/>
          </a:prstGeom>
          <a:noFill/>
          <a:ln w="9525">
            <a:noFill/>
            <a:miter lim="800000"/>
            <a:headEnd/>
            <a:tailEnd/>
          </a:ln>
        </p:spPr>
        <p:txBody>
          <a:bodyPr wrap="none">
            <a:prstTxWarp prst="textNoShape">
              <a:avLst/>
            </a:prstTxWarp>
            <a:spAutoFit/>
          </a:bodyPr>
          <a:lstStyle/>
          <a:p>
            <a:pPr eaLnBrk="0" hangingPunct="0"/>
            <a:r>
              <a:rPr lang="it-IT" sz="1200" i="1">
                <a:solidFill>
                  <a:schemeClr val="bg1"/>
                </a:solidFill>
                <a:latin typeface="Book Antiqua" pitchFamily="-108" charset="0"/>
              </a:rPr>
              <a:t>continua</a:t>
            </a:r>
          </a:p>
        </p:txBody>
      </p:sp>
      <p:sp>
        <p:nvSpPr>
          <p:cNvPr id="194566" name="Rectangle 8"/>
          <p:cNvSpPr>
            <a:spLocks noChangeArrowheads="1"/>
          </p:cNvSpPr>
          <p:nvPr/>
        </p:nvSpPr>
        <p:spPr bwMode="auto">
          <a:xfrm>
            <a:off x="1676400" y="228600"/>
            <a:ext cx="5984875" cy="549275"/>
          </a:xfrm>
          <a:prstGeom prst="rect">
            <a:avLst/>
          </a:prstGeom>
          <a:noFill/>
          <a:ln w="9525">
            <a:noFill/>
            <a:miter lim="800000"/>
            <a:headEnd/>
            <a:tailEnd/>
          </a:ln>
        </p:spPr>
        <p:txBody>
          <a:bodyPr wrap="none">
            <a:prstTxWarp prst="textNoShape">
              <a:avLst/>
            </a:prstTxWarp>
            <a:spAutoFit/>
          </a:bodyPr>
          <a:lstStyle/>
          <a:p>
            <a:pPr eaLnBrk="0" hangingPunct="0"/>
            <a:r>
              <a:rPr lang="it-IT" sz="3000" b="1">
                <a:latin typeface="Calibri" pitchFamily="-108" charset="0"/>
              </a:rPr>
              <a:t>Scelte incoerenti: </a:t>
            </a:r>
            <a:r>
              <a:rPr lang="it-IT" sz="3000" b="1" i="1">
                <a:latin typeface="Calibri" pitchFamily="-108" charset="0"/>
              </a:rPr>
              <a:t>framing effect</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6610" name="Line 2"/>
          <p:cNvSpPr>
            <a:spLocks noChangeShapeType="1"/>
          </p:cNvSpPr>
          <p:nvPr/>
        </p:nvSpPr>
        <p:spPr bwMode="auto">
          <a:xfrm>
            <a:off x="228600" y="990600"/>
            <a:ext cx="8686800" cy="0"/>
          </a:xfrm>
          <a:prstGeom prst="line">
            <a:avLst/>
          </a:prstGeom>
          <a:noFill/>
          <a:ln w="12700">
            <a:solidFill>
              <a:srgbClr val="333399"/>
            </a:solidFill>
            <a:round/>
            <a:headEnd type="none" w="sm" len="sm"/>
            <a:tailEnd type="none" w="sm" len="sm"/>
          </a:ln>
        </p:spPr>
        <p:txBody>
          <a:bodyPr>
            <a:prstTxWarp prst="textNoShape">
              <a:avLst/>
            </a:prstTxWarp>
          </a:bodyPr>
          <a:lstStyle/>
          <a:p>
            <a:endParaRPr lang="it-IT"/>
          </a:p>
        </p:txBody>
      </p:sp>
      <p:sp>
        <p:nvSpPr>
          <p:cNvPr id="196611" name="Rectangle 3"/>
          <p:cNvSpPr>
            <a:spLocks noChangeArrowheads="1"/>
          </p:cNvSpPr>
          <p:nvPr/>
        </p:nvSpPr>
        <p:spPr bwMode="auto">
          <a:xfrm>
            <a:off x="457200" y="1295400"/>
            <a:ext cx="7772400" cy="539750"/>
          </a:xfrm>
          <a:prstGeom prst="rect">
            <a:avLst/>
          </a:prstGeom>
          <a:noFill/>
          <a:ln w="9525">
            <a:noFill/>
            <a:miter lim="800000"/>
            <a:headEnd/>
            <a:tailEnd/>
          </a:ln>
        </p:spPr>
        <p:txBody>
          <a:bodyPr lIns="92075" tIns="46038" rIns="92075" bIns="46038" anchor="ctr">
            <a:prstTxWarp prst="textNoShape">
              <a:avLst/>
            </a:prstTxWarp>
          </a:bodyPr>
          <a:lstStyle/>
          <a:p>
            <a:pPr eaLnBrk="0" hangingPunct="0"/>
            <a:r>
              <a:rPr lang="it-IT" sz="3200" b="1">
                <a:solidFill>
                  <a:srgbClr val="CC0000"/>
                </a:solidFill>
                <a:latin typeface="Calibri" pitchFamily="-108" charset="0"/>
              </a:rPr>
              <a:t>RISULTATI</a:t>
            </a:r>
            <a:endParaRPr lang="it-IT" sz="3200" b="1">
              <a:solidFill>
                <a:srgbClr val="FF0000"/>
              </a:solidFill>
              <a:latin typeface="Calibri" pitchFamily="-108" charset="0"/>
            </a:endParaRPr>
          </a:p>
        </p:txBody>
      </p:sp>
      <p:sp>
        <p:nvSpPr>
          <p:cNvPr id="196612" name="Rectangle 4"/>
          <p:cNvSpPr>
            <a:spLocks noChangeArrowheads="1"/>
          </p:cNvSpPr>
          <p:nvPr/>
        </p:nvSpPr>
        <p:spPr bwMode="auto">
          <a:xfrm>
            <a:off x="152400" y="2209800"/>
            <a:ext cx="8610600" cy="1878013"/>
          </a:xfrm>
          <a:prstGeom prst="rect">
            <a:avLst/>
          </a:prstGeom>
          <a:noFill/>
          <a:ln w="9525">
            <a:noFill/>
            <a:miter lim="800000"/>
            <a:headEnd/>
            <a:tailEnd/>
          </a:ln>
        </p:spPr>
        <p:txBody>
          <a:bodyPr lIns="92075" tIns="46038" rIns="92075" bIns="46038">
            <a:prstTxWarp prst="textNoShape">
              <a:avLst/>
            </a:prstTxWarp>
          </a:bodyPr>
          <a:lstStyle/>
          <a:p>
            <a:pPr marL="609600" indent="-609600" eaLnBrk="0" hangingPunct="0">
              <a:spcBef>
                <a:spcPct val="20000"/>
              </a:spcBef>
            </a:pPr>
            <a:r>
              <a:rPr lang="it-IT" sz="2200" b="1" i="1">
                <a:latin typeface="Calibri" pitchFamily="-108" charset="0"/>
              </a:rPr>
              <a:t>X. </a:t>
            </a:r>
            <a:r>
              <a:rPr lang="it-IT" sz="2200" b="1">
                <a:latin typeface="Calibri" pitchFamily="-108" charset="0"/>
              </a:rPr>
              <a:t>(si salvano certamente 200 persone su 600)              </a:t>
            </a:r>
            <a:r>
              <a:rPr lang="it-IT" sz="2200" b="1">
                <a:solidFill>
                  <a:srgbClr val="CC0000"/>
                </a:solidFill>
                <a:latin typeface="Calibri" pitchFamily="-108" charset="0"/>
              </a:rPr>
              <a:t>72%</a:t>
            </a:r>
          </a:p>
          <a:p>
            <a:pPr marL="609600" indent="-609600" eaLnBrk="0" hangingPunct="0">
              <a:spcBef>
                <a:spcPct val="20000"/>
              </a:spcBef>
            </a:pPr>
            <a:r>
              <a:rPr lang="it-IT" sz="2200" b="1" i="1">
                <a:latin typeface="Calibri" pitchFamily="-108" charset="0"/>
              </a:rPr>
              <a:t>Y</a:t>
            </a:r>
            <a:r>
              <a:rPr lang="it-IT" sz="2200" b="1">
                <a:latin typeface="Calibri" pitchFamily="-108" charset="0"/>
              </a:rPr>
              <a:t>. (1/3 di salvare 600 persone e 2/3 nessuna)                 </a:t>
            </a:r>
            <a:r>
              <a:rPr lang="it-IT" sz="2200" b="1">
                <a:solidFill>
                  <a:srgbClr val="CC0000"/>
                </a:solidFill>
                <a:latin typeface="Calibri" pitchFamily="-108" charset="0"/>
              </a:rPr>
              <a:t>28%</a:t>
            </a:r>
          </a:p>
          <a:p>
            <a:pPr marL="609600" indent="-609600" eaLnBrk="0" hangingPunct="0">
              <a:spcBef>
                <a:spcPct val="20000"/>
              </a:spcBef>
            </a:pPr>
            <a:endParaRPr lang="it-IT" sz="2200" b="1">
              <a:solidFill>
                <a:srgbClr val="FF3300"/>
              </a:solidFill>
              <a:latin typeface="Calibri" pitchFamily="-108" charset="0"/>
            </a:endParaRPr>
          </a:p>
          <a:p>
            <a:pPr marL="609600" indent="-609600" eaLnBrk="0" hangingPunct="0">
              <a:spcBef>
                <a:spcPct val="20000"/>
              </a:spcBef>
            </a:pPr>
            <a:r>
              <a:rPr lang="it-IT" sz="2200" b="1" i="1">
                <a:latin typeface="Calibri" pitchFamily="-108" charset="0"/>
              </a:rPr>
              <a:t>W</a:t>
            </a:r>
            <a:r>
              <a:rPr lang="it-IT" sz="2200" b="1">
                <a:latin typeface="Calibri" pitchFamily="-108" charset="0"/>
              </a:rPr>
              <a:t>. (moriranno certamente 400 persone su 600)            </a:t>
            </a:r>
            <a:r>
              <a:rPr lang="it-IT" sz="2200" b="1">
                <a:solidFill>
                  <a:srgbClr val="CC0000"/>
                </a:solidFill>
                <a:latin typeface="Calibri" pitchFamily="-108" charset="0"/>
              </a:rPr>
              <a:t>22%</a:t>
            </a:r>
            <a:endParaRPr lang="it-IT" sz="2200" b="1">
              <a:solidFill>
                <a:srgbClr val="FF3300"/>
              </a:solidFill>
              <a:latin typeface="Calibri" pitchFamily="-108" charset="0"/>
            </a:endParaRPr>
          </a:p>
          <a:p>
            <a:pPr marL="609600" indent="-609600" eaLnBrk="0" hangingPunct="0">
              <a:spcBef>
                <a:spcPct val="20000"/>
              </a:spcBef>
            </a:pPr>
            <a:r>
              <a:rPr lang="it-IT" sz="2200" b="1" i="1">
                <a:latin typeface="Calibri" pitchFamily="-108" charset="0"/>
              </a:rPr>
              <a:t>Z</a:t>
            </a:r>
            <a:r>
              <a:rPr lang="it-IT" sz="2200" b="1">
                <a:latin typeface="Calibri" pitchFamily="-108" charset="0"/>
              </a:rPr>
              <a:t>.  (1/3 che nessuno muoia e di 2/3 che muoiano </a:t>
            </a:r>
          </a:p>
          <a:p>
            <a:pPr marL="609600" indent="-609600" eaLnBrk="0" hangingPunct="0"/>
            <a:r>
              <a:rPr lang="it-IT" sz="2200" b="1">
                <a:latin typeface="Calibri" pitchFamily="-108" charset="0"/>
              </a:rPr>
              <a:t>       600 persone)                                                               </a:t>
            </a:r>
            <a:r>
              <a:rPr lang="it-IT" sz="2200" b="1">
                <a:solidFill>
                  <a:srgbClr val="CC0000"/>
                </a:solidFill>
                <a:latin typeface="Calibri" pitchFamily="-108" charset="0"/>
              </a:rPr>
              <a:t>78%</a:t>
            </a:r>
          </a:p>
          <a:p>
            <a:pPr marL="609600" indent="-609600" eaLnBrk="0" hangingPunct="0">
              <a:spcBef>
                <a:spcPct val="20000"/>
              </a:spcBef>
            </a:pPr>
            <a:endParaRPr lang="it-IT" b="1">
              <a:solidFill>
                <a:srgbClr val="FF3300"/>
              </a:solidFill>
              <a:latin typeface="Calibri" pitchFamily="-108" charset="0"/>
            </a:endParaRPr>
          </a:p>
          <a:p>
            <a:pPr marL="609600" indent="-609600" eaLnBrk="0" hangingPunct="0">
              <a:spcBef>
                <a:spcPct val="20000"/>
              </a:spcBef>
            </a:pPr>
            <a:endParaRPr lang="it-IT" b="1">
              <a:solidFill>
                <a:srgbClr val="FF3300"/>
              </a:solidFill>
              <a:latin typeface="Times New Roman" pitchFamily="-108" charset="0"/>
            </a:endParaRPr>
          </a:p>
        </p:txBody>
      </p:sp>
      <p:sp>
        <p:nvSpPr>
          <p:cNvPr id="196613" name="Rectangle 5"/>
          <p:cNvSpPr>
            <a:spLocks noChangeArrowheads="1"/>
          </p:cNvSpPr>
          <p:nvPr/>
        </p:nvSpPr>
        <p:spPr bwMode="auto">
          <a:xfrm>
            <a:off x="247650" y="458788"/>
            <a:ext cx="249238" cy="271462"/>
          </a:xfrm>
          <a:prstGeom prst="rect">
            <a:avLst/>
          </a:prstGeom>
          <a:noFill/>
          <a:ln w="9525">
            <a:noFill/>
            <a:miter lim="800000"/>
            <a:headEnd/>
            <a:tailEnd/>
          </a:ln>
        </p:spPr>
        <p:txBody>
          <a:bodyPr wrap="none" lIns="90488" tIns="44450" rIns="90488" bIns="44450">
            <a:prstTxWarp prst="textNoShape">
              <a:avLst/>
            </a:prstTxWarp>
            <a:spAutoFit/>
          </a:bodyPr>
          <a:lstStyle/>
          <a:p>
            <a:pPr eaLnBrk="0" hangingPunct="0"/>
            <a:r>
              <a:rPr lang="it-IT" sz="1200" i="1">
                <a:solidFill>
                  <a:schemeClr val="bg1"/>
                </a:solidFill>
                <a:latin typeface="Book Antiqua" pitchFamily="-108" charset="0"/>
              </a:rPr>
              <a:t>a</a:t>
            </a:r>
            <a:endParaRPr lang="it-IT" sz="1400" i="1">
              <a:solidFill>
                <a:schemeClr val="bg1"/>
              </a:solidFill>
              <a:latin typeface="Garamond" pitchFamily="-108" charset="0"/>
            </a:endParaRPr>
          </a:p>
        </p:txBody>
      </p:sp>
      <p:sp>
        <p:nvSpPr>
          <p:cNvPr id="196614" name="Rectangle 6"/>
          <p:cNvSpPr>
            <a:spLocks noChangeArrowheads="1"/>
          </p:cNvSpPr>
          <p:nvPr/>
        </p:nvSpPr>
        <p:spPr bwMode="auto">
          <a:xfrm>
            <a:off x="1295400" y="190500"/>
            <a:ext cx="6729413" cy="549275"/>
          </a:xfrm>
          <a:prstGeom prst="rect">
            <a:avLst/>
          </a:prstGeom>
          <a:noFill/>
          <a:ln w="9525">
            <a:noFill/>
            <a:miter lim="800000"/>
            <a:headEnd/>
            <a:tailEnd/>
          </a:ln>
        </p:spPr>
        <p:txBody>
          <a:bodyPr>
            <a:prstTxWarp prst="textNoShape">
              <a:avLst/>
            </a:prstTxWarp>
            <a:spAutoFit/>
          </a:bodyPr>
          <a:lstStyle/>
          <a:p>
            <a:pPr eaLnBrk="0" hangingPunct="0"/>
            <a:r>
              <a:rPr lang="it-IT" sz="3000" b="1">
                <a:latin typeface="Calibri" pitchFamily="-108" charset="0"/>
              </a:rPr>
              <a:t>Scelte incoerenti: </a:t>
            </a:r>
            <a:r>
              <a:rPr lang="it-IT" sz="3000" b="1" i="1">
                <a:latin typeface="Calibri" pitchFamily="-108" charset="0"/>
              </a:rPr>
              <a:t>framing effect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98658" name="Picture 2"/>
          <p:cNvPicPr>
            <a:picLocks noChangeAspect="1" noChangeArrowheads="1"/>
          </p:cNvPicPr>
          <p:nvPr/>
        </p:nvPicPr>
        <p:blipFill>
          <a:blip r:embed="rId2"/>
          <a:srcRect/>
          <a:stretch>
            <a:fillRect/>
          </a:stretch>
        </p:blipFill>
        <p:spPr bwMode="auto">
          <a:xfrm>
            <a:off x="2762250" y="1438275"/>
            <a:ext cx="3962400" cy="4148138"/>
          </a:xfrm>
          <a:prstGeom prst="rect">
            <a:avLst/>
          </a:prstGeom>
          <a:noFill/>
          <a:ln w="9525">
            <a:noFill/>
            <a:miter lim="800000"/>
            <a:headEnd/>
            <a:tailEnd/>
          </a:ln>
        </p:spPr>
      </p:pic>
      <p:sp>
        <p:nvSpPr>
          <p:cNvPr id="198659" name="Rectangle 3"/>
          <p:cNvSpPr>
            <a:spLocks noChangeArrowheads="1"/>
          </p:cNvSpPr>
          <p:nvPr/>
        </p:nvSpPr>
        <p:spPr bwMode="auto">
          <a:xfrm>
            <a:off x="949325" y="285750"/>
            <a:ext cx="7661275" cy="503238"/>
          </a:xfrm>
          <a:prstGeom prst="rect">
            <a:avLst/>
          </a:prstGeom>
          <a:noFill/>
          <a:ln w="9525">
            <a:noFill/>
            <a:miter lim="800000"/>
            <a:headEnd/>
            <a:tailEnd/>
          </a:ln>
        </p:spPr>
        <p:txBody>
          <a:bodyPr>
            <a:prstTxWarp prst="textNoShape">
              <a:avLst/>
            </a:prstTxWarp>
            <a:spAutoFit/>
          </a:bodyPr>
          <a:lstStyle/>
          <a:p>
            <a:pPr eaLnBrk="0" hangingPunct="0"/>
            <a:r>
              <a:rPr lang="it-IT" sz="2700">
                <a:latin typeface="Calibri" pitchFamily="-108" charset="0"/>
              </a:rPr>
              <a:t>ESEMPIO DELL’INCIDENZA DEL CONTESTO</a:t>
            </a:r>
            <a:r>
              <a:rPr lang="it-IT">
                <a:latin typeface="Calibri" pitchFamily="-108" charset="0"/>
              </a:rPr>
              <a:t>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9682" name="Rectangle 2"/>
          <p:cNvSpPr>
            <a:spLocks noChangeArrowheads="1"/>
          </p:cNvSpPr>
          <p:nvPr/>
        </p:nvSpPr>
        <p:spPr bwMode="auto">
          <a:xfrm>
            <a:off x="762000" y="381000"/>
            <a:ext cx="7470775" cy="503238"/>
          </a:xfrm>
          <a:prstGeom prst="rect">
            <a:avLst/>
          </a:prstGeom>
          <a:noFill/>
          <a:ln w="9525">
            <a:noFill/>
            <a:miter lim="800000"/>
            <a:headEnd/>
            <a:tailEnd/>
          </a:ln>
        </p:spPr>
        <p:txBody>
          <a:bodyPr wrap="none">
            <a:prstTxWarp prst="textNoShape">
              <a:avLst/>
            </a:prstTxWarp>
            <a:spAutoFit/>
          </a:bodyPr>
          <a:lstStyle/>
          <a:p>
            <a:pPr eaLnBrk="0" hangingPunct="0"/>
            <a:r>
              <a:rPr lang="it-IT" sz="2700">
                <a:latin typeface="Calibri" pitchFamily="-108" charset="0"/>
              </a:rPr>
              <a:t>ESEMPIO DELL’INCIDENZA DEL CONTESTO</a:t>
            </a:r>
            <a:r>
              <a:rPr lang="it-IT">
                <a:latin typeface="Calibri" pitchFamily="-108" charset="0"/>
              </a:rPr>
              <a:t> </a:t>
            </a:r>
          </a:p>
        </p:txBody>
      </p:sp>
      <p:pic>
        <p:nvPicPr>
          <p:cNvPr id="199683" name="Picture 3"/>
          <p:cNvPicPr>
            <a:picLocks noChangeAspect="1" noChangeArrowheads="1"/>
          </p:cNvPicPr>
          <p:nvPr/>
        </p:nvPicPr>
        <p:blipFill>
          <a:blip r:embed="rId2"/>
          <a:srcRect/>
          <a:stretch>
            <a:fillRect/>
          </a:stretch>
        </p:blipFill>
        <p:spPr bwMode="auto">
          <a:xfrm>
            <a:off x="576263" y="1627188"/>
            <a:ext cx="3733800" cy="4038600"/>
          </a:xfrm>
          <a:prstGeom prst="rect">
            <a:avLst/>
          </a:prstGeom>
          <a:noFill/>
          <a:ln w="9525">
            <a:noFill/>
            <a:miter lim="800000"/>
            <a:headEnd/>
            <a:tailEnd/>
          </a:ln>
        </p:spPr>
      </p:pic>
      <p:pic>
        <p:nvPicPr>
          <p:cNvPr id="199684" name="Picture 4"/>
          <p:cNvPicPr>
            <a:picLocks noChangeAspect="1" noChangeArrowheads="1"/>
          </p:cNvPicPr>
          <p:nvPr/>
        </p:nvPicPr>
        <p:blipFill>
          <a:blip r:embed="rId3"/>
          <a:srcRect/>
          <a:stretch>
            <a:fillRect/>
          </a:stretch>
        </p:blipFill>
        <p:spPr bwMode="auto">
          <a:xfrm>
            <a:off x="4673600" y="1590675"/>
            <a:ext cx="3962400" cy="4148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6" name="Rectangle 4"/>
          <p:cNvSpPr>
            <a:spLocks noChangeArrowheads="1"/>
          </p:cNvSpPr>
          <p:nvPr/>
        </p:nvSpPr>
        <p:spPr bwMode="auto">
          <a:xfrm>
            <a:off x="152400" y="228600"/>
            <a:ext cx="8839200" cy="57912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16067" name="Segnaposto numero diapositiva 3"/>
          <p:cNvSpPr>
            <a:spLocks noGrp="1"/>
          </p:cNvSpPr>
          <p:nvPr>
            <p:ph type="sldNum" sz="quarter" idx="12"/>
          </p:nvPr>
        </p:nvSpPr>
        <p:spPr/>
        <p:txBody>
          <a:bodyPr/>
          <a:lstStyle/>
          <a:p>
            <a:pPr>
              <a:defRPr/>
            </a:pPr>
            <a:fld id="{3223F198-36E6-3549-B547-D734E3D54DAE}" type="slidenum">
              <a:rPr lang="it-IT"/>
              <a:pPr>
                <a:defRPr/>
              </a:pPr>
              <a:t>54</a:t>
            </a:fld>
            <a:endParaRPr lang="it-IT"/>
          </a:p>
        </p:txBody>
      </p:sp>
      <p:sp>
        <p:nvSpPr>
          <p:cNvPr id="200708" name="Text Box 2"/>
          <p:cNvSpPr txBox="1">
            <a:spLocks noChangeArrowheads="1"/>
          </p:cNvSpPr>
          <p:nvPr/>
        </p:nvSpPr>
        <p:spPr bwMode="auto">
          <a:xfrm>
            <a:off x="152400" y="228600"/>
            <a:ext cx="8839200" cy="4708525"/>
          </a:xfrm>
          <a:prstGeom prst="rect">
            <a:avLst/>
          </a:prstGeom>
          <a:noFill/>
          <a:ln w="9525">
            <a:noFill/>
            <a:miter lim="800000"/>
            <a:headEnd/>
            <a:tailEnd/>
          </a:ln>
        </p:spPr>
        <p:txBody>
          <a:bodyPr>
            <a:prstTxWarp prst="textNoShape">
              <a:avLst/>
            </a:prstTxWarp>
            <a:spAutoFit/>
          </a:bodyPr>
          <a:lstStyle/>
          <a:p>
            <a:pPr algn="just"/>
            <a:r>
              <a:rPr lang="it-IT" sz="2000">
                <a:latin typeface="Calibri" pitchFamily="-108" charset="0"/>
              </a:rPr>
              <a:t>La ricerca sugli ambienti di apprendimento è strettamente correlata all’idea di un processo di apprendimento orientato anche verso l’acquisizione e il radicamento di competenze.</a:t>
            </a:r>
          </a:p>
          <a:p>
            <a:pPr algn="just"/>
            <a:r>
              <a:rPr lang="it-IT" sz="2000">
                <a:latin typeface="Calibri" pitchFamily="-108" charset="0"/>
              </a:rPr>
              <a:t>Non a caso nei piani di studio provinciali del I ciclo di istruzione della provincia di Trento troviamo la seguente osservazione: “Lo stesso format delle prove PISA e INVALSI (dal 2009) evidenzia una struttura basata sulla proposta di </a:t>
            </a:r>
            <a:r>
              <a:rPr lang="it-IT" sz="2000" b="1">
                <a:latin typeface="Calibri" pitchFamily="-108" charset="0"/>
              </a:rPr>
              <a:t>CONTESTI</a:t>
            </a:r>
            <a:r>
              <a:rPr lang="it-IT" sz="2000">
                <a:latin typeface="Calibri" pitchFamily="-108" charset="0"/>
              </a:rPr>
              <a:t> e </a:t>
            </a:r>
            <a:r>
              <a:rPr lang="it-IT" sz="2000" b="1">
                <a:latin typeface="Calibri" pitchFamily="-108" charset="0"/>
              </a:rPr>
              <a:t>SITUAZIONI </a:t>
            </a:r>
            <a:r>
              <a:rPr lang="it-IT" sz="2000">
                <a:latin typeface="Calibri" pitchFamily="-108" charset="0"/>
              </a:rPr>
              <a:t>come punto di partenza per la messa in modo di azioni fisiche e mentali per la soluzione di problemi (cognitivi) che i saperi e le aree di apprendimento scolastico contribuiscono a sviluppare. </a:t>
            </a:r>
          </a:p>
          <a:p>
            <a:pPr algn="just"/>
            <a:r>
              <a:rPr lang="it-IT" sz="2000">
                <a:latin typeface="Calibri" pitchFamily="-108" charset="0"/>
              </a:rPr>
              <a:t>Un format spesso adottato nelle buone pratiche e nei manuali d’insegnamento che non siano nozionistici ed esecutivi”.</a:t>
            </a:r>
          </a:p>
          <a:p>
            <a:pPr algn="just"/>
            <a:r>
              <a:rPr lang="it-IT" sz="2000">
                <a:latin typeface="Calibri" pitchFamily="-108" charset="0"/>
              </a:rPr>
              <a:t>Il concetto di competenza non può dunque prescindere dal riferimento ad appositi contesti, ad </a:t>
            </a:r>
            <a:r>
              <a:rPr lang="it-IT" sz="2000" b="1">
                <a:latin typeface="Calibri" pitchFamily="-108" charset="0"/>
              </a:rPr>
              <a:t>AMBIENTI DI APPRENDIMENTO AD HOC, </a:t>
            </a:r>
            <a:r>
              <a:rPr lang="it-IT" sz="2000">
                <a:latin typeface="Calibri" pitchFamily="-108" charset="0"/>
              </a:rPr>
              <a:t>costruiti in modo da gestire le componenti in cui si articola il processo conoscitivo: </a:t>
            </a:r>
            <a:r>
              <a:rPr lang="it-IT" sz="2000" b="1">
                <a:latin typeface="Calibri" pitchFamily="-108" charset="0"/>
              </a:rPr>
              <a:t>Chi</a:t>
            </a:r>
            <a:r>
              <a:rPr lang="it-IT" sz="2000">
                <a:latin typeface="Calibri" pitchFamily="-108" charset="0"/>
              </a:rPr>
              <a:t> conosce, </a:t>
            </a:r>
            <a:r>
              <a:rPr lang="it-IT" sz="2000" b="1">
                <a:latin typeface="Calibri" pitchFamily="-108" charset="0"/>
              </a:rPr>
              <a:t>Cosa </a:t>
            </a:r>
            <a:r>
              <a:rPr lang="it-IT" sz="2000">
                <a:latin typeface="Calibri" pitchFamily="-108" charset="0"/>
              </a:rPr>
              <a:t>conosce e </a:t>
            </a:r>
            <a:r>
              <a:rPr lang="it-IT" sz="2000" b="1">
                <a:latin typeface="Calibri" pitchFamily="-108" charset="0"/>
              </a:rPr>
              <a:t>Come</a:t>
            </a:r>
            <a:r>
              <a:rPr lang="it-IT" sz="2000">
                <a:latin typeface="Calibri" pitchFamily="-108" charset="0"/>
              </a:rPr>
              <a:t>.</a:t>
            </a:r>
            <a:endParaRPr lang="it-IT" sz="2000" b="1">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2754" name="Rectangle 4"/>
          <p:cNvSpPr>
            <a:spLocks noChangeArrowheads="1"/>
          </p:cNvSpPr>
          <p:nvPr/>
        </p:nvSpPr>
        <p:spPr bwMode="auto">
          <a:xfrm>
            <a:off x="0" y="0"/>
            <a:ext cx="9144000" cy="63563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28355" name="Segnaposto numero diapositiva 3"/>
          <p:cNvSpPr>
            <a:spLocks noGrp="1"/>
          </p:cNvSpPr>
          <p:nvPr>
            <p:ph type="sldNum" sz="quarter" idx="12"/>
          </p:nvPr>
        </p:nvSpPr>
        <p:spPr/>
        <p:txBody>
          <a:bodyPr/>
          <a:lstStyle/>
          <a:p>
            <a:pPr>
              <a:defRPr/>
            </a:pPr>
            <a:fld id="{68FFD2EF-49F7-3C49-843C-B9035A90247D}" type="slidenum">
              <a:rPr lang="it-IT"/>
              <a:pPr>
                <a:defRPr/>
              </a:pPr>
              <a:t>55</a:t>
            </a:fld>
            <a:endParaRPr lang="it-IT"/>
          </a:p>
        </p:txBody>
      </p:sp>
      <p:sp>
        <p:nvSpPr>
          <p:cNvPr id="202756" name="Text Box 2"/>
          <p:cNvSpPr txBox="1">
            <a:spLocks noChangeArrowheads="1"/>
          </p:cNvSpPr>
          <p:nvPr/>
        </p:nvSpPr>
        <p:spPr bwMode="auto">
          <a:xfrm>
            <a:off x="0" y="0"/>
            <a:ext cx="8991600" cy="5878513"/>
          </a:xfrm>
          <a:prstGeom prst="rect">
            <a:avLst/>
          </a:prstGeom>
          <a:noFill/>
          <a:ln w="9525">
            <a:noFill/>
            <a:miter lim="800000"/>
            <a:headEnd/>
            <a:tailEnd/>
          </a:ln>
        </p:spPr>
        <p:txBody>
          <a:bodyPr>
            <a:prstTxWarp prst="textNoShape">
              <a:avLst/>
            </a:prstTxWarp>
            <a:spAutoFit/>
          </a:bodyPr>
          <a:lstStyle/>
          <a:p>
            <a:pPr algn="ctr"/>
            <a:r>
              <a:rPr lang="it-IT" b="1">
                <a:latin typeface="Calibri" pitchFamily="-108" charset="0"/>
              </a:rPr>
              <a:t>COME AFFRONTARE L’OGGETTO DI STUDIO:</a:t>
            </a:r>
            <a:endParaRPr lang="it-IT">
              <a:latin typeface="Calibri" pitchFamily="-108" charset="0"/>
            </a:endParaRPr>
          </a:p>
          <a:p>
            <a:endParaRPr lang="it-IT" sz="2800">
              <a:latin typeface="Calibri" pitchFamily="-108" charset="0"/>
            </a:endParaRPr>
          </a:p>
          <a:p>
            <a:pPr algn="just">
              <a:buFont typeface="Wingdings" pitchFamily="-108" charset="2"/>
              <a:buChar char="q"/>
            </a:pPr>
            <a:r>
              <a:rPr lang="it-IT" sz="2800">
                <a:latin typeface="Calibri" pitchFamily="-108" charset="0"/>
              </a:rPr>
              <a:t> </a:t>
            </a:r>
            <a:r>
              <a:rPr lang="it-IT" b="1">
                <a:latin typeface="Calibri" pitchFamily="-108" charset="0"/>
              </a:rPr>
              <a:t>DECOSTRUZIONE. </a:t>
            </a:r>
            <a:r>
              <a:rPr lang="it-IT">
                <a:latin typeface="Calibri" pitchFamily="-108" charset="0"/>
              </a:rPr>
              <a:t>Frammentazione dei «formati linguistici» tradizionali (testi, suoni, immagini) e loro trascrizione in un codice di base fatto di lunghe catene di stringhe binarie (gli 0 e 1 dell’informazione digitalizzata) gestite non più attraverso apparati e strumenti diversi, ma con lo stesso apparecchio (il cellulare, ad esempio). </a:t>
            </a:r>
          </a:p>
          <a:p>
            <a:pPr algn="just"/>
            <a:endParaRPr lang="it-IT" b="1">
              <a:latin typeface="Calibri" pitchFamily="-108" charset="0"/>
            </a:endParaRPr>
          </a:p>
          <a:p>
            <a:pPr algn="just">
              <a:buFont typeface="Wingdings" pitchFamily="-108" charset="2"/>
              <a:buChar char="q"/>
            </a:pPr>
            <a:r>
              <a:rPr lang="it-IT" b="1">
                <a:latin typeface="Calibri" pitchFamily="-108" charset="0"/>
              </a:rPr>
              <a:t> RICOSTRUZIONE. </a:t>
            </a:r>
            <a:r>
              <a:rPr lang="it-IT">
                <a:latin typeface="Calibri" pitchFamily="-108" charset="0"/>
              </a:rPr>
              <a:t>Reinserimento degli item e degli atomi della conoscenza così ottenuti in un «tessuto relazionale» e in un contesto, disciplinare o tematico, per evitare ogni rischio di dispersione e di mancanza di sistematicità</a:t>
            </a:r>
          </a:p>
          <a:p>
            <a:endParaRPr lang="it-IT" sz="2800">
              <a:latin typeface="Calibri" pitchFamily="-108" charset="0"/>
            </a:endParaRPr>
          </a:p>
          <a:p>
            <a:pPr>
              <a:buFont typeface="Wingdings" pitchFamily="-108" charset="2"/>
              <a:buChar char="q"/>
            </a:pPr>
            <a:endParaRPr lang="it-IT" sz="2800">
              <a:latin typeface="Calibri" pitchFamily="-108" charset="0"/>
            </a:endParaRPr>
          </a:p>
        </p:txBody>
      </p:sp>
    </p:spTree>
  </p:cSld>
  <p:clrMapOvr>
    <a:masterClrMapping/>
  </p:clrMapOvr>
  <p:transition spd="med">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02" name="Rectangle 5"/>
          <p:cNvSpPr>
            <a:spLocks noChangeArrowheads="1"/>
          </p:cNvSpPr>
          <p:nvPr/>
        </p:nvSpPr>
        <p:spPr bwMode="auto">
          <a:xfrm>
            <a:off x="323850" y="1125538"/>
            <a:ext cx="8424863" cy="51117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52579" name="Segnaposto numero diapositiva 5"/>
          <p:cNvSpPr>
            <a:spLocks noGrp="1"/>
          </p:cNvSpPr>
          <p:nvPr>
            <p:ph type="sldNum" sz="quarter" idx="12"/>
          </p:nvPr>
        </p:nvSpPr>
        <p:spPr/>
        <p:txBody>
          <a:bodyPr/>
          <a:lstStyle/>
          <a:p>
            <a:pPr>
              <a:defRPr/>
            </a:pPr>
            <a:fld id="{2A6E1D49-72F4-854E-9F97-F39208C94E91}" type="slidenum">
              <a:rPr lang="it-IT"/>
              <a:pPr>
                <a:defRPr/>
              </a:pPr>
              <a:t>56</a:t>
            </a:fld>
            <a:endParaRPr lang="it-IT"/>
          </a:p>
        </p:txBody>
      </p:sp>
      <p:sp>
        <p:nvSpPr>
          <p:cNvPr id="204804" name="Rectangle 2"/>
          <p:cNvSpPr>
            <a:spLocks noGrp="1" noChangeArrowheads="1"/>
          </p:cNvSpPr>
          <p:nvPr>
            <p:ph type="title"/>
          </p:nvPr>
        </p:nvSpPr>
        <p:spPr>
          <a:xfrm>
            <a:off x="611188" y="260350"/>
            <a:ext cx="7772400" cy="792163"/>
          </a:xfrm>
        </p:spPr>
        <p:txBody>
          <a:bodyPr/>
          <a:lstStyle/>
          <a:p>
            <a:pPr eaLnBrk="1" hangingPunct="1"/>
            <a:r>
              <a:rPr lang="fr-CA" sz="4000" b="1">
                <a:solidFill>
                  <a:srgbClr val="FF0000"/>
                </a:solidFill>
                <a:ea typeface="ＭＳ Ｐゴシック" pitchFamily="-108" charset="-128"/>
                <a:cs typeface="ＭＳ Ｐゴシック" pitchFamily="-108" charset="-128"/>
              </a:rPr>
              <a:t>Taggare</a:t>
            </a:r>
            <a:endParaRPr lang="en-US" sz="4000" b="1">
              <a:solidFill>
                <a:srgbClr val="FF0000"/>
              </a:solidFill>
              <a:ea typeface="ＭＳ Ｐゴシック" pitchFamily="-108" charset="-128"/>
              <a:cs typeface="ＭＳ Ｐゴシック" pitchFamily="-108" charset="-128"/>
            </a:endParaRPr>
          </a:p>
        </p:txBody>
      </p:sp>
      <p:sp>
        <p:nvSpPr>
          <p:cNvPr id="329731" name="Rectangle 3"/>
          <p:cNvSpPr>
            <a:spLocks noGrp="1" noChangeArrowheads="1"/>
          </p:cNvSpPr>
          <p:nvPr>
            <p:ph type="body" idx="1"/>
          </p:nvPr>
        </p:nvSpPr>
        <p:spPr>
          <a:xfrm>
            <a:off x="685800" y="1700213"/>
            <a:ext cx="7772400" cy="4114800"/>
          </a:xfrm>
        </p:spPr>
        <p:txBody>
          <a:bodyPr rtlCol="0">
            <a:normAutofit lnSpcReduction="10000"/>
          </a:bodyPr>
          <a:lstStyle/>
          <a:p>
            <a:pPr eaLnBrk="1" fontAlgn="auto" hangingPunct="1">
              <a:spcAft>
                <a:spcPts val="0"/>
              </a:spcAft>
              <a:buFont typeface="Arial"/>
              <a:buChar char="•"/>
              <a:defRPr/>
            </a:pPr>
            <a:r>
              <a:rPr lang="fr-CA" sz="2400">
                <a:ea typeface="+mn-ea"/>
                <a:cs typeface="+mn-cs"/>
              </a:rPr>
              <a:t>Dare un link specifico fra un oggetto digitale, qualunque esso sia, e un tag disponibile per tutti gli utenti o per gruppi ristretti</a:t>
            </a:r>
          </a:p>
          <a:p>
            <a:pPr eaLnBrk="1" fontAlgn="auto" hangingPunct="1">
              <a:spcAft>
                <a:spcPts val="0"/>
              </a:spcAft>
              <a:buFontTx/>
              <a:buNone/>
              <a:defRPr/>
            </a:pPr>
            <a:r>
              <a:rPr lang="fr-CA" sz="2400">
                <a:ea typeface="+mn-ea"/>
                <a:cs typeface="+mn-cs"/>
              </a:rPr>
              <a:t> </a:t>
            </a:r>
          </a:p>
          <a:p>
            <a:pPr eaLnBrk="1" fontAlgn="auto" hangingPunct="1">
              <a:spcAft>
                <a:spcPts val="0"/>
              </a:spcAft>
              <a:buFont typeface="Arial"/>
              <a:buChar char="•"/>
              <a:defRPr/>
            </a:pPr>
            <a:r>
              <a:rPr lang="fr-CA" sz="2400">
                <a:ea typeface="+mn-ea"/>
                <a:cs typeface="+mn-cs"/>
              </a:rPr>
              <a:t>Tipo: </a:t>
            </a:r>
            <a:r>
              <a:rPr lang="it-IT" sz="2400">
                <a:solidFill>
                  <a:srgbClr val="000066"/>
                </a:solidFill>
                <a:ea typeface="+mn-ea"/>
                <a:cs typeface="+mn-cs"/>
              </a:rPr>
              <a:t>&lt;a href=“http://www.technorati.com/tag/[parola chiave]” rel=“tag”&gt;parola chiave&lt;/a&gt;)</a:t>
            </a:r>
          </a:p>
          <a:p>
            <a:pPr eaLnBrk="1" fontAlgn="auto" hangingPunct="1">
              <a:spcAft>
                <a:spcPts val="0"/>
              </a:spcAft>
              <a:buFontTx/>
              <a:buNone/>
              <a:defRPr/>
            </a:pPr>
            <a:endParaRPr lang="it-IT" sz="2400">
              <a:solidFill>
                <a:srgbClr val="000066"/>
              </a:solidFill>
              <a:ea typeface="+mn-ea"/>
              <a:cs typeface="+mn-cs"/>
            </a:endParaRPr>
          </a:p>
          <a:p>
            <a:pPr eaLnBrk="1" fontAlgn="auto" hangingPunct="1">
              <a:spcAft>
                <a:spcPts val="0"/>
              </a:spcAft>
              <a:buFont typeface="Arial"/>
              <a:buChar char="•"/>
              <a:defRPr/>
            </a:pPr>
            <a:r>
              <a:rPr lang="it-IT" sz="2400">
                <a:ea typeface="+mn-ea"/>
                <a:cs typeface="+mn-cs"/>
              </a:rPr>
              <a:t>Inserire dentro un navigatore aperto </a:t>
            </a:r>
          </a:p>
          <a:p>
            <a:pPr eaLnBrk="1" fontAlgn="auto" hangingPunct="1">
              <a:spcAft>
                <a:spcPts val="0"/>
              </a:spcAft>
              <a:buFontTx/>
              <a:buNone/>
              <a:defRPr/>
            </a:pPr>
            <a:endParaRPr lang="it-IT" sz="2400">
              <a:ea typeface="+mn-ea"/>
              <a:cs typeface="+mn-cs"/>
            </a:endParaRPr>
          </a:p>
          <a:p>
            <a:pPr eaLnBrk="1" fontAlgn="auto" hangingPunct="1">
              <a:spcAft>
                <a:spcPts val="0"/>
              </a:spcAft>
              <a:buFont typeface="Arial"/>
              <a:buChar char="•"/>
              <a:defRPr/>
            </a:pPr>
            <a:r>
              <a:rPr lang="it-IT" sz="2400">
                <a:ea typeface="+mn-ea"/>
                <a:cs typeface="+mn-cs"/>
              </a:rPr>
              <a:t>Tipo:</a:t>
            </a:r>
            <a:r>
              <a:rPr lang="it-IT" sz="2400">
                <a:solidFill>
                  <a:srgbClr val="000066"/>
                </a:solidFill>
                <a:ea typeface="+mn-ea"/>
                <a:cs typeface="+mn-cs"/>
              </a:rPr>
              <a:t> www.del.icio.us.org </a:t>
            </a:r>
          </a:p>
          <a:p>
            <a:pPr eaLnBrk="1" fontAlgn="auto" hangingPunct="1">
              <a:spcAft>
                <a:spcPts val="0"/>
              </a:spcAft>
              <a:buFont typeface="Arial"/>
              <a:buChar char="•"/>
              <a:defRPr/>
            </a:pPr>
            <a:endParaRPr lang="en-US" sz="240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9731">
                                            <p:bg/>
                                          </p:spTgt>
                                        </p:tgtEl>
                                        <p:attrNameLst>
                                          <p:attrName>style.visibility</p:attrName>
                                        </p:attrNameLst>
                                      </p:cBhvr>
                                      <p:to>
                                        <p:strVal val="visible"/>
                                      </p:to>
                                    </p:set>
                                  </p:childTnLst>
                                  <p:subTnLst>
                                    <p:animClr clrSpc="rgb" dir="cw">
                                      <p:cBhvr override="childStyle">
                                        <p:cTn dur="1" fill="hold" display="0" masterRel="nextClick" afterEffect="1"/>
                                        <p:tgtEl>
                                          <p:spTgt spid="329731">
                                            <p:bg/>
                                          </p:spTgt>
                                        </p:tgtEl>
                                        <p:attrNameLst>
                                          <p:attrName>ppt_c</p:attrName>
                                        </p:attrNameLst>
                                      </p:cBhvr>
                                      <p:to>
                                        <a:schemeClr val="bg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973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29731">
                                            <p:txEl>
                                              <p:pRg st="0" end="0"/>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973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29731">
                                            <p:txEl>
                                              <p:pRg st="1" end="1"/>
                                            </p:txEl>
                                          </p:spTgt>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973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329731">
                                            <p:txEl>
                                              <p:pRg st="2" end="2"/>
                                            </p:txEl>
                                          </p:spTgt>
                                        </p:tgtEl>
                                        <p:attrNameLst>
                                          <p:attrName>ppt_c</p:attrName>
                                        </p:attrNameLst>
                                      </p:cBhvr>
                                      <p:to>
                                        <a:schemeClr val="bg2"/>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9731">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329731">
                                            <p:txEl>
                                              <p:pRg st="4" end="4"/>
                                            </p:txEl>
                                          </p:spTgt>
                                        </p:tgtEl>
                                        <p:attrNameLst>
                                          <p:attrName>ppt_c</p:attrName>
                                        </p:attrNameLst>
                                      </p:cBhvr>
                                      <p:to>
                                        <a:schemeClr val="bg2"/>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9731">
                                            <p:txEl>
                                              <p:pRg st="6" end="6"/>
                                            </p:txEl>
                                          </p:spTgt>
                                        </p:tgtEl>
                                        <p:attrNameLst>
                                          <p:attrName>style.visibility</p:attrName>
                                        </p:attrNameLst>
                                      </p:cBhvr>
                                      <p:to>
                                        <p:strVal val="visible"/>
                                      </p:to>
                                    </p:set>
                                  </p:childTnLst>
                                  <p:subTnLst>
                                    <p:animClr clrSpc="rgb" dir="cw">
                                      <p:cBhvr override="childStyle">
                                        <p:cTn dur="1" fill="hold" display="0" masterRel="nextClick" afterEffect="1"/>
                                        <p:tgtEl>
                                          <p:spTgt spid="329731">
                                            <p:txEl>
                                              <p:pRg st="6" end="6"/>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animBg="1"/>
    </p:bld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6850" name="Rectangle 6"/>
          <p:cNvSpPr>
            <a:spLocks noChangeArrowheads="1"/>
          </p:cNvSpPr>
          <p:nvPr/>
        </p:nvSpPr>
        <p:spPr bwMode="auto">
          <a:xfrm>
            <a:off x="323850" y="1189038"/>
            <a:ext cx="8569325" cy="3960812"/>
          </a:xfrm>
          <a:prstGeom prst="rect">
            <a:avLst/>
          </a:prstGeom>
          <a:solidFill>
            <a:srgbClr val="CCFFFF"/>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69315" name="Segnaposto numero diapositiva 1"/>
          <p:cNvSpPr>
            <a:spLocks noGrp="1"/>
          </p:cNvSpPr>
          <p:nvPr>
            <p:ph type="sldNum" sz="quarter" idx="12"/>
          </p:nvPr>
        </p:nvSpPr>
        <p:spPr/>
        <p:txBody>
          <a:bodyPr/>
          <a:lstStyle/>
          <a:p>
            <a:pPr>
              <a:defRPr/>
            </a:pPr>
            <a:fld id="{6CB45C93-E042-EB49-ABA7-D09BFF32C3E3}" type="slidenum">
              <a:rPr lang="it-IT"/>
              <a:pPr>
                <a:defRPr/>
              </a:pPr>
              <a:t>57</a:t>
            </a:fld>
            <a:endParaRPr lang="it-IT"/>
          </a:p>
        </p:txBody>
      </p:sp>
      <p:sp>
        <p:nvSpPr>
          <p:cNvPr id="206852" name="Titolo 6"/>
          <p:cNvSpPr txBox="1">
            <a:spLocks/>
          </p:cNvSpPr>
          <p:nvPr/>
        </p:nvSpPr>
        <p:spPr bwMode="auto">
          <a:xfrm>
            <a:off x="0" y="188913"/>
            <a:ext cx="9277350"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sz="2800" b="1">
                <a:solidFill>
                  <a:srgbClr val="FF0000"/>
                </a:solidFill>
                <a:latin typeface="Calibri" pitchFamily="-108" charset="0"/>
                <a:sym typeface="Myriad Pro Semibold" charset="0"/>
              </a:rPr>
              <a:t>Il repository dei contenuti e la metadatazione</a:t>
            </a:r>
          </a:p>
        </p:txBody>
      </p:sp>
      <p:sp>
        <p:nvSpPr>
          <p:cNvPr id="206853" name="Segnaposto contenuto 7"/>
          <p:cNvSpPr txBox="1">
            <a:spLocks/>
          </p:cNvSpPr>
          <p:nvPr/>
        </p:nvSpPr>
        <p:spPr bwMode="auto">
          <a:xfrm>
            <a:off x="303213" y="1352550"/>
            <a:ext cx="8445500" cy="3576638"/>
          </a:xfrm>
          <a:prstGeom prst="rect">
            <a:avLst/>
          </a:prstGeom>
          <a:noFill/>
          <a:ln w="12700">
            <a:noFill/>
            <a:miter lim="800000"/>
            <a:headEnd/>
            <a:tailEnd/>
          </a:ln>
        </p:spPr>
        <p:txBody>
          <a:bodyPr lIns="38100" tIns="38100" rIns="82058" bIns="38100">
            <a:prstTxWarp prst="textNoShape">
              <a:avLst/>
            </a:prstTxWarp>
          </a:bodyPr>
          <a:lstStyle/>
          <a:p>
            <a:pPr marL="381000" indent="-381000"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Tutti i contenuti digitali digitali disponibili vanno inseriti in un apposito Repository.</a:t>
            </a:r>
          </a:p>
          <a:p>
            <a:pPr marL="381000" indent="-381000"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Per poter essere classificati e resi ricercabili dal motore di ricerca semantico, i contenuti digitali devono essere metadatati a due livelli:</a:t>
            </a:r>
          </a:p>
          <a:p>
            <a:pPr marL="381000" indent="-381000" eaLnBrk="0" hangingPunct="0">
              <a:spcBef>
                <a:spcPts val="1200"/>
              </a:spcBef>
              <a:buClr>
                <a:srgbClr val="E20000"/>
              </a:buClr>
              <a:buSzPct val="80000"/>
              <a:buFont typeface="Wingdings" pitchFamily="-108" charset="2"/>
              <a:buChar char="§"/>
            </a:pPr>
            <a:r>
              <a:rPr lang="it-IT" sz="2000" b="1">
                <a:latin typeface="Calibri" pitchFamily="-108" charset="0"/>
                <a:sym typeface="Myriad Pro" charset="0"/>
              </a:rPr>
              <a:t>Metadatazione strutturale</a:t>
            </a:r>
            <a:r>
              <a:rPr lang="it-IT" sz="2000">
                <a:latin typeface="Calibri" pitchFamily="-108" charset="0"/>
                <a:sym typeface="Myriad Pro" charset="0"/>
              </a:rPr>
              <a:t>: ordine di scuola, materia, tipologia, contenuto (profilo, esercizio, immagine), formato file (pdf, flash, mp3…)…</a:t>
            </a:r>
          </a:p>
          <a:p>
            <a:pPr marL="381000" indent="-381000" eaLnBrk="0" hangingPunct="0">
              <a:spcBef>
                <a:spcPts val="1200"/>
              </a:spcBef>
              <a:buClr>
                <a:srgbClr val="E20000"/>
              </a:buClr>
              <a:buSzPct val="80000"/>
              <a:buFont typeface="Wingdings" pitchFamily="-108" charset="2"/>
              <a:buChar char="§"/>
            </a:pPr>
            <a:r>
              <a:rPr lang="it-IT" sz="2000" b="1">
                <a:latin typeface="Calibri" pitchFamily="-108" charset="0"/>
                <a:sym typeface="Myriad Pro" charset="0"/>
              </a:rPr>
              <a:t>Metadatazione di contenuto: </a:t>
            </a:r>
            <a:r>
              <a:rPr lang="it-IT" sz="2000">
                <a:latin typeface="Calibri" pitchFamily="-108" charset="0"/>
                <a:sym typeface="Myriad Pro" charset="0"/>
              </a:rPr>
              <a:t>si basa su ontologie predefinite, che costituiscono  la Base di Conoscenza, rispetto a una data disciplina.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8898" name="Rectangle 5"/>
          <p:cNvSpPr>
            <a:spLocks noChangeArrowheads="1"/>
          </p:cNvSpPr>
          <p:nvPr/>
        </p:nvSpPr>
        <p:spPr bwMode="auto">
          <a:xfrm>
            <a:off x="323850" y="692150"/>
            <a:ext cx="8280400" cy="5184775"/>
          </a:xfrm>
          <a:prstGeom prst="rect">
            <a:avLst/>
          </a:prstGeom>
          <a:solidFill>
            <a:srgbClr val="FFFF99">
              <a:alpha val="30196"/>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71363" name="Segnaposto numero diapositiva 1"/>
          <p:cNvSpPr>
            <a:spLocks noGrp="1"/>
          </p:cNvSpPr>
          <p:nvPr>
            <p:ph type="sldNum" sz="quarter" idx="12"/>
          </p:nvPr>
        </p:nvSpPr>
        <p:spPr/>
        <p:txBody>
          <a:bodyPr/>
          <a:lstStyle/>
          <a:p>
            <a:pPr>
              <a:defRPr/>
            </a:pPr>
            <a:fld id="{B1BC4E7F-B420-3143-B858-6DBF3662903E}" type="slidenum">
              <a:rPr lang="it-IT"/>
              <a:pPr>
                <a:defRPr/>
              </a:pPr>
              <a:t>58</a:t>
            </a:fld>
            <a:endParaRPr lang="it-IT"/>
          </a:p>
        </p:txBody>
      </p:sp>
      <p:sp>
        <p:nvSpPr>
          <p:cNvPr id="208900" name="Titolo 6"/>
          <p:cNvSpPr txBox="1">
            <a:spLocks/>
          </p:cNvSpPr>
          <p:nvPr/>
        </p:nvSpPr>
        <p:spPr bwMode="auto">
          <a:xfrm>
            <a:off x="-1588" y="0"/>
            <a:ext cx="9147176" cy="885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b="1">
                <a:solidFill>
                  <a:srgbClr val="FF0000"/>
                </a:solidFill>
                <a:latin typeface="Calibri" pitchFamily="-108" charset="0"/>
                <a:sym typeface="Myriad Pro Semibold" charset="0"/>
              </a:rPr>
              <a:t>Ontologie di dominio: </a:t>
            </a:r>
          </a:p>
        </p:txBody>
      </p:sp>
      <p:sp>
        <p:nvSpPr>
          <p:cNvPr id="208901" name="Segnaposto contenuto 7"/>
          <p:cNvSpPr txBox="1">
            <a:spLocks/>
          </p:cNvSpPr>
          <p:nvPr/>
        </p:nvSpPr>
        <p:spPr bwMode="auto">
          <a:xfrm>
            <a:off x="539750" y="908050"/>
            <a:ext cx="7848600" cy="5616575"/>
          </a:xfrm>
          <a:prstGeom prst="rect">
            <a:avLst/>
          </a:prstGeom>
          <a:noFill/>
          <a:ln w="12700">
            <a:noFill/>
            <a:miter lim="800000"/>
            <a:headEnd/>
            <a:tailEnd/>
          </a:ln>
        </p:spPr>
        <p:txBody>
          <a:bodyPr lIns="38100" tIns="38100" rIns="82058" bIns="38100">
            <a:prstTxWarp prst="textNoShape">
              <a:avLst/>
            </a:prstTxWarp>
          </a:bodyPr>
          <a:lstStyle/>
          <a:p>
            <a:pPr marL="292100" indent="-287338" algn="just" eaLnBrk="0" hangingPunct="0">
              <a:spcBef>
                <a:spcPts val="1200"/>
              </a:spcBef>
              <a:buClr>
                <a:srgbClr val="E20000"/>
              </a:buClr>
              <a:buSzPct val="80000"/>
              <a:buFont typeface="Wingdings" pitchFamily="-108" charset="2"/>
              <a:buChar char="§"/>
            </a:pPr>
            <a:r>
              <a:rPr lang="it-IT" b="1">
                <a:latin typeface="Calibri" pitchFamily="-108" charset="0"/>
                <a:sym typeface="Myriad Pro" charset="0"/>
              </a:rPr>
              <a:t>Che cosa sono</a:t>
            </a:r>
            <a:r>
              <a:rPr lang="it-IT">
                <a:latin typeface="Calibri" pitchFamily="-108" charset="0"/>
                <a:sym typeface="Myriad Pro" charset="0"/>
              </a:rPr>
              <a:t/>
            </a:r>
            <a:br>
              <a:rPr lang="it-IT">
                <a:latin typeface="Calibri" pitchFamily="-108" charset="0"/>
                <a:sym typeface="Myriad Pro" charset="0"/>
              </a:rPr>
            </a:br>
            <a:r>
              <a:rPr lang="it-IT">
                <a:latin typeface="Calibri" pitchFamily="-108" charset="0"/>
                <a:sym typeface="Myriad Pro" charset="0"/>
              </a:rPr>
              <a:t>Le ontologie rappresentano e modellano la conoscenza del dominio in relazione al quale sono costruite. Intorno a esse si sono sviluppati strumenti innovativi decisamente più efficaci di altri schemi di classificazione tradizionali, come i database, perché realizzati secondo logiche più vicine al metodo cognitivo umano</a:t>
            </a:r>
          </a:p>
          <a:p>
            <a:pPr marL="292100" indent="-287338" algn="just" eaLnBrk="0" hangingPunct="0">
              <a:spcBef>
                <a:spcPts val="1200"/>
              </a:spcBef>
              <a:buClr>
                <a:srgbClr val="E20000"/>
              </a:buClr>
              <a:buSzPct val="80000"/>
              <a:buFont typeface="Wingdings" pitchFamily="-108" charset="2"/>
              <a:buChar char="§"/>
            </a:pPr>
            <a:r>
              <a:rPr lang="it-IT" b="1">
                <a:latin typeface="Calibri" pitchFamily="-108" charset="0"/>
                <a:sym typeface="Myriad Pro" charset="0"/>
              </a:rPr>
              <a:t>Come vengono usate</a:t>
            </a:r>
            <a:r>
              <a:rPr lang="it-IT">
                <a:latin typeface="Calibri" pitchFamily="-108" charset="0"/>
                <a:sym typeface="Myriad Pro" charset="0"/>
              </a:rPr>
              <a:t/>
            </a:r>
            <a:br>
              <a:rPr lang="it-IT">
                <a:latin typeface="Calibri" pitchFamily="-108" charset="0"/>
                <a:sym typeface="Myriad Pro" charset="0"/>
              </a:rPr>
            </a:br>
            <a:r>
              <a:rPr lang="it-IT">
                <a:latin typeface="Calibri" pitchFamily="-108" charset="0"/>
                <a:sym typeface="Myriad Pro" charset="0"/>
              </a:rPr>
              <a:t>I contenuti semanticamente annotati rispetto alle ontologie, sono ricercabili tramite un motore di </a:t>
            </a:r>
            <a:r>
              <a:rPr lang="it-IT" i="1">
                <a:latin typeface="Calibri" pitchFamily="-108" charset="0"/>
                <a:sym typeface="Myriad Pro" charset="0"/>
              </a:rPr>
              <a:t>information retrieval</a:t>
            </a:r>
            <a:r>
              <a:rPr lang="it-IT">
                <a:latin typeface="Calibri" pitchFamily="-108" charset="0"/>
                <a:sym typeface="Myriad Pro" charset="0"/>
              </a:rPr>
              <a:t> semantico e proposti all’utente secondo formule di riaggregazioni tagliate sulle sue esigenze specifiche</a:t>
            </a:r>
          </a:p>
          <a:p>
            <a:pPr marL="292100" indent="-287338" algn="just" eaLnBrk="0" hangingPunct="0">
              <a:spcBef>
                <a:spcPts val="1200"/>
              </a:spcBef>
              <a:buClr>
                <a:srgbClr val="E20000"/>
              </a:buClr>
              <a:buSzPct val="80000"/>
              <a:buFont typeface="Wingdings" pitchFamily="-108" charset="2"/>
              <a:buChar char="§"/>
            </a:pPr>
            <a:r>
              <a:rPr lang="it-IT" b="1">
                <a:latin typeface="Calibri" pitchFamily="-108" charset="0"/>
                <a:sym typeface="Myriad Pro" charset="0"/>
              </a:rPr>
              <a:t>La neutralizzazione degli indici: garantire la massima ricercabilità</a:t>
            </a:r>
            <a:r>
              <a:rPr lang="it-IT">
                <a:latin typeface="Calibri" pitchFamily="-108" charset="0"/>
                <a:sym typeface="Myriad Pro" charset="0"/>
              </a:rPr>
              <a:t/>
            </a:r>
            <a:br>
              <a:rPr lang="it-IT">
                <a:latin typeface="Calibri" pitchFamily="-108" charset="0"/>
                <a:sym typeface="Myriad Pro" charset="0"/>
              </a:rPr>
            </a:br>
            <a:r>
              <a:rPr lang="it-IT">
                <a:latin typeface="Calibri" pitchFamily="-108" charset="0"/>
                <a:sym typeface="Myriad Pro" charset="0"/>
              </a:rPr>
              <a:t>Le ontologie sono scritte in linguaggio neutro, attraverso una lavorazione incrociata di programmi ministeriali (generici) e il corpus degli argomenti trattati e indicizzati nei libri di testo. Questa neutralizzazione consente la massima rintracciabilità dei contenuti attraverso parole chiave universali.</a:t>
            </a:r>
          </a:p>
          <a:p>
            <a:pPr marL="292100" indent="-287338" eaLnBrk="0" hangingPunct="0">
              <a:spcBef>
                <a:spcPts val="1200"/>
              </a:spcBef>
              <a:buClr>
                <a:srgbClr val="E20000"/>
              </a:buClr>
              <a:buSzPct val="80000"/>
              <a:buFont typeface="Wingdings" pitchFamily="-108" charset="2"/>
              <a:buChar char="§"/>
            </a:pPr>
            <a:endParaRPr lang="it-IT">
              <a:latin typeface="Calibri" pitchFamily="-108" charset="0"/>
              <a:sym typeface="Myriad Pro"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0946" name="Rectangle 45"/>
          <p:cNvSpPr>
            <a:spLocks noChangeArrowheads="1"/>
          </p:cNvSpPr>
          <p:nvPr/>
        </p:nvSpPr>
        <p:spPr bwMode="auto">
          <a:xfrm>
            <a:off x="179388" y="1125538"/>
            <a:ext cx="8785225" cy="3382962"/>
          </a:xfrm>
          <a:prstGeom prst="rect">
            <a:avLst/>
          </a:prstGeom>
          <a:solidFill>
            <a:srgbClr val="FFFF99">
              <a:alpha val="70195"/>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73411" name="Segnaposto numero diapositiva 1"/>
          <p:cNvSpPr>
            <a:spLocks noGrp="1"/>
          </p:cNvSpPr>
          <p:nvPr>
            <p:ph type="sldNum" sz="quarter" idx="12"/>
          </p:nvPr>
        </p:nvSpPr>
        <p:spPr/>
        <p:txBody>
          <a:bodyPr/>
          <a:lstStyle/>
          <a:p>
            <a:pPr>
              <a:defRPr/>
            </a:pPr>
            <a:fld id="{CBC69518-C0C5-6949-84C0-16A1F9EBE631}" type="slidenum">
              <a:rPr lang="it-IT"/>
              <a:pPr>
                <a:defRPr/>
              </a:pPr>
              <a:t>59</a:t>
            </a:fld>
            <a:endParaRPr lang="it-IT"/>
          </a:p>
        </p:txBody>
      </p:sp>
      <p:sp>
        <p:nvSpPr>
          <p:cNvPr id="210948" name="Titolo 6"/>
          <p:cNvSpPr txBox="1">
            <a:spLocks/>
          </p:cNvSpPr>
          <p:nvPr/>
        </p:nvSpPr>
        <p:spPr bwMode="auto">
          <a:xfrm>
            <a:off x="755650" y="188913"/>
            <a:ext cx="8161338"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b="1">
                <a:solidFill>
                  <a:srgbClr val="FF0000"/>
                </a:solidFill>
                <a:latin typeface="Calibri" pitchFamily="-108" charset="0"/>
                <a:sym typeface="Myriad Pro Semibold" charset="0"/>
              </a:rPr>
              <a:t>Schema di documenti semanticamente annotati, </a:t>
            </a:r>
            <a:br>
              <a:rPr lang="it-IT" b="1">
                <a:solidFill>
                  <a:srgbClr val="FF0000"/>
                </a:solidFill>
                <a:latin typeface="Calibri" pitchFamily="-108" charset="0"/>
                <a:sym typeface="Myriad Pro Semibold" charset="0"/>
              </a:rPr>
            </a:br>
            <a:r>
              <a:rPr lang="it-IT" b="1">
                <a:solidFill>
                  <a:srgbClr val="FF0000"/>
                </a:solidFill>
                <a:latin typeface="Calibri" pitchFamily="-108" charset="0"/>
                <a:sym typeface="Myriad Pro Semibold" charset="0"/>
              </a:rPr>
              <a:t>associati all’ontologia di dominio</a:t>
            </a:r>
          </a:p>
        </p:txBody>
      </p:sp>
      <p:sp>
        <p:nvSpPr>
          <p:cNvPr id="210949" name="Text Box 8"/>
          <p:cNvSpPr txBox="1">
            <a:spLocks noChangeArrowheads="1"/>
          </p:cNvSpPr>
          <p:nvPr/>
        </p:nvSpPr>
        <p:spPr bwMode="auto">
          <a:xfrm>
            <a:off x="5526088" y="1417638"/>
            <a:ext cx="3328987" cy="457200"/>
          </a:xfrm>
          <a:prstGeom prst="rect">
            <a:avLst/>
          </a:prstGeom>
          <a:noFill/>
          <a:ln w="9525">
            <a:noFill/>
            <a:miter lim="800000"/>
            <a:headEnd/>
            <a:tailEnd/>
          </a:ln>
        </p:spPr>
        <p:txBody>
          <a:bodyPr wrap="none">
            <a:prstTxWarp prst="textNoShape">
              <a:avLst/>
            </a:prstTxWarp>
            <a:spAutoFit/>
          </a:bodyPr>
          <a:lstStyle/>
          <a:p>
            <a:pPr eaLnBrk="0" hangingPunct="0"/>
            <a:r>
              <a:rPr lang="it-IT" b="1">
                <a:solidFill>
                  <a:srgbClr val="000066"/>
                </a:solidFill>
                <a:latin typeface="Calibri" pitchFamily="-108" charset="0"/>
              </a:rPr>
              <a:t>Ontologia sulla Storia</a:t>
            </a:r>
          </a:p>
        </p:txBody>
      </p:sp>
      <p:grpSp>
        <p:nvGrpSpPr>
          <p:cNvPr id="210950" name="Group 9"/>
          <p:cNvGrpSpPr>
            <a:grpSpLocks/>
          </p:cNvGrpSpPr>
          <p:nvPr/>
        </p:nvGrpSpPr>
        <p:grpSpPr bwMode="auto">
          <a:xfrm>
            <a:off x="5578475" y="2054225"/>
            <a:ext cx="3276600" cy="1770063"/>
            <a:chOff x="1060" y="1850"/>
            <a:chExt cx="1008" cy="864"/>
          </a:xfrm>
        </p:grpSpPr>
        <p:sp>
          <p:nvSpPr>
            <p:cNvPr id="48" name="Freeform 10"/>
            <p:cNvSpPr>
              <a:spLocks/>
            </p:cNvSpPr>
            <p:nvPr/>
          </p:nvSpPr>
          <p:spPr bwMode="auto">
            <a:xfrm>
              <a:off x="1060" y="1850"/>
              <a:ext cx="1008" cy="864"/>
            </a:xfrm>
            <a:custGeom>
              <a:avLst/>
              <a:gdLst/>
              <a:ahLst/>
              <a:cxnLst>
                <a:cxn ang="0">
                  <a:pos x="1193" y="1"/>
                </a:cxn>
                <a:cxn ang="0">
                  <a:pos x="1" y="1441"/>
                </a:cxn>
                <a:cxn ang="0">
                  <a:pos x="1201" y="2177"/>
                </a:cxn>
                <a:cxn ang="0">
                  <a:pos x="2401" y="1449"/>
                </a:cxn>
                <a:cxn ang="0">
                  <a:pos x="1193" y="1"/>
                </a:cxn>
              </a:cxnLst>
              <a:rect l="0" t="0" r="r" b="b"/>
              <a:pathLst>
                <a:path w="2404" h="2178">
                  <a:moveTo>
                    <a:pt x="1193" y="1"/>
                  </a:moveTo>
                  <a:cubicBezTo>
                    <a:pt x="793" y="0"/>
                    <a:pt x="0" y="1078"/>
                    <a:pt x="1" y="1441"/>
                  </a:cubicBezTo>
                  <a:cubicBezTo>
                    <a:pt x="2" y="1804"/>
                    <a:pt x="801" y="2176"/>
                    <a:pt x="1201" y="2177"/>
                  </a:cubicBezTo>
                  <a:cubicBezTo>
                    <a:pt x="1601" y="2178"/>
                    <a:pt x="2404" y="1810"/>
                    <a:pt x="2401" y="1449"/>
                  </a:cubicBezTo>
                  <a:cubicBezTo>
                    <a:pt x="2398" y="1088"/>
                    <a:pt x="1593" y="2"/>
                    <a:pt x="1193" y="1"/>
                  </a:cubicBezTo>
                  <a:close/>
                </a:path>
              </a:pathLst>
            </a:custGeom>
            <a:solidFill>
              <a:srgbClr val="DDDDDD"/>
            </a:solidFill>
            <a:ln w="3175" cap="flat" cmpd="sng" algn="ctr">
              <a:solidFill>
                <a:srgbClr val="DDDDDD">
                  <a:lumMod val="75000"/>
                </a:srgbClr>
              </a:solidFill>
              <a:prstDash val="solid"/>
              <a:headEnd/>
              <a:tailEnd/>
            </a:ln>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grpSp>
          <p:nvGrpSpPr>
            <p:cNvPr id="210969" name="Group 11"/>
            <p:cNvGrpSpPr>
              <a:grpSpLocks/>
            </p:cNvGrpSpPr>
            <p:nvPr/>
          </p:nvGrpSpPr>
          <p:grpSpPr bwMode="auto">
            <a:xfrm>
              <a:off x="1117" y="2074"/>
              <a:ext cx="791" cy="542"/>
              <a:chOff x="723" y="734"/>
              <a:chExt cx="1138" cy="819"/>
            </a:xfrm>
          </p:grpSpPr>
          <p:grpSp>
            <p:nvGrpSpPr>
              <p:cNvPr id="210970" name="Group 12"/>
              <p:cNvGrpSpPr>
                <a:grpSpLocks/>
              </p:cNvGrpSpPr>
              <p:nvPr/>
            </p:nvGrpSpPr>
            <p:grpSpPr bwMode="auto">
              <a:xfrm>
                <a:off x="752" y="753"/>
                <a:ext cx="1097" cy="776"/>
                <a:chOff x="752" y="753"/>
                <a:chExt cx="1097" cy="776"/>
              </a:xfrm>
            </p:grpSpPr>
            <p:sp>
              <p:nvSpPr>
                <p:cNvPr id="63" name="AutoShape 13"/>
                <p:cNvSpPr>
                  <a:spLocks noChangeAspect="1" noChangeArrowheads="1"/>
                </p:cNvSpPr>
                <p:nvPr/>
              </p:nvSpPr>
              <p:spPr bwMode="auto">
                <a:xfrm>
                  <a:off x="1191" y="1010"/>
                  <a:ext cx="435" cy="519"/>
                </a:xfrm>
                <a:prstGeom prst="diamond">
                  <a:avLst/>
                </a:prstGeom>
                <a:solidFill>
                  <a:srgbClr val="DDDDDD"/>
                </a:solidFill>
                <a:ln w="38100" cap="flat" cmpd="sng" algn="ctr">
                  <a:solidFill>
                    <a:srgbClr val="FFFFFF"/>
                  </a:solidFill>
                  <a:prstDash val="solid"/>
                  <a:headEnd/>
                  <a:tailEnd/>
                </a:ln>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64" name="AutoShape 14"/>
                <p:cNvSpPr>
                  <a:spLocks noChangeAspect="1" noChangeArrowheads="1"/>
                </p:cNvSpPr>
                <p:nvPr/>
              </p:nvSpPr>
              <p:spPr bwMode="auto">
                <a:xfrm>
                  <a:off x="974" y="753"/>
                  <a:ext cx="435" cy="519"/>
                </a:xfrm>
                <a:prstGeom prst="diamond">
                  <a:avLst/>
                </a:prstGeom>
                <a:solidFill>
                  <a:srgbClr val="DDDDDD"/>
                </a:solidFill>
                <a:ln w="38100" cap="flat" cmpd="sng" algn="ctr">
                  <a:solidFill>
                    <a:srgbClr val="FFFFFF"/>
                  </a:solidFill>
                  <a:prstDash val="solid"/>
                  <a:headEnd/>
                  <a:tailEnd/>
                </a:ln>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65" name="Line 15"/>
                <p:cNvSpPr>
                  <a:spLocks noChangeShapeType="1"/>
                </p:cNvSpPr>
                <p:nvPr/>
              </p:nvSpPr>
              <p:spPr bwMode="auto">
                <a:xfrm>
                  <a:off x="1632" y="756"/>
                  <a:ext cx="217" cy="261"/>
                </a:xfrm>
                <a:prstGeom prst="line">
                  <a:avLst/>
                </a:prstGeom>
                <a:noFill/>
                <a:ln w="38100">
                  <a:solidFill>
                    <a:srgbClr val="FFFFFF"/>
                  </a:solidFill>
                  <a:round/>
                  <a:headEnd/>
                  <a:tailEnd/>
                </a:ln>
                <a:effectLst>
                  <a:outerShdw dist="20000" dir="5400000" rotWithShape="0">
                    <a:srgbClr val="808080">
                      <a:alpha val="37999"/>
                    </a:srgbClr>
                  </a:outerShdw>
                </a:effectLst>
              </p:spPr>
              <p:txBody>
                <a:bodyPr wrap="none" anchor="ctr"/>
                <a:lstStyle/>
                <a:p>
                  <a:pPr eaLnBrk="0" fontAlgn="auto" hangingPunct="0">
                    <a:spcBef>
                      <a:spcPts val="0"/>
                    </a:spcBef>
                    <a:spcAft>
                      <a:spcPts val="0"/>
                    </a:spcAft>
                    <a:defRPr/>
                  </a:pPr>
                  <a:endParaRPr lang="it-IT">
                    <a:latin typeface="Arial" pitchFamily="34" charset="0"/>
                    <a:ea typeface="ＭＳ Ｐゴシック" pitchFamily="-107" charset="-128"/>
                    <a:cs typeface="+mn-cs"/>
                  </a:endParaRPr>
                </a:p>
              </p:txBody>
            </p:sp>
            <p:sp>
              <p:nvSpPr>
                <p:cNvPr id="66" name="Line 16"/>
                <p:cNvSpPr>
                  <a:spLocks noChangeShapeType="1"/>
                </p:cNvSpPr>
                <p:nvPr/>
              </p:nvSpPr>
              <p:spPr bwMode="auto">
                <a:xfrm>
                  <a:off x="1626" y="756"/>
                  <a:ext cx="0" cy="261"/>
                </a:xfrm>
                <a:prstGeom prst="line">
                  <a:avLst/>
                </a:prstGeom>
                <a:noFill/>
                <a:ln w="38100">
                  <a:solidFill>
                    <a:srgbClr val="FFFFFF"/>
                  </a:solidFill>
                  <a:round/>
                  <a:headEnd/>
                  <a:tailEnd/>
                </a:ln>
                <a:effectLst>
                  <a:outerShdw dist="20000" dir="5400000" rotWithShape="0">
                    <a:srgbClr val="808080">
                      <a:alpha val="37999"/>
                    </a:srgbClr>
                  </a:outerShdw>
                </a:effectLst>
              </p:spPr>
              <p:txBody>
                <a:bodyPr wrap="none" anchor="ctr"/>
                <a:lstStyle/>
                <a:p>
                  <a:pPr eaLnBrk="0" fontAlgn="auto" hangingPunct="0">
                    <a:spcBef>
                      <a:spcPts val="0"/>
                    </a:spcBef>
                    <a:spcAft>
                      <a:spcPts val="0"/>
                    </a:spcAft>
                    <a:defRPr/>
                  </a:pPr>
                  <a:endParaRPr lang="it-IT">
                    <a:latin typeface="Arial" pitchFamily="34" charset="0"/>
                    <a:ea typeface="ＭＳ Ｐゴシック" pitchFamily="-107" charset="-128"/>
                    <a:cs typeface="+mn-cs"/>
                  </a:endParaRPr>
                </a:p>
              </p:txBody>
            </p:sp>
            <p:sp>
              <p:nvSpPr>
                <p:cNvPr id="67" name="Line 17"/>
                <p:cNvSpPr>
                  <a:spLocks noChangeShapeType="1"/>
                </p:cNvSpPr>
                <p:nvPr/>
              </p:nvSpPr>
              <p:spPr bwMode="auto">
                <a:xfrm flipH="1">
                  <a:off x="752" y="1017"/>
                  <a:ext cx="217" cy="259"/>
                </a:xfrm>
                <a:prstGeom prst="line">
                  <a:avLst/>
                </a:prstGeom>
                <a:solidFill>
                  <a:srgbClr val="629139"/>
                </a:solidFill>
                <a:ln w="38100" cap="flat" cmpd="sng" algn="ctr">
                  <a:solidFill>
                    <a:srgbClr val="FFFFFF"/>
                  </a:solidFill>
                  <a:prstDash val="solid"/>
                  <a:headEnd/>
                  <a:tailEnd/>
                </a:ln>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68" name="Line 18"/>
                <p:cNvSpPr>
                  <a:spLocks noChangeShapeType="1"/>
                </p:cNvSpPr>
                <p:nvPr/>
              </p:nvSpPr>
              <p:spPr bwMode="auto">
                <a:xfrm flipH="1">
                  <a:off x="1409" y="753"/>
                  <a:ext cx="217" cy="259"/>
                </a:xfrm>
                <a:prstGeom prst="line">
                  <a:avLst/>
                </a:prstGeom>
                <a:noFill/>
                <a:ln w="38100">
                  <a:solidFill>
                    <a:srgbClr val="FFFFFF"/>
                  </a:solidFill>
                  <a:round/>
                  <a:headEnd/>
                  <a:tailEnd/>
                </a:ln>
                <a:effectLst>
                  <a:outerShdw dist="20000" dir="5400000" rotWithShape="0">
                    <a:srgbClr val="808080">
                      <a:alpha val="37999"/>
                    </a:srgbClr>
                  </a:outerShdw>
                </a:effectLst>
              </p:spPr>
              <p:txBody>
                <a:bodyPr wrap="none" anchor="ctr"/>
                <a:lstStyle/>
                <a:p>
                  <a:pPr eaLnBrk="0" fontAlgn="auto" hangingPunct="0">
                    <a:spcBef>
                      <a:spcPts val="0"/>
                    </a:spcBef>
                    <a:spcAft>
                      <a:spcPts val="0"/>
                    </a:spcAft>
                    <a:defRPr/>
                  </a:pPr>
                  <a:endParaRPr lang="it-IT">
                    <a:latin typeface="Arial" pitchFamily="34" charset="0"/>
                    <a:ea typeface="ＭＳ Ｐゴシック" pitchFamily="-107" charset="-128"/>
                    <a:cs typeface="+mn-cs"/>
                  </a:endParaRPr>
                </a:p>
              </p:txBody>
            </p:sp>
            <p:sp>
              <p:nvSpPr>
                <p:cNvPr id="69" name="Line 19"/>
                <p:cNvSpPr>
                  <a:spLocks noChangeShapeType="1"/>
                </p:cNvSpPr>
                <p:nvPr/>
              </p:nvSpPr>
              <p:spPr bwMode="auto">
                <a:xfrm>
                  <a:off x="974" y="1017"/>
                  <a:ext cx="0" cy="259"/>
                </a:xfrm>
                <a:prstGeom prst="line">
                  <a:avLst/>
                </a:prstGeom>
                <a:solidFill>
                  <a:srgbClr val="629139"/>
                </a:solidFill>
                <a:ln w="38100" cap="flat" cmpd="sng" algn="ctr">
                  <a:solidFill>
                    <a:srgbClr val="FFFFFF"/>
                  </a:solidFill>
                  <a:prstDash val="solid"/>
                  <a:headEnd/>
                  <a:tailEnd/>
                </a:ln>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grpSp>
          <p:grpSp>
            <p:nvGrpSpPr>
              <p:cNvPr id="210971" name="Group 20"/>
              <p:cNvGrpSpPr>
                <a:grpSpLocks/>
              </p:cNvGrpSpPr>
              <p:nvPr/>
            </p:nvGrpSpPr>
            <p:grpSpPr bwMode="auto">
              <a:xfrm>
                <a:off x="723" y="734"/>
                <a:ext cx="1138" cy="819"/>
                <a:chOff x="723" y="734"/>
                <a:chExt cx="1138" cy="819"/>
              </a:xfrm>
            </p:grpSpPr>
            <p:sp>
              <p:nvSpPr>
                <p:cNvPr id="52" name="Oval 21"/>
                <p:cNvSpPr>
                  <a:spLocks noChangeAspect="1" noChangeArrowheads="1"/>
                </p:cNvSpPr>
                <p:nvPr/>
              </p:nvSpPr>
              <p:spPr bwMode="auto">
                <a:xfrm>
                  <a:off x="945" y="1254"/>
                  <a:ext cx="52" cy="55"/>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3" name="Oval 22"/>
                <p:cNvSpPr>
                  <a:spLocks noChangeAspect="1" noChangeArrowheads="1"/>
                </p:cNvSpPr>
                <p:nvPr/>
              </p:nvSpPr>
              <p:spPr bwMode="auto">
                <a:xfrm>
                  <a:off x="1162" y="734"/>
                  <a:ext cx="52" cy="52"/>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4" name="Oval 23"/>
                <p:cNvSpPr>
                  <a:spLocks noChangeAspect="1" noChangeArrowheads="1"/>
                </p:cNvSpPr>
                <p:nvPr/>
              </p:nvSpPr>
              <p:spPr bwMode="auto">
                <a:xfrm>
                  <a:off x="1597" y="734"/>
                  <a:ext cx="52" cy="52"/>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5" name="Oval 24"/>
                <p:cNvSpPr>
                  <a:spLocks noChangeAspect="1" noChangeArrowheads="1"/>
                </p:cNvSpPr>
                <p:nvPr/>
              </p:nvSpPr>
              <p:spPr bwMode="auto">
                <a:xfrm>
                  <a:off x="1384" y="975"/>
                  <a:ext cx="52" cy="50"/>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6" name="Oval 25"/>
                <p:cNvSpPr>
                  <a:spLocks noChangeAspect="1" noChangeArrowheads="1"/>
                </p:cNvSpPr>
                <p:nvPr/>
              </p:nvSpPr>
              <p:spPr bwMode="auto">
                <a:xfrm>
                  <a:off x="950" y="983"/>
                  <a:ext cx="52" cy="53"/>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7" name="Oval 26"/>
                <p:cNvSpPr>
                  <a:spLocks noChangeAspect="1" noChangeArrowheads="1"/>
                </p:cNvSpPr>
                <p:nvPr/>
              </p:nvSpPr>
              <p:spPr bwMode="auto">
                <a:xfrm>
                  <a:off x="1166" y="1242"/>
                  <a:ext cx="52" cy="53"/>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8" name="Oval 27"/>
                <p:cNvSpPr>
                  <a:spLocks noChangeAspect="1" noChangeArrowheads="1"/>
                </p:cNvSpPr>
                <p:nvPr/>
              </p:nvSpPr>
              <p:spPr bwMode="auto">
                <a:xfrm>
                  <a:off x="1597" y="1240"/>
                  <a:ext cx="52" cy="49"/>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59" name="Oval 28"/>
                <p:cNvSpPr>
                  <a:spLocks noChangeAspect="1" noChangeArrowheads="1"/>
                </p:cNvSpPr>
                <p:nvPr/>
              </p:nvSpPr>
              <p:spPr bwMode="auto">
                <a:xfrm>
                  <a:off x="1384" y="1502"/>
                  <a:ext cx="52" cy="55"/>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60" name="Oval 29"/>
                <p:cNvSpPr>
                  <a:spLocks noChangeAspect="1" noChangeArrowheads="1"/>
                </p:cNvSpPr>
                <p:nvPr/>
              </p:nvSpPr>
              <p:spPr bwMode="auto">
                <a:xfrm>
                  <a:off x="723" y="1254"/>
                  <a:ext cx="52" cy="55"/>
                </a:xfrm>
                <a:prstGeom prst="ellipse">
                  <a:avLst/>
                </a:prstGeom>
                <a:solidFill>
                  <a:srgbClr val="629139"/>
                </a:solidFill>
                <a:ln w="38100">
                  <a:solidFill>
                    <a:srgbClr val="FFFFFF"/>
                  </a:solidFill>
                  <a:round/>
                  <a:headEnd/>
                  <a:tailEnd/>
                </a:ln>
                <a:effectLst>
                  <a:outerShdw dist="38100" dir="2700000" algn="tl" rotWithShape="0">
                    <a:srgbClr val="808080">
                      <a:alpha val="39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61" name="Oval 30"/>
                <p:cNvSpPr>
                  <a:spLocks noChangeAspect="1" noChangeArrowheads="1"/>
                </p:cNvSpPr>
                <p:nvPr/>
              </p:nvSpPr>
              <p:spPr bwMode="auto">
                <a:xfrm>
                  <a:off x="1597" y="975"/>
                  <a:ext cx="52" cy="50"/>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sp>
              <p:nvSpPr>
                <p:cNvPr id="62" name="Oval 31"/>
                <p:cNvSpPr>
                  <a:spLocks noChangeAspect="1" noChangeArrowheads="1"/>
                </p:cNvSpPr>
                <p:nvPr/>
              </p:nvSpPr>
              <p:spPr bwMode="auto">
                <a:xfrm>
                  <a:off x="1809" y="983"/>
                  <a:ext cx="52" cy="53"/>
                </a:xfrm>
                <a:prstGeom prst="ellipse">
                  <a:avLst/>
                </a:prstGeom>
                <a:solidFill>
                  <a:srgbClr val="629139"/>
                </a:solidFill>
                <a:ln w="38100">
                  <a:solidFill>
                    <a:srgbClr val="FFFFFF"/>
                  </a:solidFill>
                  <a:round/>
                  <a:headEnd/>
                  <a:tailEnd/>
                </a:ln>
                <a:effectLst>
                  <a:outerShdw dist="20000" dir="5400000" rotWithShape="0">
                    <a:srgbClr val="808080">
                      <a:alpha val="37999"/>
                    </a:srgbClr>
                  </a:outerShdw>
                </a:effectLst>
              </p:spPr>
              <p:txBody>
                <a:bodyPr wrap="none" anchor="ctr"/>
                <a:lstStyle/>
                <a:p>
                  <a:pPr fontAlgn="auto">
                    <a:spcBef>
                      <a:spcPts val="0"/>
                    </a:spcBef>
                    <a:spcAft>
                      <a:spcPts val="0"/>
                    </a:spcAft>
                    <a:defRPr/>
                  </a:pPr>
                  <a:endParaRPr lang="it-IT" kern="0">
                    <a:solidFill>
                      <a:srgbClr val="FFFFFF"/>
                    </a:solidFill>
                    <a:latin typeface="+mn-lt"/>
                    <a:ea typeface="ＭＳ Ｐゴシック"/>
                    <a:cs typeface="+mn-cs"/>
                    <a:sym typeface="Myriad Pro Semibold" charset="0"/>
                  </a:endParaRPr>
                </a:p>
              </p:txBody>
            </p:sp>
          </p:grpSp>
        </p:grpSp>
      </p:grpSp>
      <p:sp>
        <p:nvSpPr>
          <p:cNvPr id="210951" name="Text Box 33"/>
          <p:cNvSpPr txBox="1">
            <a:spLocks noChangeArrowheads="1"/>
          </p:cNvSpPr>
          <p:nvPr/>
        </p:nvSpPr>
        <p:spPr bwMode="auto">
          <a:xfrm>
            <a:off x="4740275" y="3427413"/>
            <a:ext cx="1296988" cy="366712"/>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it-IT">
                <a:solidFill>
                  <a:srgbClr val="000066"/>
                </a:solidFill>
                <a:latin typeface="Calibri" pitchFamily="-108" charset="0"/>
              </a:rPr>
              <a:t>Imperatori</a:t>
            </a:r>
          </a:p>
        </p:txBody>
      </p:sp>
      <p:sp>
        <p:nvSpPr>
          <p:cNvPr id="210952" name="Text Box 34"/>
          <p:cNvSpPr txBox="1">
            <a:spLocks noChangeArrowheads="1"/>
          </p:cNvSpPr>
          <p:nvPr/>
        </p:nvSpPr>
        <p:spPr bwMode="auto">
          <a:xfrm>
            <a:off x="6021388" y="3281363"/>
            <a:ext cx="1436687" cy="366712"/>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it-IT">
                <a:solidFill>
                  <a:srgbClr val="000066"/>
                </a:solidFill>
                <a:latin typeface="Calibri" pitchFamily="-108" charset="0"/>
              </a:rPr>
              <a:t>Sultani</a:t>
            </a:r>
          </a:p>
        </p:txBody>
      </p:sp>
      <p:sp>
        <p:nvSpPr>
          <p:cNvPr id="210953" name="Text Box 35"/>
          <p:cNvSpPr txBox="1">
            <a:spLocks noChangeArrowheads="1"/>
          </p:cNvSpPr>
          <p:nvPr/>
        </p:nvSpPr>
        <p:spPr bwMode="auto">
          <a:xfrm>
            <a:off x="6380163" y="2273300"/>
            <a:ext cx="649287" cy="338138"/>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it-IT">
                <a:solidFill>
                  <a:srgbClr val="000066"/>
                </a:solidFill>
                <a:latin typeface="Calibri" pitchFamily="-108" charset="0"/>
              </a:rPr>
              <a:t>Ruoli</a:t>
            </a:r>
          </a:p>
        </p:txBody>
      </p:sp>
      <p:sp>
        <p:nvSpPr>
          <p:cNvPr id="210954" name="Text Box 36"/>
          <p:cNvSpPr txBox="1">
            <a:spLocks noChangeArrowheads="1"/>
          </p:cNvSpPr>
          <p:nvPr/>
        </p:nvSpPr>
        <p:spPr bwMode="auto">
          <a:xfrm>
            <a:off x="7319963" y="2276475"/>
            <a:ext cx="1008062" cy="366713"/>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it-IT">
                <a:solidFill>
                  <a:srgbClr val="000066"/>
                </a:solidFill>
                <a:latin typeface="Calibri" pitchFamily="-108" charset="0"/>
              </a:rPr>
              <a:t>Eventi</a:t>
            </a:r>
          </a:p>
        </p:txBody>
      </p:sp>
      <p:sp>
        <p:nvSpPr>
          <p:cNvPr id="74" name="Oval 38"/>
          <p:cNvSpPr>
            <a:spLocks noChangeArrowheads="1"/>
          </p:cNvSpPr>
          <p:nvPr/>
        </p:nvSpPr>
        <p:spPr bwMode="auto">
          <a:xfrm>
            <a:off x="4570413" y="3351213"/>
            <a:ext cx="1441450" cy="509587"/>
          </a:xfrm>
          <a:prstGeom prst="ellipse">
            <a:avLst/>
          </a:prstGeom>
          <a:noFill/>
          <a:ln w="28575">
            <a:solidFill>
              <a:srgbClr val="FF0000"/>
            </a:solidFill>
            <a:round/>
            <a:headEnd/>
            <a:tailEnd/>
          </a:ln>
        </p:spPr>
        <p:txBody>
          <a:bodyPr anchor="ctr">
            <a:spAutoFit/>
          </a:bodyPr>
          <a:lstStyle/>
          <a:p>
            <a:pPr fontAlgn="auto">
              <a:spcBef>
                <a:spcPts val="0"/>
              </a:spcBef>
              <a:spcAft>
                <a:spcPts val="0"/>
              </a:spcAft>
              <a:defRPr/>
            </a:pPr>
            <a:endParaRPr lang="it-IT" kern="0">
              <a:solidFill>
                <a:sysClr val="windowText" lastClr="000000"/>
              </a:solidFill>
              <a:latin typeface="Arial" charset="0"/>
              <a:ea typeface="ＭＳ Ｐゴシック" charset="-128"/>
              <a:cs typeface="+mn-cs"/>
            </a:endParaRPr>
          </a:p>
        </p:txBody>
      </p:sp>
      <p:sp>
        <p:nvSpPr>
          <p:cNvPr id="210956" name="Text Box 40"/>
          <p:cNvSpPr txBox="1">
            <a:spLocks noChangeArrowheads="1"/>
          </p:cNvSpPr>
          <p:nvPr/>
        </p:nvSpPr>
        <p:spPr bwMode="auto">
          <a:xfrm>
            <a:off x="2143125" y="2011363"/>
            <a:ext cx="1779588" cy="1393825"/>
          </a:xfrm>
          <a:prstGeom prst="rect">
            <a:avLst/>
          </a:prstGeom>
          <a:solidFill>
            <a:srgbClr val="FFFFFF"/>
          </a:solidFill>
          <a:ln w="25400">
            <a:solidFill>
              <a:srgbClr val="FFFFFF"/>
            </a:solidFill>
            <a:miter lim="800000"/>
            <a:headEnd/>
            <a:tailEnd/>
          </a:ln>
        </p:spPr>
        <p:txBody>
          <a:bodyPr>
            <a:prstTxWarp prst="textNoShape">
              <a:avLst/>
            </a:prstTxWarp>
            <a:spAutoFit/>
          </a:bodyPr>
          <a:lstStyle/>
          <a:p>
            <a:r>
              <a:rPr lang="it-IT" sz="1400">
                <a:solidFill>
                  <a:srgbClr val="000000"/>
                </a:solidFill>
                <a:latin typeface="Candara" pitchFamily="-108" charset="0"/>
                <a:sym typeface="Myriad Pro Semibold" charset="0"/>
              </a:rPr>
              <a:t>Come i suoi predecessori romani e successori bizantini, </a:t>
            </a:r>
            <a:r>
              <a:rPr lang="it-IT" sz="1400">
                <a:solidFill>
                  <a:srgbClr val="FF0000"/>
                </a:solidFill>
                <a:latin typeface="Candara" pitchFamily="-108" charset="0"/>
                <a:sym typeface="Myriad Pro Semibold" charset="0"/>
              </a:rPr>
              <a:t>Giustiniano</a:t>
            </a:r>
            <a:r>
              <a:rPr lang="it-IT" sz="1400">
                <a:solidFill>
                  <a:srgbClr val="000000"/>
                </a:solidFill>
                <a:latin typeface="Candara" pitchFamily="-108" charset="0"/>
                <a:sym typeface="Myriad Pro Semibold" charset="0"/>
              </a:rPr>
              <a:t> si impegnò in </a:t>
            </a:r>
            <a:r>
              <a:rPr lang="it-IT" sz="1400">
                <a:solidFill>
                  <a:srgbClr val="92D050"/>
                </a:solidFill>
                <a:latin typeface="Candara" pitchFamily="-108" charset="0"/>
                <a:sym typeface="Myriad Pro Semibold" charset="0"/>
              </a:rPr>
              <a:t>guerra contro la Persia</a:t>
            </a:r>
            <a:r>
              <a:rPr lang="it-IT" sz="1400">
                <a:solidFill>
                  <a:srgbClr val="000000"/>
                </a:solidFill>
                <a:latin typeface="Candara" pitchFamily="-108" charset="0"/>
                <a:sym typeface="Myriad Pro Semibold" charset="0"/>
              </a:rPr>
              <a:t> </a:t>
            </a:r>
            <a:endParaRPr lang="it-IT" sz="1400" b="1">
              <a:solidFill>
                <a:srgbClr val="4D4D4D"/>
              </a:solidFill>
              <a:latin typeface="Candara" pitchFamily="-108" charset="0"/>
              <a:sym typeface="Myriad Pro Semibold" charset="0"/>
            </a:endParaRPr>
          </a:p>
        </p:txBody>
      </p:sp>
      <p:sp>
        <p:nvSpPr>
          <p:cNvPr id="76" name="Line 41"/>
          <p:cNvSpPr>
            <a:spLocks noChangeShapeType="1"/>
          </p:cNvSpPr>
          <p:nvPr/>
        </p:nvSpPr>
        <p:spPr bwMode="auto">
          <a:xfrm flipV="1">
            <a:off x="3749675" y="3502025"/>
            <a:ext cx="3995738" cy="100013"/>
          </a:xfrm>
          <a:prstGeom prst="line">
            <a:avLst/>
          </a:prstGeom>
          <a:noFill/>
          <a:ln w="9525">
            <a:noFill/>
            <a:round/>
            <a:headEnd/>
            <a:tailEnd type="triangle" w="med" len="med"/>
          </a:ln>
        </p:spPr>
        <p:txBody>
          <a:bodyPr>
            <a:spAutoFit/>
          </a:bodyPr>
          <a:lstStyle/>
          <a:p>
            <a:pPr fontAlgn="auto">
              <a:spcBef>
                <a:spcPts val="0"/>
              </a:spcBef>
              <a:spcAft>
                <a:spcPts val="0"/>
              </a:spcAft>
              <a:defRPr/>
            </a:pPr>
            <a:endParaRPr lang="en-US" kern="0">
              <a:solidFill>
                <a:sysClr val="windowText" lastClr="000000"/>
              </a:solidFill>
              <a:latin typeface="Arial" charset="0"/>
              <a:ea typeface="ＭＳ Ｐゴシック" charset="-128"/>
              <a:cs typeface="+mn-cs"/>
            </a:endParaRPr>
          </a:p>
        </p:txBody>
      </p:sp>
      <p:sp>
        <p:nvSpPr>
          <p:cNvPr id="77" name="Line 42"/>
          <p:cNvSpPr>
            <a:spLocks noChangeShapeType="1"/>
          </p:cNvSpPr>
          <p:nvPr/>
        </p:nvSpPr>
        <p:spPr bwMode="auto">
          <a:xfrm>
            <a:off x="3851275" y="2857500"/>
            <a:ext cx="1012825" cy="617538"/>
          </a:xfrm>
          <a:prstGeom prst="line">
            <a:avLst/>
          </a:prstGeom>
          <a:noFill/>
          <a:ln w="25400">
            <a:solidFill>
              <a:srgbClr val="FF0000"/>
            </a:solidFill>
            <a:round/>
            <a:headEnd/>
            <a:tailEnd type="triangle" w="med" len="med"/>
          </a:ln>
        </p:spPr>
        <p:txBody>
          <a:bodyPr>
            <a:spAutoFit/>
          </a:bodyPr>
          <a:lstStyle/>
          <a:p>
            <a:pPr fontAlgn="auto">
              <a:spcBef>
                <a:spcPts val="0"/>
              </a:spcBef>
              <a:spcAft>
                <a:spcPts val="0"/>
              </a:spcAft>
              <a:defRPr/>
            </a:pPr>
            <a:endParaRPr lang="en-US" kern="0">
              <a:solidFill>
                <a:sysClr val="windowText" lastClr="000000"/>
              </a:solidFill>
              <a:latin typeface="Arial" charset="0"/>
              <a:ea typeface="ＭＳ Ｐゴシック" charset="-128"/>
              <a:cs typeface="+mn-cs"/>
            </a:endParaRPr>
          </a:p>
        </p:txBody>
      </p:sp>
      <p:sp>
        <p:nvSpPr>
          <p:cNvPr id="210959" name="Text Box 43"/>
          <p:cNvSpPr txBox="1">
            <a:spLocks noChangeArrowheads="1"/>
          </p:cNvSpPr>
          <p:nvPr/>
        </p:nvSpPr>
        <p:spPr bwMode="auto">
          <a:xfrm>
            <a:off x="395288" y="1417638"/>
            <a:ext cx="2657475" cy="457200"/>
          </a:xfrm>
          <a:prstGeom prst="rect">
            <a:avLst/>
          </a:prstGeom>
          <a:noFill/>
          <a:ln w="9525">
            <a:noFill/>
            <a:miter lim="800000"/>
            <a:headEnd/>
            <a:tailEnd/>
          </a:ln>
        </p:spPr>
        <p:txBody>
          <a:bodyPr wrap="none">
            <a:prstTxWarp prst="textNoShape">
              <a:avLst/>
            </a:prstTxWarp>
            <a:spAutoFit/>
          </a:bodyPr>
          <a:lstStyle/>
          <a:p>
            <a:pPr algn="ctr" eaLnBrk="0" hangingPunct="0"/>
            <a:r>
              <a:rPr lang="it-IT" b="1">
                <a:solidFill>
                  <a:srgbClr val="000066"/>
                </a:solidFill>
                <a:latin typeface="Calibri" pitchFamily="-108" charset="0"/>
              </a:rPr>
              <a:t>Risorse annotate</a:t>
            </a:r>
            <a:endParaRPr lang="it-IT" sz="2800" b="1">
              <a:solidFill>
                <a:srgbClr val="000066"/>
              </a:solidFill>
              <a:latin typeface="Calibri" pitchFamily="-108" charset="0"/>
            </a:endParaRPr>
          </a:p>
        </p:txBody>
      </p:sp>
      <p:sp>
        <p:nvSpPr>
          <p:cNvPr id="210960" name="Text Box 36"/>
          <p:cNvSpPr txBox="1">
            <a:spLocks noChangeArrowheads="1"/>
          </p:cNvSpPr>
          <p:nvPr/>
        </p:nvSpPr>
        <p:spPr bwMode="auto">
          <a:xfrm flipH="1">
            <a:off x="7635875" y="2705100"/>
            <a:ext cx="1219200" cy="366713"/>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it-IT">
                <a:solidFill>
                  <a:srgbClr val="000066"/>
                </a:solidFill>
                <a:latin typeface="Calibri" pitchFamily="-108" charset="0"/>
              </a:rPr>
              <a:t>Battaglie</a:t>
            </a:r>
          </a:p>
        </p:txBody>
      </p:sp>
      <p:pic>
        <p:nvPicPr>
          <p:cNvPr id="210961" name="Picture 3" descr="C:\Users\R.carta\Desktop\HOPLO\appz e vecchie cose\appz\2.0\aquaglossicons\Source\PNG\Search.png"/>
          <p:cNvPicPr>
            <a:picLocks noChangeAspect="1" noChangeArrowheads="1"/>
          </p:cNvPicPr>
          <p:nvPr/>
        </p:nvPicPr>
        <p:blipFill>
          <a:blip r:embed="rId3"/>
          <a:srcRect/>
          <a:stretch>
            <a:fillRect/>
          </a:stretch>
        </p:blipFill>
        <p:spPr bwMode="auto">
          <a:xfrm>
            <a:off x="487363" y="2300288"/>
            <a:ext cx="1219200" cy="1219200"/>
          </a:xfrm>
          <a:prstGeom prst="rect">
            <a:avLst/>
          </a:prstGeom>
          <a:noFill/>
          <a:ln w="9525">
            <a:noFill/>
            <a:miter lim="800000"/>
            <a:headEnd/>
            <a:tailEnd/>
          </a:ln>
        </p:spPr>
      </p:pic>
      <p:cxnSp>
        <p:nvCxnSpPr>
          <p:cNvPr id="210962" name="Straight Connector 47"/>
          <p:cNvCxnSpPr>
            <a:cxnSpLocks noChangeShapeType="1"/>
          </p:cNvCxnSpPr>
          <p:nvPr/>
        </p:nvCxnSpPr>
        <p:spPr bwMode="auto">
          <a:xfrm flipV="1">
            <a:off x="1135063" y="2155825"/>
            <a:ext cx="1008062" cy="647700"/>
          </a:xfrm>
          <a:prstGeom prst="line">
            <a:avLst/>
          </a:prstGeom>
          <a:noFill/>
          <a:ln w="9525">
            <a:solidFill>
              <a:srgbClr val="000000"/>
            </a:solidFill>
            <a:round/>
            <a:headEnd/>
            <a:tailEnd/>
          </a:ln>
        </p:spPr>
      </p:cxnSp>
      <p:cxnSp>
        <p:nvCxnSpPr>
          <p:cNvPr id="210963" name="Straight Connector 48"/>
          <p:cNvCxnSpPr>
            <a:cxnSpLocks noChangeShapeType="1"/>
          </p:cNvCxnSpPr>
          <p:nvPr/>
        </p:nvCxnSpPr>
        <p:spPr bwMode="auto">
          <a:xfrm>
            <a:off x="1063625" y="2947988"/>
            <a:ext cx="1079500" cy="144462"/>
          </a:xfrm>
          <a:prstGeom prst="line">
            <a:avLst/>
          </a:prstGeom>
          <a:noFill/>
          <a:ln w="9525">
            <a:solidFill>
              <a:srgbClr val="000000"/>
            </a:solidFill>
            <a:round/>
            <a:headEnd/>
            <a:tailEnd/>
          </a:ln>
        </p:spPr>
      </p:cxnSp>
      <p:sp>
        <p:nvSpPr>
          <p:cNvPr id="83" name="Line 42"/>
          <p:cNvSpPr>
            <a:spLocks noChangeShapeType="1"/>
          </p:cNvSpPr>
          <p:nvPr/>
        </p:nvSpPr>
        <p:spPr bwMode="auto">
          <a:xfrm flipV="1">
            <a:off x="3346450" y="2930525"/>
            <a:ext cx="4176713" cy="252413"/>
          </a:xfrm>
          <a:prstGeom prst="line">
            <a:avLst/>
          </a:prstGeom>
          <a:noFill/>
          <a:ln w="25400">
            <a:solidFill>
              <a:srgbClr val="008000"/>
            </a:solidFill>
            <a:round/>
            <a:headEnd/>
            <a:tailEnd type="triangle" w="med" len="med"/>
          </a:ln>
        </p:spPr>
        <p:txBody>
          <a:bodyPr>
            <a:spAutoFit/>
          </a:bodyPr>
          <a:lstStyle/>
          <a:p>
            <a:pPr fontAlgn="auto">
              <a:spcBef>
                <a:spcPts val="0"/>
              </a:spcBef>
              <a:spcAft>
                <a:spcPts val="0"/>
              </a:spcAft>
              <a:defRPr/>
            </a:pPr>
            <a:endParaRPr lang="en-US" kern="0">
              <a:solidFill>
                <a:sysClr val="windowText" lastClr="000000"/>
              </a:solidFill>
              <a:latin typeface="Arial" charset="0"/>
              <a:ea typeface="ＭＳ Ｐゴシック" charset="-128"/>
              <a:cs typeface="+mn-cs"/>
            </a:endParaRPr>
          </a:p>
        </p:txBody>
      </p:sp>
      <p:sp>
        <p:nvSpPr>
          <p:cNvPr id="84" name="Oval 38"/>
          <p:cNvSpPr>
            <a:spLocks noChangeArrowheads="1"/>
          </p:cNvSpPr>
          <p:nvPr/>
        </p:nvSpPr>
        <p:spPr bwMode="auto">
          <a:xfrm>
            <a:off x="7559675" y="2638425"/>
            <a:ext cx="1295400" cy="509588"/>
          </a:xfrm>
          <a:prstGeom prst="ellipse">
            <a:avLst/>
          </a:prstGeom>
          <a:noFill/>
          <a:ln w="28575">
            <a:solidFill>
              <a:srgbClr val="008000"/>
            </a:solidFill>
            <a:round/>
            <a:headEnd/>
            <a:tailEnd/>
          </a:ln>
        </p:spPr>
        <p:txBody>
          <a:bodyPr anchor="ctr">
            <a:spAutoFit/>
          </a:bodyPr>
          <a:lstStyle/>
          <a:p>
            <a:pPr fontAlgn="auto">
              <a:spcBef>
                <a:spcPts val="0"/>
              </a:spcBef>
              <a:spcAft>
                <a:spcPts val="0"/>
              </a:spcAft>
              <a:defRPr/>
            </a:pPr>
            <a:endParaRPr lang="it-IT" kern="0">
              <a:solidFill>
                <a:sysClr val="windowText" lastClr="000000"/>
              </a:solidFill>
              <a:latin typeface="Arial" charset="0"/>
              <a:ea typeface="ＭＳ Ｐゴシック" charset="-128"/>
              <a:cs typeface="+mn-cs"/>
            </a:endParaRPr>
          </a:p>
        </p:txBody>
      </p:sp>
      <p:sp>
        <p:nvSpPr>
          <p:cNvPr id="210966" name="Text Box 32"/>
          <p:cNvSpPr txBox="1">
            <a:spLocks noChangeArrowheads="1"/>
          </p:cNvSpPr>
          <p:nvPr/>
        </p:nvSpPr>
        <p:spPr bwMode="auto">
          <a:xfrm>
            <a:off x="5291138" y="2641600"/>
            <a:ext cx="1009650" cy="366713"/>
          </a:xfrm>
          <a:prstGeom prst="rect">
            <a:avLst/>
          </a:prstGeom>
          <a:noFill/>
          <a:ln w="9525">
            <a:noFill/>
            <a:miter lim="800000"/>
            <a:headEnd/>
            <a:tailEnd/>
          </a:ln>
        </p:spPr>
        <p:txBody>
          <a:bodyPr wrap="none">
            <a:prstTxWarp prst="textNoShape">
              <a:avLst/>
            </a:prstTxWarp>
            <a:spAutoFit/>
          </a:bodyPr>
          <a:lstStyle/>
          <a:p>
            <a:pPr eaLnBrk="0" hangingPunct="0">
              <a:spcBef>
                <a:spcPct val="50000"/>
              </a:spcBef>
            </a:pPr>
            <a:r>
              <a:rPr lang="it-IT">
                <a:solidFill>
                  <a:srgbClr val="000066"/>
                </a:solidFill>
                <a:latin typeface="Calibri" pitchFamily="-108" charset="0"/>
              </a:rPr>
              <a:t>Leaders</a:t>
            </a:r>
          </a:p>
        </p:txBody>
      </p:sp>
      <p:sp>
        <p:nvSpPr>
          <p:cNvPr id="210967" name="Rectangle 58"/>
          <p:cNvSpPr>
            <a:spLocks noChangeArrowheads="1"/>
          </p:cNvSpPr>
          <p:nvPr/>
        </p:nvSpPr>
        <p:spPr bwMode="auto">
          <a:xfrm>
            <a:off x="468313" y="4797425"/>
            <a:ext cx="8424862" cy="868363"/>
          </a:xfrm>
          <a:prstGeom prst="rect">
            <a:avLst/>
          </a:prstGeom>
          <a:noFill/>
          <a:ln w="9525">
            <a:noFill/>
            <a:miter lim="800000"/>
            <a:headEnd/>
            <a:tailEnd/>
          </a:ln>
        </p:spPr>
        <p:txBody>
          <a:bodyPr>
            <a:prstTxWarp prst="textNoShape">
              <a:avLst/>
            </a:prstTxWarp>
            <a:spAutoFit/>
          </a:bodyPr>
          <a:lstStyle/>
          <a:p>
            <a:pPr eaLnBrk="0" hangingPunct="0">
              <a:lnSpc>
                <a:spcPct val="85000"/>
              </a:lnSpc>
              <a:spcBef>
                <a:spcPts val="600"/>
              </a:spcBef>
              <a:buClr>
                <a:srgbClr val="999900"/>
              </a:buClr>
              <a:buFont typeface="Wingdings" pitchFamily="-108" charset="2"/>
              <a:buNone/>
            </a:pPr>
            <a:r>
              <a:rPr lang="it-IT" sz="2000">
                <a:latin typeface="Calibri" pitchFamily="-108" charset="0"/>
              </a:rPr>
              <a:t>In questo esempio emerge la semantica dei contenuti, in quanto sono definiti i concetti astratti a cui si riferisce un blocco di testo , relazionati ad altri concetti collegati fra loro a livello ontologico.</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2994" name="Rectangle 5"/>
          <p:cNvSpPr>
            <a:spLocks noChangeArrowheads="1"/>
          </p:cNvSpPr>
          <p:nvPr/>
        </p:nvSpPr>
        <p:spPr bwMode="auto">
          <a:xfrm>
            <a:off x="250825" y="836613"/>
            <a:ext cx="8424863" cy="5545137"/>
          </a:xfrm>
          <a:prstGeom prst="rect">
            <a:avLst/>
          </a:prstGeom>
          <a:solidFill>
            <a:srgbClr val="FFFF99">
              <a:alpha val="59999"/>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75459" name="Segnaposto numero diapositiva 1"/>
          <p:cNvSpPr>
            <a:spLocks noGrp="1"/>
          </p:cNvSpPr>
          <p:nvPr>
            <p:ph type="sldNum" sz="quarter" idx="12"/>
          </p:nvPr>
        </p:nvSpPr>
        <p:spPr/>
        <p:txBody>
          <a:bodyPr/>
          <a:lstStyle/>
          <a:p>
            <a:pPr>
              <a:defRPr/>
            </a:pPr>
            <a:fld id="{CFD8F691-251C-234E-BEED-4564635C50BF}" type="slidenum">
              <a:rPr lang="it-IT"/>
              <a:pPr>
                <a:defRPr/>
              </a:pPr>
              <a:t>60</a:t>
            </a:fld>
            <a:endParaRPr lang="it-IT"/>
          </a:p>
        </p:txBody>
      </p:sp>
      <p:sp>
        <p:nvSpPr>
          <p:cNvPr id="212996" name="Titolo 6"/>
          <p:cNvSpPr txBox="1">
            <a:spLocks/>
          </p:cNvSpPr>
          <p:nvPr/>
        </p:nvSpPr>
        <p:spPr bwMode="auto">
          <a:xfrm>
            <a:off x="0" y="188913"/>
            <a:ext cx="9147175" cy="533400"/>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sz="2800" b="1">
                <a:solidFill>
                  <a:srgbClr val="FF0000"/>
                </a:solidFill>
                <a:latin typeface="Calibri" pitchFamily="-108" charset="0"/>
                <a:sym typeface="Myriad Pro Semibold" charset="0"/>
              </a:rPr>
              <a:t>Perché un motore di ricerca semantico? </a:t>
            </a:r>
          </a:p>
          <a:p>
            <a:pPr marL="39688" indent="-39688" algn="ctr" eaLnBrk="0" hangingPunct="0">
              <a:lnSpc>
                <a:spcPct val="85000"/>
              </a:lnSpc>
              <a:spcBef>
                <a:spcPts val="600"/>
              </a:spcBef>
            </a:pPr>
            <a:r>
              <a:rPr lang="it-IT" sz="2000" b="1">
                <a:solidFill>
                  <a:srgbClr val="FF0000"/>
                </a:solidFill>
                <a:latin typeface="Calibri" pitchFamily="-108" charset="0"/>
                <a:sym typeface="Myriad Pro Semibold" charset="0"/>
              </a:rPr>
              <a:t>I punti di forza</a:t>
            </a:r>
          </a:p>
        </p:txBody>
      </p:sp>
      <p:sp>
        <p:nvSpPr>
          <p:cNvPr id="212997" name="Segnaposto contenuto 7"/>
          <p:cNvSpPr txBox="1">
            <a:spLocks/>
          </p:cNvSpPr>
          <p:nvPr/>
        </p:nvSpPr>
        <p:spPr bwMode="auto">
          <a:xfrm>
            <a:off x="539750" y="404813"/>
            <a:ext cx="7777163" cy="5761037"/>
          </a:xfrm>
          <a:prstGeom prst="rect">
            <a:avLst/>
          </a:prstGeom>
          <a:noFill/>
          <a:ln w="12700">
            <a:noFill/>
            <a:miter lim="800000"/>
            <a:headEnd/>
            <a:tailEnd/>
          </a:ln>
        </p:spPr>
        <p:txBody>
          <a:bodyPr lIns="38100" tIns="38100" rIns="82058" bIns="38100">
            <a:prstTxWarp prst="textNoShape">
              <a:avLst/>
            </a:prstTxWarp>
          </a:bodyPr>
          <a:lstStyle/>
          <a:p>
            <a:pPr marL="292100" indent="-287338" eaLnBrk="0" hangingPunct="0">
              <a:spcBef>
                <a:spcPts val="1200"/>
              </a:spcBef>
              <a:buClr>
                <a:srgbClr val="E20000"/>
              </a:buClr>
              <a:buSzPct val="80000"/>
              <a:buFont typeface="Wingdings" pitchFamily="-108" charset="2"/>
              <a:buNone/>
            </a:pPr>
            <a:endParaRPr lang="it-IT" sz="2000">
              <a:solidFill>
                <a:srgbClr val="000000"/>
              </a:solidFill>
              <a:latin typeface="Calibri" pitchFamily="-108" charset="0"/>
              <a:sym typeface="Myriad Pro" charset="0"/>
            </a:endParaRPr>
          </a:p>
          <a:p>
            <a:pPr marL="292100" indent="-287338" eaLnBrk="0" hangingPunct="0">
              <a:spcBef>
                <a:spcPts val="1200"/>
              </a:spcBef>
              <a:buClr>
                <a:srgbClr val="E20000"/>
              </a:buClr>
              <a:buSzPct val="80000"/>
              <a:buFont typeface="Wingdings" pitchFamily="-108" charset="2"/>
              <a:buChar char="§"/>
            </a:pPr>
            <a:r>
              <a:rPr lang="it-IT" sz="2000" b="1">
                <a:solidFill>
                  <a:srgbClr val="000000"/>
                </a:solidFill>
                <a:latin typeface="Calibri" pitchFamily="-108" charset="0"/>
                <a:sym typeface="Myriad Pro" charset="0"/>
              </a:rPr>
              <a:t>Potente</a:t>
            </a:r>
            <a:r>
              <a:rPr lang="it-IT" sz="2000">
                <a:solidFill>
                  <a:srgbClr val="000000"/>
                </a:solidFill>
                <a:latin typeface="Calibri" pitchFamily="-108" charset="0"/>
                <a:sym typeface="Myriad Pro" charset="0"/>
              </a:rPr>
              <a:t/>
            </a:r>
            <a:br>
              <a:rPr lang="it-IT" sz="2000">
                <a:solidFill>
                  <a:srgbClr val="000000"/>
                </a:solidFill>
                <a:latin typeface="Calibri" pitchFamily="-108" charset="0"/>
                <a:sym typeface="Myriad Pro" charset="0"/>
              </a:rPr>
            </a:br>
            <a:r>
              <a:rPr lang="it-IT">
                <a:solidFill>
                  <a:srgbClr val="000000"/>
                </a:solidFill>
                <a:latin typeface="Calibri" pitchFamily="-108" charset="0"/>
                <a:sym typeface="Myriad Pro" charset="0"/>
              </a:rPr>
              <a:t>Elevata potenza espressiva grazie alla presenza di ontologia</a:t>
            </a:r>
          </a:p>
          <a:p>
            <a:pPr marL="292100" indent="-287338" eaLnBrk="0" hangingPunct="0">
              <a:spcBef>
                <a:spcPts val="1200"/>
              </a:spcBef>
              <a:buClr>
                <a:srgbClr val="E20000"/>
              </a:buClr>
              <a:buSzPct val="80000"/>
              <a:buFont typeface="Wingdings" pitchFamily="-108" charset="2"/>
              <a:buChar char="§"/>
            </a:pPr>
            <a:r>
              <a:rPr lang="it-IT" sz="2000" b="1">
                <a:solidFill>
                  <a:srgbClr val="000000"/>
                </a:solidFill>
                <a:latin typeface="Calibri" pitchFamily="-108" charset="0"/>
                <a:sym typeface="Myriad Pro" charset="0"/>
              </a:rPr>
              <a:t>Interdisciplinare</a:t>
            </a:r>
            <a:r>
              <a:rPr lang="it-IT" sz="2000">
                <a:solidFill>
                  <a:srgbClr val="000000"/>
                </a:solidFill>
                <a:latin typeface="Calibri" pitchFamily="-108" charset="0"/>
                <a:sym typeface="Myriad Pro" charset="0"/>
              </a:rPr>
              <a:t/>
            </a:r>
            <a:br>
              <a:rPr lang="it-IT" sz="2000">
                <a:solidFill>
                  <a:srgbClr val="000000"/>
                </a:solidFill>
                <a:latin typeface="Calibri" pitchFamily="-108" charset="0"/>
                <a:sym typeface="Myriad Pro" charset="0"/>
              </a:rPr>
            </a:br>
            <a:r>
              <a:rPr lang="it-IT">
                <a:solidFill>
                  <a:srgbClr val="000000"/>
                </a:solidFill>
                <a:latin typeface="Calibri" pitchFamily="-108" charset="0"/>
                <a:sym typeface="Myriad Pro" charset="0"/>
              </a:rPr>
              <a:t>La capacità di sfruttare la rete semantica dei contenuti anche in contesti disciplinari diversi</a:t>
            </a:r>
            <a:r>
              <a:rPr lang="it-IT" sz="2000">
                <a:solidFill>
                  <a:srgbClr val="000000"/>
                </a:solidFill>
                <a:latin typeface="Calibri" pitchFamily="-108" charset="0"/>
                <a:sym typeface="Myriad Pro" charset="0"/>
              </a:rPr>
              <a:t>.</a:t>
            </a:r>
          </a:p>
          <a:p>
            <a:pPr marL="292100" indent="-287338" eaLnBrk="0" hangingPunct="0">
              <a:spcBef>
                <a:spcPts val="1200"/>
              </a:spcBef>
              <a:buClr>
                <a:srgbClr val="E20000"/>
              </a:buClr>
              <a:buSzPct val="80000"/>
              <a:buFont typeface="Wingdings" pitchFamily="-108" charset="2"/>
              <a:buChar char="§"/>
            </a:pPr>
            <a:r>
              <a:rPr lang="it-IT" sz="2000" b="1">
                <a:solidFill>
                  <a:srgbClr val="000000"/>
                </a:solidFill>
                <a:latin typeface="Calibri" pitchFamily="-108" charset="0"/>
                <a:sym typeface="Myriad Pro" charset="0"/>
              </a:rPr>
              <a:t>Trasversale</a:t>
            </a:r>
            <a:r>
              <a:rPr lang="it-IT" sz="2000">
                <a:solidFill>
                  <a:srgbClr val="000000"/>
                </a:solidFill>
                <a:latin typeface="Calibri" pitchFamily="-108" charset="0"/>
                <a:sym typeface="Myriad Pro" charset="0"/>
              </a:rPr>
              <a:t/>
            </a:r>
            <a:br>
              <a:rPr lang="it-IT" sz="2000">
                <a:solidFill>
                  <a:srgbClr val="000000"/>
                </a:solidFill>
                <a:latin typeface="Calibri" pitchFamily="-108" charset="0"/>
                <a:sym typeface="Myriad Pro" charset="0"/>
              </a:rPr>
            </a:br>
            <a:r>
              <a:rPr lang="it-IT">
                <a:solidFill>
                  <a:srgbClr val="000000"/>
                </a:solidFill>
                <a:latin typeface="Calibri" pitchFamily="-108" charset="0"/>
                <a:sym typeface="Myriad Pro" charset="0"/>
              </a:rPr>
              <a:t>Lo stesso modello ontologico può essere reimpiegato in scenari di apprendimento diversi, ad esempio scuole di ogni ordine e grado, apprendimento lungo tutto l’arco della vita, formazione professionale, enciclopedie ecc.</a:t>
            </a:r>
          </a:p>
          <a:p>
            <a:pPr marL="292100" indent="-287338" eaLnBrk="0" hangingPunct="0">
              <a:spcBef>
                <a:spcPts val="1200"/>
              </a:spcBef>
              <a:buClr>
                <a:srgbClr val="E20000"/>
              </a:buClr>
              <a:buSzPct val="80000"/>
              <a:buFont typeface="Wingdings" pitchFamily="-108" charset="2"/>
              <a:buChar char="§"/>
            </a:pPr>
            <a:r>
              <a:rPr lang="it-IT" sz="2000" b="1">
                <a:solidFill>
                  <a:srgbClr val="000000"/>
                </a:solidFill>
                <a:latin typeface="Calibri" pitchFamily="-108" charset="0"/>
                <a:sym typeface="Myriad Pro" charset="0"/>
              </a:rPr>
              <a:t>Intelligente e in progress</a:t>
            </a:r>
            <a:r>
              <a:rPr lang="it-IT" sz="2000">
                <a:solidFill>
                  <a:srgbClr val="000000"/>
                </a:solidFill>
                <a:latin typeface="Calibri" pitchFamily="-108" charset="0"/>
                <a:sym typeface="Myriad Pro" charset="0"/>
              </a:rPr>
              <a:t/>
            </a:r>
            <a:br>
              <a:rPr lang="it-IT" sz="2000">
                <a:solidFill>
                  <a:srgbClr val="000000"/>
                </a:solidFill>
                <a:latin typeface="Calibri" pitchFamily="-108" charset="0"/>
                <a:sym typeface="Myriad Pro" charset="0"/>
              </a:rPr>
            </a:br>
            <a:r>
              <a:rPr lang="it-IT">
                <a:solidFill>
                  <a:srgbClr val="000000"/>
                </a:solidFill>
                <a:latin typeface="Calibri" pitchFamily="-108" charset="0"/>
                <a:sym typeface="Myriad Pro" charset="0"/>
              </a:rPr>
              <a:t>Il motore è in grado di proporre all’utente accostamenti di contenuti didattici basati sulla prassi didattica degli altri utenti (superando in tal modo le logiche statiche e rigide dei database tradizionali)</a:t>
            </a:r>
          </a:p>
          <a:p>
            <a:pPr marL="292100" indent="-287338" eaLnBrk="0" hangingPunct="0">
              <a:spcBef>
                <a:spcPts val="1200"/>
              </a:spcBef>
              <a:buClr>
                <a:srgbClr val="E20000"/>
              </a:buClr>
              <a:buSzPct val="80000"/>
              <a:buFont typeface="Wingdings" pitchFamily="-108" charset="2"/>
              <a:buChar char="§"/>
            </a:pPr>
            <a:r>
              <a:rPr lang="it-IT" sz="2000" b="1">
                <a:solidFill>
                  <a:srgbClr val="000000"/>
                </a:solidFill>
                <a:latin typeface="Calibri" pitchFamily="-108" charset="0"/>
                <a:sym typeface="Myriad Pro" charset="0"/>
              </a:rPr>
              <a:t>Innovativo</a:t>
            </a:r>
            <a:r>
              <a:rPr lang="it-IT" sz="2000">
                <a:solidFill>
                  <a:srgbClr val="000000"/>
                </a:solidFill>
                <a:latin typeface="Calibri" pitchFamily="-108" charset="0"/>
                <a:sym typeface="Myriad Pro" charset="0"/>
              </a:rPr>
              <a:t/>
            </a:r>
            <a:br>
              <a:rPr lang="it-IT" sz="2000">
                <a:solidFill>
                  <a:srgbClr val="000000"/>
                </a:solidFill>
                <a:latin typeface="Calibri" pitchFamily="-108" charset="0"/>
                <a:sym typeface="Myriad Pro" charset="0"/>
              </a:rPr>
            </a:br>
            <a:r>
              <a:rPr lang="it-IT">
                <a:solidFill>
                  <a:srgbClr val="000000"/>
                </a:solidFill>
                <a:latin typeface="Calibri" pitchFamily="-108" charset="0"/>
                <a:sym typeface="Myriad Pro" charset="0"/>
              </a:rPr>
              <a:t>La possibilità di realizzare nuove modalità di fruizione dei contenuti, come ad esempio percorsi di fruizione con le tecniche di storytelling</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42" name="Rectangle 5"/>
          <p:cNvSpPr>
            <a:spLocks noChangeArrowheads="1"/>
          </p:cNvSpPr>
          <p:nvPr/>
        </p:nvSpPr>
        <p:spPr bwMode="auto">
          <a:xfrm>
            <a:off x="395288" y="981075"/>
            <a:ext cx="8424862" cy="5040313"/>
          </a:xfrm>
          <a:prstGeom prst="rect">
            <a:avLst/>
          </a:prstGeom>
          <a:solidFill>
            <a:srgbClr val="FFFF99"/>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77507" name="Segnaposto numero diapositiva 1"/>
          <p:cNvSpPr>
            <a:spLocks noGrp="1"/>
          </p:cNvSpPr>
          <p:nvPr>
            <p:ph type="sldNum" sz="quarter" idx="12"/>
          </p:nvPr>
        </p:nvSpPr>
        <p:spPr/>
        <p:txBody>
          <a:bodyPr/>
          <a:lstStyle/>
          <a:p>
            <a:pPr>
              <a:defRPr/>
            </a:pPr>
            <a:fld id="{B041EC5D-7AB8-F844-9DFF-F58EC62DE4D3}" type="slidenum">
              <a:rPr lang="it-IT"/>
              <a:pPr>
                <a:defRPr/>
              </a:pPr>
              <a:t>61</a:t>
            </a:fld>
            <a:endParaRPr lang="it-IT"/>
          </a:p>
        </p:txBody>
      </p:sp>
      <p:sp>
        <p:nvSpPr>
          <p:cNvPr id="215044" name="Titolo 6"/>
          <p:cNvSpPr txBox="1">
            <a:spLocks/>
          </p:cNvSpPr>
          <p:nvPr/>
        </p:nvSpPr>
        <p:spPr bwMode="auto">
          <a:xfrm>
            <a:off x="303213" y="0"/>
            <a:ext cx="8843962"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sz="2800" b="1">
                <a:solidFill>
                  <a:srgbClr val="FF0000"/>
                </a:solidFill>
                <a:latin typeface="Calibri" pitchFamily="-108" charset="0"/>
                <a:sym typeface="Myriad Pro Semibold" charset="0"/>
              </a:rPr>
              <a:t>Le funzionalità del motore di ricerca</a:t>
            </a:r>
          </a:p>
        </p:txBody>
      </p:sp>
      <p:sp>
        <p:nvSpPr>
          <p:cNvPr id="215045" name="Segnaposto contenuto 7"/>
          <p:cNvSpPr txBox="1">
            <a:spLocks/>
          </p:cNvSpPr>
          <p:nvPr/>
        </p:nvSpPr>
        <p:spPr bwMode="auto">
          <a:xfrm>
            <a:off x="468313" y="908050"/>
            <a:ext cx="6932612" cy="5000625"/>
          </a:xfrm>
          <a:prstGeom prst="rect">
            <a:avLst/>
          </a:prstGeom>
          <a:noFill/>
          <a:ln w="12700">
            <a:noFill/>
            <a:miter lim="800000"/>
            <a:headEnd/>
            <a:tailEnd/>
          </a:ln>
        </p:spPr>
        <p:txBody>
          <a:bodyPr lIns="38100" tIns="38100" rIns="82058" bIns="38100">
            <a:prstTxWarp prst="textNoShape">
              <a:avLst/>
            </a:prstTxWarp>
          </a:bodyPr>
          <a:lstStyle/>
          <a:p>
            <a:pPr marL="292100" indent="-287338" eaLnBrk="0" hangingPunct="0">
              <a:spcBef>
                <a:spcPts val="1200"/>
              </a:spcBef>
              <a:buClr>
                <a:srgbClr val="E20000"/>
              </a:buClr>
              <a:buSzPct val="80000"/>
              <a:buFont typeface="Wingdings" pitchFamily="-108" charset="2"/>
              <a:buChar char="§"/>
            </a:pPr>
            <a:endParaRPr lang="it-IT" sz="2000">
              <a:latin typeface="Calibri" pitchFamily="-108" charset="0"/>
              <a:sym typeface="Myriad Pro" charset="0"/>
            </a:endParaRPr>
          </a:p>
          <a:p>
            <a:pPr marL="292100" indent="-287338"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Disambiguazione della ricerca.</a:t>
            </a:r>
          </a:p>
          <a:p>
            <a:pPr marL="292100" indent="-287338"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Panoramiche immediate su tutta la base di conoscenza (proposta di contenuti attinenti)</a:t>
            </a:r>
          </a:p>
          <a:p>
            <a:pPr marL="292100" indent="-287338"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Differenti metodi di ordinamento dei contenuti a fronte della ricerca effettuata.</a:t>
            </a:r>
          </a:p>
          <a:p>
            <a:pPr marL="292100" indent="-287338"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Proposta di approfondimenti su temi specifici e complementari</a:t>
            </a:r>
          </a:p>
          <a:p>
            <a:pPr marL="292100" indent="-287338"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Suggerimento di tematiche profilate sia al livello documentale che a livello utente. </a:t>
            </a:r>
          </a:p>
          <a:p>
            <a:pPr marL="292100" indent="-287338" eaLnBrk="0" hangingPunct="0">
              <a:spcBef>
                <a:spcPts val="1200"/>
              </a:spcBef>
              <a:buClr>
                <a:srgbClr val="E20000"/>
              </a:buClr>
              <a:buSzPct val="80000"/>
              <a:buFont typeface="Wingdings" pitchFamily="-108" charset="2"/>
              <a:buChar char="§"/>
            </a:pPr>
            <a:r>
              <a:rPr lang="it-IT" sz="2000">
                <a:latin typeface="Calibri" pitchFamily="-108" charset="0"/>
                <a:sym typeface="Myriad Pro" charset="0"/>
              </a:rPr>
              <a:t>Archiviazione personalizzata di contenuti di interesse utilizzabili anche per suggerimenti su base profilata a livello utente</a:t>
            </a:r>
          </a:p>
          <a:p>
            <a:pPr marL="292100" indent="-287338" eaLnBrk="0" hangingPunct="0">
              <a:spcBef>
                <a:spcPts val="1200"/>
              </a:spcBef>
              <a:buClr>
                <a:srgbClr val="E20000"/>
              </a:buClr>
              <a:buSzPct val="80000"/>
              <a:buFont typeface="Wingdings" pitchFamily="-108" charset="2"/>
              <a:buChar char="§"/>
            </a:pPr>
            <a:endParaRPr lang="it-IT" sz="2000">
              <a:latin typeface="Calibri" pitchFamily="-108" charset="0"/>
              <a:sym typeface="Myriad Pro"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7090" name="Rectangle 50"/>
          <p:cNvSpPr>
            <a:spLocks noChangeArrowheads="1"/>
          </p:cNvSpPr>
          <p:nvPr/>
        </p:nvSpPr>
        <p:spPr bwMode="auto">
          <a:xfrm>
            <a:off x="250825" y="692150"/>
            <a:ext cx="8713788" cy="5761038"/>
          </a:xfrm>
          <a:prstGeom prst="rect">
            <a:avLst/>
          </a:prstGeom>
          <a:solidFill>
            <a:srgbClr val="FFFF99">
              <a:alpha val="39999"/>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79555" name="Segnaposto numero diapositiva 1"/>
          <p:cNvSpPr>
            <a:spLocks noGrp="1"/>
          </p:cNvSpPr>
          <p:nvPr>
            <p:ph type="sldNum" sz="quarter" idx="12"/>
          </p:nvPr>
        </p:nvSpPr>
        <p:spPr>
          <a:xfrm>
            <a:off x="6399213" y="6229350"/>
            <a:ext cx="1905000" cy="457200"/>
          </a:xfrm>
        </p:spPr>
        <p:txBody>
          <a:bodyPr/>
          <a:lstStyle/>
          <a:p>
            <a:pPr>
              <a:defRPr/>
            </a:pPr>
            <a:fld id="{82DE19BC-5E56-6843-84DA-1C6FC78C1BAE}" type="slidenum">
              <a:rPr lang="it-IT"/>
              <a:pPr>
                <a:defRPr/>
              </a:pPr>
              <a:t>62</a:t>
            </a:fld>
            <a:endParaRPr lang="it-IT"/>
          </a:p>
        </p:txBody>
      </p:sp>
      <p:sp>
        <p:nvSpPr>
          <p:cNvPr id="217092" name="Titolo 6"/>
          <p:cNvSpPr txBox="1">
            <a:spLocks/>
          </p:cNvSpPr>
          <p:nvPr/>
        </p:nvSpPr>
        <p:spPr bwMode="auto">
          <a:xfrm>
            <a:off x="304800" y="0"/>
            <a:ext cx="9277350"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b="1">
                <a:solidFill>
                  <a:srgbClr val="FF0000"/>
                </a:solidFill>
                <a:latin typeface="Calibri" pitchFamily="-108" charset="0"/>
                <a:sym typeface="Myriad Pro Semibold" charset="0"/>
              </a:rPr>
              <a:t>Un esempio di ricerca tramite motore semantico</a:t>
            </a:r>
            <a:r>
              <a:rPr lang="it-IT" sz="2000" b="1">
                <a:solidFill>
                  <a:srgbClr val="FF0000"/>
                </a:solidFill>
                <a:latin typeface="Calibri" pitchFamily="-108" charset="0"/>
                <a:sym typeface="Myriad Pro Semibold" charset="0"/>
              </a:rPr>
              <a:t>:</a:t>
            </a:r>
            <a:br>
              <a:rPr lang="it-IT" sz="2000" b="1">
                <a:solidFill>
                  <a:srgbClr val="FF0000"/>
                </a:solidFill>
                <a:latin typeface="Calibri" pitchFamily="-108" charset="0"/>
                <a:sym typeface="Myriad Pro Semibold" charset="0"/>
              </a:rPr>
            </a:br>
            <a:r>
              <a:rPr lang="it-IT" b="1">
                <a:solidFill>
                  <a:srgbClr val="FF0000"/>
                </a:solidFill>
                <a:latin typeface="Calibri" pitchFamily="-108" charset="0"/>
                <a:sym typeface="Myriad Pro Semibold" charset="0"/>
              </a:rPr>
              <a:t>il comportamento del motore</a:t>
            </a:r>
          </a:p>
        </p:txBody>
      </p:sp>
      <p:grpSp>
        <p:nvGrpSpPr>
          <p:cNvPr id="217093" name="Gruppo 169"/>
          <p:cNvGrpSpPr>
            <a:grpSpLocks/>
          </p:cNvGrpSpPr>
          <p:nvPr/>
        </p:nvGrpSpPr>
        <p:grpSpPr bwMode="auto">
          <a:xfrm>
            <a:off x="1790700" y="1052513"/>
            <a:ext cx="4857750" cy="1285875"/>
            <a:chOff x="1945194" y="1071546"/>
            <a:chExt cx="4857784" cy="1285884"/>
          </a:xfrm>
        </p:grpSpPr>
        <p:sp>
          <p:nvSpPr>
            <p:cNvPr id="217133" name="Rettangolo arrotondato 49"/>
            <p:cNvSpPr>
              <a:spLocks noChangeArrowheads="1"/>
            </p:cNvSpPr>
            <p:nvPr/>
          </p:nvSpPr>
          <p:spPr bwMode="auto">
            <a:xfrm>
              <a:off x="1945194" y="1071546"/>
              <a:ext cx="4857784" cy="1285884"/>
            </a:xfrm>
            <a:prstGeom prst="roundRect">
              <a:avLst>
                <a:gd name="adj" fmla="val 16667"/>
              </a:avLst>
            </a:prstGeom>
            <a:solidFill>
              <a:srgbClr val="FFFFFF"/>
            </a:solidFill>
            <a:ln w="25400">
              <a:solidFill>
                <a:srgbClr val="BCBCBC"/>
              </a:solidFill>
              <a:round/>
              <a:headEnd/>
              <a:tailEnd/>
            </a:ln>
          </p:spPr>
          <p:txBody>
            <a:bodyPr lIns="50800" tIns="50800" rIns="91429" bIns="50800">
              <a:prstTxWarp prst="textNoShape">
                <a:avLst/>
              </a:prstTxWarp>
            </a:bodyPr>
            <a:lstStyle/>
            <a:p>
              <a:pPr marL="39688">
                <a:lnSpc>
                  <a:spcPct val="85000"/>
                </a:lnSpc>
                <a:spcBef>
                  <a:spcPts val="600"/>
                </a:spcBef>
                <a:buClr>
                  <a:srgbClr val="999900"/>
                </a:buClr>
                <a:buFont typeface="Wingdings" pitchFamily="-108" charset="2"/>
                <a:buNone/>
              </a:pPr>
              <a:r>
                <a:rPr lang="it-IT">
                  <a:solidFill>
                    <a:srgbClr val="5F5F5F"/>
                  </a:solidFill>
                  <a:latin typeface="Trebuchet MS" pitchFamily="-108" charset="0"/>
                  <a:sym typeface="Myriad Pro Semibold" charset="0"/>
                </a:rPr>
                <a:t>Motore di Ricerca</a:t>
              </a:r>
            </a:p>
          </p:txBody>
        </p:sp>
        <p:pic>
          <p:nvPicPr>
            <p:cNvPr id="217134" name="Picture 2" descr="http://www.gopubmed.org/web/find42/www/crc/pk9s1c/com/transinsight/find42/web/layout/findbutton_small.png"/>
            <p:cNvPicPr>
              <a:picLocks noChangeAspect="1" noChangeArrowheads="1"/>
            </p:cNvPicPr>
            <p:nvPr/>
          </p:nvPicPr>
          <p:blipFill>
            <a:blip r:embed="rId3"/>
            <a:srcRect/>
            <a:stretch>
              <a:fillRect/>
            </a:stretch>
          </p:blipFill>
          <p:spPr bwMode="auto">
            <a:xfrm>
              <a:off x="6093364" y="1542266"/>
              <a:ext cx="495300" cy="247650"/>
            </a:xfrm>
            <a:prstGeom prst="rect">
              <a:avLst/>
            </a:prstGeom>
            <a:noFill/>
            <a:ln w="9525">
              <a:noFill/>
              <a:miter lim="800000"/>
              <a:headEnd/>
              <a:tailEnd/>
            </a:ln>
          </p:spPr>
        </p:pic>
        <p:grpSp>
          <p:nvGrpSpPr>
            <p:cNvPr id="217135" name="Rectangle 18"/>
            <p:cNvGrpSpPr>
              <a:grpSpLocks/>
            </p:cNvGrpSpPr>
            <p:nvPr/>
          </p:nvGrpSpPr>
          <p:grpSpPr bwMode="auto">
            <a:xfrm>
              <a:off x="2865632" y="1463026"/>
              <a:ext cx="3163846" cy="377955"/>
              <a:chOff x="2865120" y="1463040"/>
              <a:chExt cx="3163824" cy="377952"/>
            </a:xfrm>
          </p:grpSpPr>
          <p:pic>
            <p:nvPicPr>
              <p:cNvPr id="217137" name="Rectangle 18"/>
              <p:cNvPicPr>
                <a:picLocks noChangeArrowheads="1"/>
              </p:cNvPicPr>
              <p:nvPr/>
            </p:nvPicPr>
            <p:blipFill>
              <a:blip r:embed="rId4"/>
              <a:srcRect/>
              <a:stretch>
                <a:fillRect/>
              </a:stretch>
            </p:blipFill>
            <p:spPr bwMode="auto">
              <a:xfrm>
                <a:off x="2865120" y="1463040"/>
                <a:ext cx="3163824" cy="377952"/>
              </a:xfrm>
              <a:prstGeom prst="rect">
                <a:avLst/>
              </a:prstGeom>
              <a:noFill/>
              <a:ln w="9525">
                <a:noFill/>
                <a:miter lim="800000"/>
                <a:headEnd/>
                <a:tailEnd/>
              </a:ln>
            </p:spPr>
          </p:pic>
          <p:sp>
            <p:nvSpPr>
              <p:cNvPr id="217138" name="Text Box 46"/>
              <p:cNvSpPr txBox="1">
                <a:spLocks noChangeArrowheads="1"/>
              </p:cNvSpPr>
              <p:nvPr/>
            </p:nvSpPr>
            <p:spPr bwMode="auto">
              <a:xfrm>
                <a:off x="2944813" y="1542280"/>
                <a:ext cx="3000375" cy="216022"/>
              </a:xfrm>
              <a:prstGeom prst="rect">
                <a:avLst/>
              </a:prstGeom>
              <a:noFill/>
              <a:ln w="9525">
                <a:noFill/>
                <a:miter lim="800000"/>
                <a:headEnd/>
                <a:tailEnd/>
              </a:ln>
            </p:spPr>
            <p:txBody>
              <a:bodyPr anchor="ctr">
                <a:prstTxWarp prst="textNoShape">
                  <a:avLst/>
                </a:prstTxWarp>
              </a:bodyPr>
              <a:lstStyle/>
              <a:p>
                <a:r>
                  <a:rPr lang="it-IT" sz="1200">
                    <a:solidFill>
                      <a:srgbClr val="595959"/>
                    </a:solidFill>
                    <a:latin typeface="Verdana" pitchFamily="-108" charset="0"/>
                    <a:sym typeface="Myriad Pro Semibold" charset="0"/>
                  </a:rPr>
                  <a:t>Costantino I, Imperatore</a:t>
                </a:r>
              </a:p>
            </p:txBody>
          </p:sp>
        </p:grpSp>
        <p:pic>
          <p:nvPicPr>
            <p:cNvPr id="217136" name="Picture 9" descr="C:\Users\R.carta\Desktop\HOPLO\appz e vecchie cose\appz\2.0\aquaglossicons\Source\PNG\Search1.png"/>
            <p:cNvPicPr>
              <a:picLocks noChangeAspect="1" noChangeArrowheads="1"/>
            </p:cNvPicPr>
            <p:nvPr/>
          </p:nvPicPr>
          <p:blipFill>
            <a:blip r:embed="rId5"/>
            <a:srcRect/>
            <a:stretch>
              <a:fillRect/>
            </a:stretch>
          </p:blipFill>
          <p:spPr bwMode="auto">
            <a:xfrm>
              <a:off x="2159508" y="1428736"/>
              <a:ext cx="692696" cy="692696"/>
            </a:xfrm>
            <a:prstGeom prst="rect">
              <a:avLst/>
            </a:prstGeom>
            <a:noFill/>
            <a:ln w="9525">
              <a:noFill/>
              <a:miter lim="800000"/>
              <a:headEnd/>
              <a:tailEnd/>
            </a:ln>
          </p:spPr>
        </p:pic>
      </p:grpSp>
      <p:cxnSp>
        <p:nvCxnSpPr>
          <p:cNvPr id="217094" name="Connettore 2 53"/>
          <p:cNvCxnSpPr>
            <a:cxnSpLocks noChangeShapeType="1"/>
          </p:cNvCxnSpPr>
          <p:nvPr/>
        </p:nvCxnSpPr>
        <p:spPr bwMode="auto">
          <a:xfrm>
            <a:off x="5524500" y="0"/>
            <a:ext cx="914400" cy="914400"/>
          </a:xfrm>
          <a:prstGeom prst="straightConnector1">
            <a:avLst/>
          </a:prstGeom>
          <a:noFill/>
          <a:ln w="9525">
            <a:noFill/>
            <a:round/>
            <a:headEnd/>
            <a:tailEnd type="arrow" w="med" len="med"/>
          </a:ln>
        </p:spPr>
      </p:cxnSp>
      <p:cxnSp>
        <p:nvCxnSpPr>
          <p:cNvPr id="217095" name="Straight Arrow Connector 36"/>
          <p:cNvCxnSpPr>
            <a:cxnSpLocks noChangeShapeType="1"/>
            <a:stCxn id="217133" idx="2"/>
          </p:cNvCxnSpPr>
          <p:nvPr/>
        </p:nvCxnSpPr>
        <p:spPr bwMode="auto">
          <a:xfrm rot="5400000">
            <a:off x="3968751" y="2600325"/>
            <a:ext cx="500062" cy="1587"/>
          </a:xfrm>
          <a:prstGeom prst="straightConnector1">
            <a:avLst/>
          </a:prstGeom>
          <a:noFill/>
          <a:ln w="57150">
            <a:solidFill>
              <a:srgbClr val="C0DCA7"/>
            </a:solidFill>
            <a:round/>
            <a:headEnd type="triangle" w="med" len="med"/>
            <a:tailEnd type="triangle" w="med" len="med"/>
          </a:ln>
        </p:spPr>
      </p:cxnSp>
      <p:sp>
        <p:nvSpPr>
          <p:cNvPr id="217096" name="Ovale 55"/>
          <p:cNvSpPr>
            <a:spLocks noChangeArrowheads="1"/>
          </p:cNvSpPr>
          <p:nvPr/>
        </p:nvSpPr>
        <p:spPr bwMode="auto">
          <a:xfrm>
            <a:off x="2076450" y="2838450"/>
            <a:ext cx="4437063" cy="2428875"/>
          </a:xfrm>
          <a:prstGeom prst="ellipse">
            <a:avLst/>
          </a:prstGeom>
          <a:solidFill>
            <a:srgbClr val="DFEED3"/>
          </a:solidFill>
          <a:ln w="9525">
            <a:noFill/>
            <a:round/>
            <a:headEnd/>
            <a:tailEnd/>
          </a:ln>
        </p:spPr>
        <p:txBody>
          <a:bodyPr lIns="50800" tIns="50800" rIns="91429" bIns="50800" anchor="ctr">
            <a:prstTxWarp prst="textNoShape">
              <a:avLst/>
            </a:prstTxWarp>
          </a:bodyPr>
          <a:lstStyle/>
          <a:p>
            <a:pPr marL="39688">
              <a:lnSpc>
                <a:spcPct val="85000"/>
              </a:lnSpc>
              <a:spcBef>
                <a:spcPts val="600"/>
              </a:spcBef>
              <a:buClr>
                <a:srgbClr val="999900"/>
              </a:buClr>
              <a:buFont typeface="Wingdings" pitchFamily="-108" charset="2"/>
              <a:buNone/>
            </a:pPr>
            <a:endParaRPr lang="it-IT" sz="1100">
              <a:solidFill>
                <a:srgbClr val="000000"/>
              </a:solidFill>
              <a:latin typeface="Trebuchet MS" pitchFamily="-108" charset="0"/>
              <a:sym typeface="Myriad Pro Semibold" charset="0"/>
            </a:endParaRPr>
          </a:p>
        </p:txBody>
      </p:sp>
      <p:cxnSp>
        <p:nvCxnSpPr>
          <p:cNvPr id="217097" name="Straight Arrow Connector 36"/>
          <p:cNvCxnSpPr>
            <a:cxnSpLocks noChangeShapeType="1"/>
            <a:stCxn id="92" idx="4"/>
          </p:cNvCxnSpPr>
          <p:nvPr/>
        </p:nvCxnSpPr>
        <p:spPr bwMode="auto">
          <a:xfrm rot="5400000">
            <a:off x="3759200" y="3311525"/>
            <a:ext cx="371475" cy="434975"/>
          </a:xfrm>
          <a:prstGeom prst="straightConnector1">
            <a:avLst/>
          </a:prstGeom>
          <a:noFill/>
          <a:ln w="38100">
            <a:solidFill>
              <a:srgbClr val="C0DCA7"/>
            </a:solidFill>
            <a:round/>
            <a:headEnd/>
            <a:tailEnd type="triangle" w="med" len="med"/>
          </a:ln>
        </p:spPr>
      </p:cxnSp>
      <p:sp>
        <p:nvSpPr>
          <p:cNvPr id="58" name="Oval 53"/>
          <p:cNvSpPr>
            <a:spLocks noChangeArrowheads="1"/>
          </p:cNvSpPr>
          <p:nvPr/>
        </p:nvSpPr>
        <p:spPr bwMode="auto">
          <a:xfrm>
            <a:off x="2608263" y="4564063"/>
            <a:ext cx="806450" cy="217487"/>
          </a:xfrm>
          <a:prstGeom prst="ellipse">
            <a:avLst/>
          </a:prstGeom>
          <a:solidFill>
            <a:srgbClr val="B7C7AE"/>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800" kern="0" dirty="0" err="1">
                <a:solidFill>
                  <a:srgbClr val="000000"/>
                </a:solidFill>
                <a:latin typeface="+mn-lt"/>
                <a:ea typeface="ＭＳ Ｐゴシック"/>
                <a:cs typeface="+mn-cs"/>
                <a:sym typeface="Myriad Pro Semibold" charset="0"/>
              </a:rPr>
              <a:t>Leaders</a:t>
            </a:r>
            <a:endParaRPr lang="it-IT" sz="800" kern="0" dirty="0">
              <a:solidFill>
                <a:srgbClr val="000000"/>
              </a:solidFill>
              <a:latin typeface="+mn-lt"/>
              <a:ea typeface="ＭＳ Ｐゴシック"/>
              <a:cs typeface="+mn-cs"/>
              <a:sym typeface="Myriad Pro Semibold" charset="0"/>
            </a:endParaRPr>
          </a:p>
        </p:txBody>
      </p:sp>
      <p:sp>
        <p:nvSpPr>
          <p:cNvPr id="59" name="Oval 34"/>
          <p:cNvSpPr>
            <a:spLocks noChangeArrowheads="1"/>
          </p:cNvSpPr>
          <p:nvPr/>
        </p:nvSpPr>
        <p:spPr bwMode="auto">
          <a:xfrm>
            <a:off x="3535363" y="4241800"/>
            <a:ext cx="1216025" cy="377825"/>
          </a:xfrm>
          <a:prstGeom prst="ellipse">
            <a:avLst/>
          </a:prstGeom>
          <a:solidFill>
            <a:srgbClr val="B7C7AE"/>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1000" kern="0" dirty="0">
                <a:solidFill>
                  <a:srgbClr val="000000"/>
                </a:solidFill>
                <a:latin typeface="+mn-lt"/>
                <a:ea typeface="ＭＳ Ｐゴシック"/>
                <a:cs typeface="+mn-cs"/>
                <a:sym typeface="Myriad Pro Semibold" charset="0"/>
              </a:rPr>
              <a:t>Impero Romano</a:t>
            </a:r>
          </a:p>
        </p:txBody>
      </p:sp>
      <p:sp>
        <p:nvSpPr>
          <p:cNvPr id="60" name="Oval 55"/>
          <p:cNvSpPr>
            <a:spLocks noChangeArrowheads="1"/>
          </p:cNvSpPr>
          <p:nvPr/>
        </p:nvSpPr>
        <p:spPr bwMode="auto">
          <a:xfrm>
            <a:off x="3738563" y="4941888"/>
            <a:ext cx="795337" cy="217487"/>
          </a:xfrm>
          <a:prstGeom prst="ellipse">
            <a:avLst/>
          </a:prstGeom>
          <a:solidFill>
            <a:srgbClr val="B7C7AE"/>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800" kern="0" dirty="0">
                <a:solidFill>
                  <a:srgbClr val="000000"/>
                </a:solidFill>
                <a:latin typeface="+mn-lt"/>
                <a:ea typeface="ＭＳ Ｐゴシック"/>
                <a:cs typeface="+mn-cs"/>
                <a:sym typeface="Myriad Pro Semibold" charset="0"/>
              </a:rPr>
              <a:t>Contries</a:t>
            </a:r>
          </a:p>
        </p:txBody>
      </p:sp>
      <p:sp>
        <p:nvSpPr>
          <p:cNvPr id="61" name="Oval 58"/>
          <p:cNvSpPr>
            <a:spLocks noChangeArrowheads="1"/>
          </p:cNvSpPr>
          <p:nvPr/>
        </p:nvSpPr>
        <p:spPr bwMode="auto">
          <a:xfrm>
            <a:off x="5014913" y="4510088"/>
            <a:ext cx="1031875" cy="217487"/>
          </a:xfrm>
          <a:prstGeom prst="ellipse">
            <a:avLst/>
          </a:prstGeom>
          <a:solidFill>
            <a:srgbClr val="B7C7AE"/>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800" kern="0" dirty="0">
                <a:solidFill>
                  <a:srgbClr val="000000"/>
                </a:solidFill>
                <a:latin typeface="+mn-lt"/>
                <a:ea typeface="ＭＳ Ｐゴシック"/>
                <a:cs typeface="+mn-cs"/>
                <a:sym typeface="Myriad Pro Semibold" charset="0"/>
              </a:rPr>
              <a:t>0-500 dc</a:t>
            </a:r>
          </a:p>
        </p:txBody>
      </p:sp>
      <p:cxnSp>
        <p:nvCxnSpPr>
          <p:cNvPr id="217102" name="Connettore 2 61"/>
          <p:cNvCxnSpPr>
            <a:cxnSpLocks noChangeShapeType="1"/>
            <a:stCxn id="91" idx="4"/>
          </p:cNvCxnSpPr>
          <p:nvPr/>
        </p:nvCxnSpPr>
        <p:spPr bwMode="auto">
          <a:xfrm rot="5400000">
            <a:off x="2886075" y="4225925"/>
            <a:ext cx="473075" cy="219075"/>
          </a:xfrm>
          <a:prstGeom prst="straightConnector1">
            <a:avLst/>
          </a:prstGeom>
          <a:noFill/>
          <a:ln w="38100">
            <a:solidFill>
              <a:srgbClr val="C0DCA7"/>
            </a:solidFill>
            <a:round/>
            <a:headEnd/>
            <a:tailEnd type="triangle" w="med" len="med"/>
          </a:ln>
        </p:spPr>
      </p:cxnSp>
      <p:cxnSp>
        <p:nvCxnSpPr>
          <p:cNvPr id="217103" name="Connettore 2 62"/>
          <p:cNvCxnSpPr>
            <a:cxnSpLocks noChangeShapeType="1"/>
          </p:cNvCxnSpPr>
          <p:nvPr/>
        </p:nvCxnSpPr>
        <p:spPr bwMode="auto">
          <a:xfrm rot="5400000">
            <a:off x="4023519" y="4782344"/>
            <a:ext cx="246062" cy="19050"/>
          </a:xfrm>
          <a:prstGeom prst="straightConnector1">
            <a:avLst/>
          </a:prstGeom>
          <a:noFill/>
          <a:ln w="38100">
            <a:solidFill>
              <a:srgbClr val="C0DCA7"/>
            </a:solidFill>
            <a:round/>
            <a:headEnd/>
            <a:tailEnd type="triangle" w="med" len="med"/>
          </a:ln>
        </p:spPr>
      </p:cxnSp>
      <p:cxnSp>
        <p:nvCxnSpPr>
          <p:cNvPr id="217104" name="Connettore 2 63"/>
          <p:cNvCxnSpPr>
            <a:cxnSpLocks noChangeShapeType="1"/>
            <a:stCxn id="68" idx="4"/>
          </p:cNvCxnSpPr>
          <p:nvPr/>
        </p:nvCxnSpPr>
        <p:spPr bwMode="auto">
          <a:xfrm rot="16200000" flipH="1">
            <a:off x="5116513" y="4103688"/>
            <a:ext cx="457200" cy="336550"/>
          </a:xfrm>
          <a:prstGeom prst="straightConnector1">
            <a:avLst/>
          </a:prstGeom>
          <a:noFill/>
          <a:ln w="38100">
            <a:solidFill>
              <a:srgbClr val="C0DCA7"/>
            </a:solidFill>
            <a:round/>
            <a:headEnd/>
            <a:tailEnd type="triangle" w="med" len="med"/>
          </a:ln>
        </p:spPr>
      </p:cxnSp>
      <p:cxnSp>
        <p:nvCxnSpPr>
          <p:cNvPr id="217105" name="Straight Arrow Connector 36"/>
          <p:cNvCxnSpPr>
            <a:cxnSpLocks noChangeShapeType="1"/>
            <a:stCxn id="92" idx="4"/>
            <a:endCxn id="59" idx="0"/>
          </p:cNvCxnSpPr>
          <p:nvPr/>
        </p:nvCxnSpPr>
        <p:spPr bwMode="auto">
          <a:xfrm rot="5400000">
            <a:off x="3694112" y="3773488"/>
            <a:ext cx="917575" cy="19050"/>
          </a:xfrm>
          <a:prstGeom prst="straightConnector1">
            <a:avLst/>
          </a:prstGeom>
          <a:noFill/>
          <a:ln w="38100">
            <a:solidFill>
              <a:srgbClr val="C0DCA7"/>
            </a:solidFill>
            <a:round/>
            <a:headEnd/>
            <a:tailEnd type="triangle" w="med" len="med"/>
          </a:ln>
        </p:spPr>
      </p:cxnSp>
      <p:cxnSp>
        <p:nvCxnSpPr>
          <p:cNvPr id="217106" name="Straight Arrow Connector 36"/>
          <p:cNvCxnSpPr>
            <a:cxnSpLocks noChangeShapeType="1"/>
            <a:stCxn id="92" idx="4"/>
          </p:cNvCxnSpPr>
          <p:nvPr/>
        </p:nvCxnSpPr>
        <p:spPr bwMode="auto">
          <a:xfrm rot="16200000" flipH="1">
            <a:off x="4330700" y="3175000"/>
            <a:ext cx="300038" cy="636588"/>
          </a:xfrm>
          <a:prstGeom prst="straightConnector1">
            <a:avLst/>
          </a:prstGeom>
          <a:noFill/>
          <a:ln w="38100">
            <a:solidFill>
              <a:srgbClr val="C0DCA7"/>
            </a:solidFill>
            <a:round/>
            <a:headEnd/>
            <a:tailEnd type="triangle" w="med" len="med"/>
          </a:ln>
        </p:spPr>
      </p:cxnSp>
      <p:sp>
        <p:nvSpPr>
          <p:cNvPr id="217107" name="CasellaDiTesto 98"/>
          <p:cNvSpPr txBox="1">
            <a:spLocks noChangeArrowheads="1"/>
          </p:cNvSpPr>
          <p:nvPr/>
        </p:nvSpPr>
        <p:spPr bwMode="auto">
          <a:xfrm>
            <a:off x="2744788" y="3162300"/>
            <a:ext cx="784225" cy="428625"/>
          </a:xfrm>
          <a:prstGeom prst="rect">
            <a:avLst/>
          </a:prstGeom>
          <a:noFill/>
          <a:ln w="9525">
            <a:noFill/>
            <a:miter lim="800000"/>
            <a:headEnd/>
            <a:tailEnd/>
          </a:ln>
        </p:spPr>
        <p:txBody>
          <a:bodyPr wrap="none">
            <a:prstTxWarp prst="textNoShape">
              <a:avLst/>
            </a:prstTxWarp>
            <a:spAutoFit/>
          </a:bodyPr>
          <a:lstStyle/>
          <a:p>
            <a:r>
              <a:rPr lang="it-IT" sz="1100">
                <a:solidFill>
                  <a:srgbClr val="000000"/>
                </a:solidFill>
                <a:latin typeface="Calibri" pitchFamily="-108" charset="0"/>
              </a:rPr>
              <a:t>Ontologia</a:t>
            </a:r>
          </a:p>
          <a:p>
            <a:r>
              <a:rPr lang="it-IT" sz="1100">
                <a:solidFill>
                  <a:srgbClr val="000000"/>
                </a:solidFill>
                <a:latin typeface="Calibri" pitchFamily="-108" charset="0"/>
              </a:rPr>
              <a:t>“Storia”</a:t>
            </a:r>
          </a:p>
        </p:txBody>
      </p:sp>
      <p:sp>
        <p:nvSpPr>
          <p:cNvPr id="68" name="Oval 38"/>
          <p:cNvSpPr>
            <a:spLocks noChangeArrowheads="1"/>
          </p:cNvSpPr>
          <p:nvPr/>
        </p:nvSpPr>
        <p:spPr bwMode="auto">
          <a:xfrm>
            <a:off x="4568825" y="3646488"/>
            <a:ext cx="1216025" cy="377825"/>
          </a:xfrm>
          <a:prstGeom prst="ellipse">
            <a:avLst/>
          </a:prstGeom>
          <a:solidFill>
            <a:srgbClr val="B7C7AE"/>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1000" kern="0" dirty="0">
                <a:solidFill>
                  <a:srgbClr val="000000"/>
                </a:solidFill>
                <a:latin typeface="+mn-lt"/>
                <a:ea typeface="ＭＳ Ｐゴシック"/>
                <a:cs typeface="+mn-cs"/>
                <a:sym typeface="Myriad Pro Semibold" charset="0"/>
              </a:rPr>
              <a:t>300-400d.c.</a:t>
            </a:r>
          </a:p>
        </p:txBody>
      </p:sp>
      <p:pic>
        <p:nvPicPr>
          <p:cNvPr id="217109"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361238" y="2624138"/>
            <a:ext cx="722312" cy="722312"/>
          </a:xfrm>
          <a:prstGeom prst="rect">
            <a:avLst/>
          </a:prstGeom>
          <a:noFill/>
          <a:ln w="9525">
            <a:noFill/>
            <a:miter lim="800000"/>
            <a:headEnd/>
            <a:tailEnd/>
          </a:ln>
        </p:spPr>
      </p:pic>
      <p:pic>
        <p:nvPicPr>
          <p:cNvPr id="217110"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577138" y="2119313"/>
            <a:ext cx="722312" cy="722312"/>
          </a:xfrm>
          <a:prstGeom prst="rect">
            <a:avLst/>
          </a:prstGeom>
          <a:noFill/>
          <a:ln w="9525">
            <a:noFill/>
            <a:miter lim="800000"/>
            <a:headEnd/>
            <a:tailEnd/>
          </a:ln>
        </p:spPr>
      </p:pic>
      <p:pic>
        <p:nvPicPr>
          <p:cNvPr id="217111"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829550" y="2479675"/>
            <a:ext cx="722313" cy="722313"/>
          </a:xfrm>
          <a:prstGeom prst="rect">
            <a:avLst/>
          </a:prstGeom>
          <a:noFill/>
          <a:ln w="9525">
            <a:noFill/>
            <a:miter lim="800000"/>
            <a:headEnd/>
            <a:tailEnd/>
          </a:ln>
        </p:spPr>
      </p:pic>
      <p:cxnSp>
        <p:nvCxnSpPr>
          <p:cNvPr id="217112" name="Straight Arrow Connector 36"/>
          <p:cNvCxnSpPr>
            <a:cxnSpLocks noChangeShapeType="1"/>
          </p:cNvCxnSpPr>
          <p:nvPr/>
        </p:nvCxnSpPr>
        <p:spPr bwMode="auto">
          <a:xfrm>
            <a:off x="6289675" y="1838325"/>
            <a:ext cx="1293813" cy="500063"/>
          </a:xfrm>
          <a:prstGeom prst="straightConnector1">
            <a:avLst/>
          </a:prstGeom>
          <a:noFill/>
          <a:ln w="57150">
            <a:solidFill>
              <a:srgbClr val="C0DCA7"/>
            </a:solidFill>
            <a:round/>
            <a:headEnd/>
            <a:tailEnd type="triangle" w="med" len="med"/>
          </a:ln>
        </p:spPr>
      </p:cxnSp>
      <p:pic>
        <p:nvPicPr>
          <p:cNvPr id="217113"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369888" y="4195763"/>
            <a:ext cx="722312" cy="722312"/>
          </a:xfrm>
          <a:prstGeom prst="rect">
            <a:avLst/>
          </a:prstGeom>
          <a:noFill/>
          <a:ln w="9525">
            <a:noFill/>
            <a:miter lim="800000"/>
            <a:headEnd/>
            <a:tailEnd/>
          </a:ln>
        </p:spPr>
      </p:pic>
      <p:pic>
        <p:nvPicPr>
          <p:cNvPr id="217114"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766050" y="1885950"/>
            <a:ext cx="722313" cy="722313"/>
          </a:xfrm>
          <a:prstGeom prst="rect">
            <a:avLst/>
          </a:prstGeom>
          <a:noFill/>
          <a:ln w="9525">
            <a:noFill/>
            <a:miter lim="800000"/>
            <a:headEnd/>
            <a:tailEnd/>
          </a:ln>
        </p:spPr>
      </p:pic>
      <p:cxnSp>
        <p:nvCxnSpPr>
          <p:cNvPr id="217115" name="Straight Arrow Connector 36"/>
          <p:cNvCxnSpPr>
            <a:cxnSpLocks noChangeShapeType="1"/>
          </p:cNvCxnSpPr>
          <p:nvPr/>
        </p:nvCxnSpPr>
        <p:spPr bwMode="auto">
          <a:xfrm flipH="1">
            <a:off x="4870450" y="2986088"/>
            <a:ext cx="2490788" cy="138112"/>
          </a:xfrm>
          <a:prstGeom prst="straightConnector1">
            <a:avLst/>
          </a:prstGeom>
          <a:noFill/>
          <a:ln w="57150">
            <a:solidFill>
              <a:srgbClr val="CC99FF"/>
            </a:solidFill>
            <a:round/>
            <a:headEnd type="triangle" w="med" len="med"/>
            <a:tailEnd/>
          </a:ln>
        </p:spPr>
      </p:cxnSp>
      <p:pic>
        <p:nvPicPr>
          <p:cNvPr id="217116"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655638" y="3767138"/>
            <a:ext cx="722312" cy="722312"/>
          </a:xfrm>
          <a:prstGeom prst="rect">
            <a:avLst/>
          </a:prstGeom>
          <a:noFill/>
          <a:ln w="9525">
            <a:noFill/>
            <a:miter lim="800000"/>
            <a:headEnd/>
            <a:tailEnd/>
          </a:ln>
        </p:spPr>
      </p:pic>
      <p:cxnSp>
        <p:nvCxnSpPr>
          <p:cNvPr id="217117" name="Straight Arrow Connector 36"/>
          <p:cNvCxnSpPr>
            <a:cxnSpLocks noChangeShapeType="1"/>
            <a:stCxn id="91" idx="3"/>
          </p:cNvCxnSpPr>
          <p:nvPr/>
        </p:nvCxnSpPr>
        <p:spPr bwMode="auto">
          <a:xfrm rot="5400000">
            <a:off x="1857376" y="3484562"/>
            <a:ext cx="385762" cy="1503363"/>
          </a:xfrm>
          <a:prstGeom prst="straightConnector1">
            <a:avLst/>
          </a:prstGeom>
          <a:noFill/>
          <a:ln w="57150">
            <a:solidFill>
              <a:srgbClr val="CC99FF"/>
            </a:solidFill>
            <a:round/>
            <a:headEnd/>
            <a:tailEnd type="triangle" w="med" len="med"/>
          </a:ln>
        </p:spPr>
      </p:cxnSp>
      <p:pic>
        <p:nvPicPr>
          <p:cNvPr id="217118"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2584450" y="5267325"/>
            <a:ext cx="722313" cy="722313"/>
          </a:xfrm>
          <a:prstGeom prst="rect">
            <a:avLst/>
          </a:prstGeom>
          <a:noFill/>
          <a:ln w="9525">
            <a:noFill/>
            <a:miter lim="800000"/>
            <a:headEnd/>
            <a:tailEnd/>
          </a:ln>
        </p:spPr>
      </p:pic>
      <p:pic>
        <p:nvPicPr>
          <p:cNvPr id="217119"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2227263" y="5053013"/>
            <a:ext cx="722312" cy="722312"/>
          </a:xfrm>
          <a:prstGeom prst="rect">
            <a:avLst/>
          </a:prstGeom>
          <a:noFill/>
          <a:ln w="9525">
            <a:noFill/>
            <a:miter lim="800000"/>
            <a:headEnd/>
            <a:tailEnd/>
          </a:ln>
        </p:spPr>
      </p:pic>
      <p:cxnSp>
        <p:nvCxnSpPr>
          <p:cNvPr id="217120" name="Straight Arrow Connector 36"/>
          <p:cNvCxnSpPr>
            <a:cxnSpLocks noChangeShapeType="1"/>
          </p:cNvCxnSpPr>
          <p:nvPr/>
        </p:nvCxnSpPr>
        <p:spPr bwMode="auto">
          <a:xfrm rot="5400000" flipH="1" flipV="1">
            <a:off x="3155950" y="4767263"/>
            <a:ext cx="642938" cy="500062"/>
          </a:xfrm>
          <a:prstGeom prst="straightConnector1">
            <a:avLst/>
          </a:prstGeom>
          <a:noFill/>
          <a:ln w="57150">
            <a:solidFill>
              <a:srgbClr val="CC99FF"/>
            </a:solidFill>
            <a:round/>
            <a:headEnd type="triangle" w="med" len="med"/>
            <a:tailEnd/>
          </a:ln>
        </p:spPr>
      </p:cxnSp>
      <p:pic>
        <p:nvPicPr>
          <p:cNvPr id="217121"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085013" y="4267200"/>
            <a:ext cx="722312" cy="722313"/>
          </a:xfrm>
          <a:prstGeom prst="rect">
            <a:avLst/>
          </a:prstGeom>
          <a:noFill/>
          <a:ln w="9525">
            <a:noFill/>
            <a:miter lim="800000"/>
            <a:headEnd/>
            <a:tailEnd/>
          </a:ln>
        </p:spPr>
      </p:pic>
      <p:pic>
        <p:nvPicPr>
          <p:cNvPr id="217122"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6799263" y="3910013"/>
            <a:ext cx="722312" cy="722312"/>
          </a:xfrm>
          <a:prstGeom prst="rect">
            <a:avLst/>
          </a:prstGeom>
          <a:noFill/>
          <a:ln w="9525">
            <a:noFill/>
            <a:miter lim="800000"/>
            <a:headEnd/>
            <a:tailEnd/>
          </a:ln>
        </p:spPr>
      </p:pic>
      <p:pic>
        <p:nvPicPr>
          <p:cNvPr id="217123"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370763" y="4124325"/>
            <a:ext cx="722312" cy="722313"/>
          </a:xfrm>
          <a:prstGeom prst="rect">
            <a:avLst/>
          </a:prstGeom>
          <a:noFill/>
          <a:ln w="9525">
            <a:noFill/>
            <a:miter lim="800000"/>
            <a:headEnd/>
            <a:tailEnd/>
          </a:ln>
        </p:spPr>
      </p:pic>
      <p:pic>
        <p:nvPicPr>
          <p:cNvPr id="217124"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085013" y="3767138"/>
            <a:ext cx="722312" cy="722312"/>
          </a:xfrm>
          <a:prstGeom prst="rect">
            <a:avLst/>
          </a:prstGeom>
          <a:noFill/>
          <a:ln w="9525">
            <a:noFill/>
            <a:miter lim="800000"/>
            <a:headEnd/>
            <a:tailEnd/>
          </a:ln>
        </p:spPr>
      </p:pic>
      <p:cxnSp>
        <p:nvCxnSpPr>
          <p:cNvPr id="217125" name="Straight Arrow Connector 36"/>
          <p:cNvCxnSpPr>
            <a:cxnSpLocks noChangeShapeType="1"/>
          </p:cNvCxnSpPr>
          <p:nvPr/>
        </p:nvCxnSpPr>
        <p:spPr bwMode="auto">
          <a:xfrm rot="10800000">
            <a:off x="5870575" y="3910013"/>
            <a:ext cx="1000125" cy="142875"/>
          </a:xfrm>
          <a:prstGeom prst="straightConnector1">
            <a:avLst/>
          </a:prstGeom>
          <a:noFill/>
          <a:ln w="57150">
            <a:solidFill>
              <a:srgbClr val="CC99FF"/>
            </a:solidFill>
            <a:round/>
            <a:headEnd type="triangle" w="med" len="med"/>
            <a:tailEnd/>
          </a:ln>
        </p:spPr>
      </p:cxnSp>
      <p:pic>
        <p:nvPicPr>
          <p:cNvPr id="217126" name="Picture 7" descr="C:\Users\R.carta\Desktop\HOPLO\appz e vecchie cose\appz\2.0\aquaglossicons\Source\PNG\Document.png"/>
          <p:cNvPicPr>
            <a:picLocks noChangeAspect="1" noChangeArrowheads="1"/>
          </p:cNvPicPr>
          <p:nvPr/>
        </p:nvPicPr>
        <p:blipFill>
          <a:blip r:embed="rId6"/>
          <a:srcRect/>
          <a:stretch>
            <a:fillRect/>
          </a:stretch>
        </p:blipFill>
        <p:spPr bwMode="auto">
          <a:xfrm>
            <a:off x="727075" y="4338638"/>
            <a:ext cx="722313" cy="722312"/>
          </a:xfrm>
          <a:prstGeom prst="rect">
            <a:avLst/>
          </a:prstGeom>
          <a:noFill/>
          <a:ln w="9525">
            <a:noFill/>
            <a:miter lim="800000"/>
            <a:headEnd/>
            <a:tailEnd/>
          </a:ln>
        </p:spPr>
      </p:pic>
      <p:sp>
        <p:nvSpPr>
          <p:cNvPr id="217127" name="CasellaDiTesto 165"/>
          <p:cNvSpPr txBox="1">
            <a:spLocks noChangeArrowheads="1"/>
          </p:cNvSpPr>
          <p:nvPr/>
        </p:nvSpPr>
        <p:spPr bwMode="auto">
          <a:xfrm>
            <a:off x="6627813" y="1504950"/>
            <a:ext cx="2984500" cy="366713"/>
          </a:xfrm>
          <a:prstGeom prst="rect">
            <a:avLst/>
          </a:prstGeom>
          <a:noFill/>
          <a:ln w="9525">
            <a:noFill/>
            <a:miter lim="800000"/>
            <a:headEnd/>
            <a:tailEnd/>
          </a:ln>
        </p:spPr>
        <p:txBody>
          <a:bodyPr>
            <a:prstTxWarp prst="textNoShape">
              <a:avLst/>
            </a:prstTxWarp>
            <a:spAutoFit/>
          </a:bodyPr>
          <a:lstStyle/>
          <a:p>
            <a:r>
              <a:rPr lang="it-IT">
                <a:solidFill>
                  <a:srgbClr val="000000"/>
                </a:solidFill>
                <a:latin typeface="Calibri" pitchFamily="-108" charset="0"/>
              </a:rPr>
              <a:t>Documenti “Principali”</a:t>
            </a:r>
          </a:p>
        </p:txBody>
      </p:sp>
      <p:sp>
        <p:nvSpPr>
          <p:cNvPr id="217128" name="CasellaDiTesto 166"/>
          <p:cNvSpPr txBox="1">
            <a:spLocks noChangeArrowheads="1"/>
          </p:cNvSpPr>
          <p:nvPr/>
        </p:nvSpPr>
        <p:spPr bwMode="auto">
          <a:xfrm>
            <a:off x="6513513" y="5053013"/>
            <a:ext cx="2317750" cy="366712"/>
          </a:xfrm>
          <a:prstGeom prst="rect">
            <a:avLst/>
          </a:prstGeom>
          <a:noFill/>
          <a:ln w="9525">
            <a:noFill/>
            <a:miter lim="800000"/>
            <a:headEnd/>
            <a:tailEnd/>
          </a:ln>
        </p:spPr>
        <p:txBody>
          <a:bodyPr wrap="none">
            <a:prstTxWarp prst="textNoShape">
              <a:avLst/>
            </a:prstTxWarp>
            <a:spAutoFit/>
          </a:bodyPr>
          <a:lstStyle/>
          <a:p>
            <a:r>
              <a:rPr lang="it-IT">
                <a:solidFill>
                  <a:srgbClr val="000000"/>
                </a:solidFill>
                <a:latin typeface="Calibri" pitchFamily="-108" charset="0"/>
              </a:rPr>
              <a:t>Correlati al “Quando”</a:t>
            </a:r>
          </a:p>
        </p:txBody>
      </p:sp>
      <p:sp>
        <p:nvSpPr>
          <p:cNvPr id="217129" name="CasellaDiTesto 167"/>
          <p:cNvSpPr txBox="1">
            <a:spLocks noChangeArrowheads="1"/>
          </p:cNvSpPr>
          <p:nvPr/>
        </p:nvSpPr>
        <p:spPr bwMode="auto">
          <a:xfrm>
            <a:off x="1033463" y="6073775"/>
            <a:ext cx="2038350" cy="366713"/>
          </a:xfrm>
          <a:prstGeom prst="rect">
            <a:avLst/>
          </a:prstGeom>
          <a:noFill/>
          <a:ln w="9525">
            <a:noFill/>
            <a:miter lim="800000"/>
            <a:headEnd/>
            <a:tailEnd/>
          </a:ln>
        </p:spPr>
        <p:txBody>
          <a:bodyPr wrap="none">
            <a:prstTxWarp prst="textNoShape">
              <a:avLst/>
            </a:prstTxWarp>
            <a:spAutoFit/>
          </a:bodyPr>
          <a:lstStyle/>
          <a:p>
            <a:r>
              <a:rPr lang="it-IT">
                <a:solidFill>
                  <a:srgbClr val="000000"/>
                </a:solidFill>
                <a:latin typeface="Calibri" pitchFamily="-108" charset="0"/>
              </a:rPr>
              <a:t>Correlati al “Dove”</a:t>
            </a:r>
          </a:p>
        </p:txBody>
      </p:sp>
      <p:sp>
        <p:nvSpPr>
          <p:cNvPr id="217130" name="CasellaDiTesto 168"/>
          <p:cNvSpPr txBox="1">
            <a:spLocks noChangeArrowheads="1"/>
          </p:cNvSpPr>
          <p:nvPr/>
        </p:nvSpPr>
        <p:spPr bwMode="auto">
          <a:xfrm>
            <a:off x="227013" y="5173663"/>
            <a:ext cx="2101850" cy="366712"/>
          </a:xfrm>
          <a:prstGeom prst="rect">
            <a:avLst/>
          </a:prstGeom>
          <a:noFill/>
          <a:ln w="9525">
            <a:noFill/>
            <a:miter lim="800000"/>
            <a:headEnd/>
            <a:tailEnd/>
          </a:ln>
        </p:spPr>
        <p:txBody>
          <a:bodyPr wrap="none">
            <a:prstTxWarp prst="textNoShape">
              <a:avLst/>
            </a:prstTxWarp>
            <a:spAutoFit/>
          </a:bodyPr>
          <a:lstStyle/>
          <a:p>
            <a:r>
              <a:rPr lang="it-IT">
                <a:solidFill>
                  <a:srgbClr val="000000"/>
                </a:solidFill>
                <a:latin typeface="Calibri" pitchFamily="-108" charset="0"/>
              </a:rPr>
              <a:t>Correlati al “Ruolo”</a:t>
            </a:r>
          </a:p>
        </p:txBody>
      </p:sp>
      <p:sp>
        <p:nvSpPr>
          <p:cNvPr id="91" name="Oval 35"/>
          <p:cNvSpPr>
            <a:spLocks noChangeArrowheads="1"/>
          </p:cNvSpPr>
          <p:nvPr/>
        </p:nvSpPr>
        <p:spPr bwMode="auto">
          <a:xfrm>
            <a:off x="2624138" y="3702050"/>
            <a:ext cx="1216025" cy="377825"/>
          </a:xfrm>
          <a:prstGeom prst="ellipse">
            <a:avLst/>
          </a:prstGeom>
          <a:solidFill>
            <a:srgbClr val="B7C7AE"/>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1000" kern="0" dirty="0">
                <a:solidFill>
                  <a:srgbClr val="000000"/>
                </a:solidFill>
                <a:latin typeface="+mn-lt"/>
                <a:ea typeface="ＭＳ Ｐゴシック"/>
                <a:cs typeface="+mn-cs"/>
                <a:sym typeface="Myriad Pro Semibold" charset="0"/>
              </a:rPr>
              <a:t>Imperatori</a:t>
            </a:r>
          </a:p>
        </p:txBody>
      </p:sp>
      <p:sp>
        <p:nvSpPr>
          <p:cNvPr id="92" name="Oval 35"/>
          <p:cNvSpPr>
            <a:spLocks noChangeArrowheads="1"/>
          </p:cNvSpPr>
          <p:nvPr/>
        </p:nvSpPr>
        <p:spPr bwMode="auto">
          <a:xfrm>
            <a:off x="3513138" y="2946400"/>
            <a:ext cx="1298575" cy="377825"/>
          </a:xfrm>
          <a:prstGeom prst="ellipse">
            <a:avLst/>
          </a:prstGeom>
          <a:solidFill>
            <a:srgbClr val="A3A3E0"/>
          </a:solidFill>
          <a:ln w="38100">
            <a:solidFill>
              <a:srgbClr val="FFFFFF"/>
            </a:solidFill>
            <a:round/>
            <a:headEnd/>
            <a:tailEnd/>
          </a:ln>
          <a:effectLst>
            <a:outerShdw dist="20000" dir="5400000" rotWithShape="0">
              <a:srgbClr val="808080">
                <a:alpha val="37999"/>
              </a:srgbClr>
            </a:outerShdw>
          </a:effectLst>
        </p:spPr>
        <p:txBody>
          <a:bodyPr anchor="ctr"/>
          <a:lstStyle/>
          <a:p>
            <a:pPr algn="ctr" fontAlgn="auto">
              <a:spcBef>
                <a:spcPts val="0"/>
              </a:spcBef>
              <a:spcAft>
                <a:spcPts val="0"/>
              </a:spcAft>
              <a:defRPr/>
            </a:pPr>
            <a:r>
              <a:rPr lang="it-IT" sz="1000" b="1" kern="0" dirty="0">
                <a:solidFill>
                  <a:srgbClr val="000000"/>
                </a:solidFill>
                <a:latin typeface="+mn-lt"/>
                <a:ea typeface="ＭＳ Ｐゴシック"/>
                <a:cs typeface="+mn-cs"/>
                <a:sym typeface="Myriad Pro Semibold" charset="0"/>
              </a:rPr>
              <a:t>Costantino I</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9138" name="Rectangle 30"/>
          <p:cNvSpPr>
            <a:spLocks noChangeArrowheads="1"/>
          </p:cNvSpPr>
          <p:nvPr/>
        </p:nvSpPr>
        <p:spPr bwMode="auto">
          <a:xfrm>
            <a:off x="0" y="692150"/>
            <a:ext cx="9109075" cy="5761038"/>
          </a:xfrm>
          <a:prstGeom prst="rect">
            <a:avLst/>
          </a:prstGeom>
          <a:solidFill>
            <a:srgbClr val="CCFFFF">
              <a:alpha val="39999"/>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81603" name="Segnaposto numero diapositiva 1"/>
          <p:cNvSpPr>
            <a:spLocks noGrp="1"/>
          </p:cNvSpPr>
          <p:nvPr>
            <p:ph type="sldNum" sz="quarter" idx="12"/>
          </p:nvPr>
        </p:nvSpPr>
        <p:spPr>
          <a:xfrm>
            <a:off x="6510338" y="6248400"/>
            <a:ext cx="1905000" cy="457200"/>
          </a:xfrm>
        </p:spPr>
        <p:txBody>
          <a:bodyPr/>
          <a:lstStyle/>
          <a:p>
            <a:pPr>
              <a:defRPr/>
            </a:pPr>
            <a:fld id="{C8C0C489-87D9-454D-8762-37C7253920C3}" type="slidenum">
              <a:rPr lang="it-IT"/>
              <a:pPr>
                <a:defRPr/>
              </a:pPr>
              <a:t>63</a:t>
            </a:fld>
            <a:endParaRPr lang="it-IT"/>
          </a:p>
        </p:txBody>
      </p:sp>
      <p:sp>
        <p:nvSpPr>
          <p:cNvPr id="219140" name="Rounded Rectangle 28"/>
          <p:cNvSpPr>
            <a:spLocks noChangeArrowheads="1"/>
          </p:cNvSpPr>
          <p:nvPr/>
        </p:nvSpPr>
        <p:spPr bwMode="auto">
          <a:xfrm>
            <a:off x="2627313" y="3765550"/>
            <a:ext cx="2057400" cy="1824038"/>
          </a:xfrm>
          <a:prstGeom prst="roundRect">
            <a:avLst>
              <a:gd name="adj" fmla="val 16667"/>
            </a:avLst>
          </a:prstGeom>
          <a:solidFill>
            <a:srgbClr val="FFFF00">
              <a:alpha val="30196"/>
            </a:srgbClr>
          </a:solidFill>
          <a:ln w="3175">
            <a:solidFill>
              <a:srgbClr val="E4F3F4"/>
            </a:solidFill>
            <a:round/>
            <a:headEnd/>
            <a:tailEnd/>
          </a:ln>
        </p:spPr>
        <p:txBody>
          <a:bodyPr>
            <a:prstTxWarp prst="textNoShape">
              <a:avLst/>
            </a:prstTxWarp>
          </a:bodyPr>
          <a:lstStyle/>
          <a:p>
            <a:pPr eaLnBrk="0" hangingPunct="0">
              <a:buFont typeface="Arial" pitchFamily="-108" charset="0"/>
              <a:buChar char="•"/>
            </a:pPr>
            <a:r>
              <a:rPr lang="it-IT" sz="1500">
                <a:latin typeface="Calibri" pitchFamily="-108" charset="0"/>
                <a:sym typeface="Myriad Pro Semibold" charset="0"/>
              </a:rPr>
              <a:t>Imperatori</a:t>
            </a:r>
          </a:p>
          <a:p>
            <a:pPr marL="177800" lvl="1" eaLnBrk="0" hangingPunct="0">
              <a:buFont typeface="Arial" pitchFamily="-108" charset="0"/>
              <a:buChar char="•"/>
            </a:pPr>
            <a:r>
              <a:rPr lang="it-IT" sz="1500" b="1">
                <a:latin typeface="Calibri" pitchFamily="-108" charset="0"/>
                <a:sym typeface="Myriad Pro Semibold" charset="0"/>
              </a:rPr>
              <a:t>Costantino I (6)</a:t>
            </a:r>
          </a:p>
          <a:p>
            <a:pPr eaLnBrk="0" hangingPunct="0">
              <a:buFont typeface="Arial" pitchFamily="-108" charset="0"/>
              <a:buChar char="•"/>
            </a:pPr>
            <a:r>
              <a:rPr lang="it-IT" sz="1500">
                <a:latin typeface="Calibri" pitchFamily="-108" charset="0"/>
                <a:sym typeface="Myriad Pro Semibold" charset="0"/>
              </a:rPr>
              <a:t>Santi</a:t>
            </a:r>
          </a:p>
          <a:p>
            <a:pPr marL="177800" lvl="1" eaLnBrk="0" hangingPunct="0">
              <a:buFont typeface="Arial" pitchFamily="-108" charset="0"/>
              <a:buChar char="•"/>
            </a:pPr>
            <a:r>
              <a:rPr lang="it-IT" sz="1500" b="1">
                <a:latin typeface="Calibri" pitchFamily="-108" charset="0"/>
                <a:sym typeface="Myriad Pro Semibold" charset="0"/>
              </a:rPr>
              <a:t>San Costantino (4)</a:t>
            </a:r>
          </a:p>
          <a:p>
            <a:pPr algn="ctr" eaLnBrk="0" hangingPunct="0"/>
            <a:endParaRPr lang="it-IT" sz="1500">
              <a:latin typeface="Calibri" pitchFamily="-108" charset="0"/>
              <a:sym typeface="Myriad Pro Semibold" charset="0"/>
            </a:endParaRPr>
          </a:p>
        </p:txBody>
      </p:sp>
      <p:sp>
        <p:nvSpPr>
          <p:cNvPr id="219141" name="Rounded Rectangle 29"/>
          <p:cNvSpPr>
            <a:spLocks noChangeArrowheads="1"/>
          </p:cNvSpPr>
          <p:nvPr/>
        </p:nvSpPr>
        <p:spPr bwMode="auto">
          <a:xfrm>
            <a:off x="4757738" y="3765550"/>
            <a:ext cx="2147887" cy="2687638"/>
          </a:xfrm>
          <a:prstGeom prst="roundRect">
            <a:avLst>
              <a:gd name="adj" fmla="val 16667"/>
            </a:avLst>
          </a:prstGeom>
          <a:solidFill>
            <a:srgbClr val="FFFF00">
              <a:alpha val="30196"/>
            </a:srgbClr>
          </a:solidFill>
          <a:ln w="3175">
            <a:solidFill>
              <a:srgbClr val="E4F3F4"/>
            </a:solidFill>
            <a:round/>
            <a:headEnd/>
            <a:tailEnd/>
          </a:ln>
        </p:spPr>
        <p:txBody>
          <a:bodyPr>
            <a:prstTxWarp prst="textNoShape">
              <a:avLst/>
            </a:prstTxWarp>
          </a:bodyPr>
          <a:lstStyle/>
          <a:p>
            <a:pPr eaLnBrk="0" hangingPunct="0">
              <a:buFont typeface="Arial" pitchFamily="-108" charset="0"/>
              <a:buChar char="•"/>
            </a:pPr>
            <a:r>
              <a:rPr lang="it-IT" sz="1500">
                <a:latin typeface="Calibri" pitchFamily="-108" charset="0"/>
                <a:sym typeface="Myriad Pro Semibold" charset="0"/>
              </a:rPr>
              <a:t>Città</a:t>
            </a:r>
          </a:p>
          <a:p>
            <a:pPr marL="177800" lvl="1" eaLnBrk="0" hangingPunct="0">
              <a:buFont typeface="Arial" pitchFamily="-108" charset="0"/>
              <a:buChar char="•"/>
            </a:pPr>
            <a:r>
              <a:rPr lang="it-IT" sz="1500" b="1">
                <a:latin typeface="Calibri" pitchFamily="-108" charset="0"/>
                <a:sym typeface="Myriad Pro Semibold" charset="0"/>
              </a:rPr>
              <a:t>Roma (23)</a:t>
            </a:r>
          </a:p>
          <a:p>
            <a:pPr marL="177800" lvl="1" eaLnBrk="0" hangingPunct="0">
              <a:buFont typeface="Arial" pitchFamily="-108" charset="0"/>
              <a:buChar char="•"/>
            </a:pPr>
            <a:r>
              <a:rPr lang="it-IT" sz="1500" b="1">
                <a:latin typeface="Calibri" pitchFamily="-108" charset="0"/>
                <a:sym typeface="Myriad Pro Semibold" charset="0"/>
              </a:rPr>
              <a:t>Bisanzio (12)</a:t>
            </a:r>
          </a:p>
          <a:p>
            <a:pPr marL="177800" lvl="1" eaLnBrk="0" hangingPunct="0"/>
            <a:endParaRPr lang="it-IT" sz="1500">
              <a:latin typeface="Calibri" pitchFamily="-108" charset="0"/>
              <a:sym typeface="Myriad Pro Semibold" charset="0"/>
            </a:endParaRPr>
          </a:p>
          <a:p>
            <a:pPr eaLnBrk="0" hangingPunct="0">
              <a:buFont typeface="Arial" pitchFamily="-108" charset="0"/>
              <a:buChar char="•"/>
            </a:pPr>
            <a:r>
              <a:rPr lang="it-IT" sz="1500">
                <a:latin typeface="Calibri" pitchFamily="-108" charset="0"/>
                <a:sym typeface="Myriad Pro Semibold" charset="0"/>
              </a:rPr>
              <a:t>Regioni</a:t>
            </a:r>
          </a:p>
          <a:p>
            <a:pPr marL="177800" lvl="1" eaLnBrk="0" hangingPunct="0">
              <a:buFont typeface="Arial" pitchFamily="-108" charset="0"/>
              <a:buChar char="•"/>
            </a:pPr>
            <a:r>
              <a:rPr lang="it-IT" sz="1500" b="1">
                <a:latin typeface="Calibri" pitchFamily="-108" charset="0"/>
                <a:sym typeface="Myriad Pro Semibold" charset="0"/>
              </a:rPr>
              <a:t>Dacia Romana (34)</a:t>
            </a:r>
          </a:p>
          <a:p>
            <a:pPr marL="177800" lvl="1" eaLnBrk="0" hangingPunct="0"/>
            <a:endParaRPr lang="it-IT" sz="1500">
              <a:latin typeface="Calibri" pitchFamily="-108" charset="0"/>
              <a:sym typeface="Myriad Pro Semibold" charset="0"/>
            </a:endParaRPr>
          </a:p>
          <a:p>
            <a:pPr eaLnBrk="0" hangingPunct="0">
              <a:buFont typeface="Arial" pitchFamily="-108" charset="0"/>
              <a:buChar char="•"/>
            </a:pPr>
            <a:r>
              <a:rPr lang="it-IT" sz="1500">
                <a:latin typeface="Calibri" pitchFamily="-108" charset="0"/>
                <a:sym typeface="Myriad Pro Semibold" charset="0"/>
              </a:rPr>
              <a:t>Continenti</a:t>
            </a:r>
          </a:p>
          <a:p>
            <a:pPr marL="177800" lvl="1" eaLnBrk="0" hangingPunct="0">
              <a:buFont typeface="Arial" pitchFamily="-108" charset="0"/>
              <a:buChar char="•"/>
            </a:pPr>
            <a:r>
              <a:rPr lang="it-IT" sz="1500" b="1">
                <a:latin typeface="Calibri" pitchFamily="-108" charset="0"/>
                <a:sym typeface="Myriad Pro Semibold" charset="0"/>
              </a:rPr>
              <a:t>Asia (2)</a:t>
            </a:r>
          </a:p>
          <a:p>
            <a:pPr marL="177800" lvl="1" eaLnBrk="0" hangingPunct="0">
              <a:buFont typeface="Arial" pitchFamily="-108" charset="0"/>
              <a:buChar char="•"/>
            </a:pPr>
            <a:r>
              <a:rPr lang="it-IT" sz="1500" b="1">
                <a:latin typeface="Calibri" pitchFamily="-108" charset="0"/>
                <a:sym typeface="Myriad Pro Semibold" charset="0"/>
              </a:rPr>
              <a:t>Africa (1)</a:t>
            </a:r>
          </a:p>
          <a:p>
            <a:pPr marL="177800" lvl="1" eaLnBrk="0" hangingPunct="0">
              <a:buFont typeface="Arial" pitchFamily="-108" charset="0"/>
              <a:buChar char="•"/>
            </a:pPr>
            <a:endParaRPr lang="it-IT" sz="1500">
              <a:latin typeface="Calibri" pitchFamily="-108" charset="0"/>
              <a:sym typeface="Myriad Pro Semibold" charset="0"/>
            </a:endParaRPr>
          </a:p>
        </p:txBody>
      </p:sp>
      <p:sp>
        <p:nvSpPr>
          <p:cNvPr id="219142" name="Rounded Rectangle 30"/>
          <p:cNvSpPr>
            <a:spLocks noChangeArrowheads="1"/>
          </p:cNvSpPr>
          <p:nvPr/>
        </p:nvSpPr>
        <p:spPr bwMode="auto">
          <a:xfrm>
            <a:off x="7043738" y="3789363"/>
            <a:ext cx="1776412" cy="2016125"/>
          </a:xfrm>
          <a:prstGeom prst="roundRect">
            <a:avLst>
              <a:gd name="adj" fmla="val 16667"/>
            </a:avLst>
          </a:prstGeom>
          <a:solidFill>
            <a:srgbClr val="FFFF00">
              <a:alpha val="30196"/>
            </a:srgbClr>
          </a:solidFill>
          <a:ln w="3175">
            <a:solidFill>
              <a:srgbClr val="E4F3F4"/>
            </a:solidFill>
            <a:round/>
            <a:headEnd/>
            <a:tailEnd/>
          </a:ln>
        </p:spPr>
        <p:txBody>
          <a:bodyPr>
            <a:prstTxWarp prst="textNoShape">
              <a:avLst/>
            </a:prstTxWarp>
          </a:bodyPr>
          <a:lstStyle/>
          <a:p>
            <a:pPr marL="177800" lvl="1" eaLnBrk="0" hangingPunct="0">
              <a:buFont typeface="Arial" pitchFamily="-108" charset="0"/>
              <a:buChar char="•"/>
            </a:pPr>
            <a:r>
              <a:rPr lang="it-IT" sz="1400" b="1">
                <a:latin typeface="Calibri" pitchFamily="-108" charset="0"/>
                <a:sym typeface="Myriad Pro Semibold" charset="0"/>
              </a:rPr>
              <a:t> 200-400 d.c. (24)</a:t>
            </a:r>
          </a:p>
          <a:p>
            <a:pPr marL="177800" lvl="1" eaLnBrk="0" hangingPunct="0">
              <a:buFont typeface="Arial" pitchFamily="-108" charset="0"/>
              <a:buChar char="•"/>
            </a:pPr>
            <a:r>
              <a:rPr lang="it-IT" sz="1400" b="1">
                <a:latin typeface="Calibri" pitchFamily="-108" charset="0"/>
                <a:sym typeface="Myriad Pro Semibold" charset="0"/>
              </a:rPr>
              <a:t> 0-500 d.c. (14)</a:t>
            </a:r>
          </a:p>
        </p:txBody>
      </p:sp>
      <p:sp>
        <p:nvSpPr>
          <p:cNvPr id="219143" name="Rounded Rectangle 27"/>
          <p:cNvSpPr>
            <a:spLocks noChangeArrowheads="1"/>
          </p:cNvSpPr>
          <p:nvPr/>
        </p:nvSpPr>
        <p:spPr bwMode="auto">
          <a:xfrm>
            <a:off x="323850" y="3765550"/>
            <a:ext cx="2232025" cy="2687638"/>
          </a:xfrm>
          <a:prstGeom prst="roundRect">
            <a:avLst>
              <a:gd name="adj" fmla="val 16667"/>
            </a:avLst>
          </a:prstGeom>
          <a:solidFill>
            <a:srgbClr val="FFFF00">
              <a:alpha val="30196"/>
            </a:srgbClr>
          </a:solidFill>
          <a:ln w="3175">
            <a:solidFill>
              <a:srgbClr val="E4F3F4"/>
            </a:solidFill>
            <a:round/>
            <a:headEnd/>
            <a:tailEnd/>
          </a:ln>
        </p:spPr>
        <p:txBody>
          <a:bodyPr>
            <a:prstTxWarp prst="textNoShape">
              <a:avLst/>
            </a:prstTxWarp>
          </a:bodyPr>
          <a:lstStyle/>
          <a:p>
            <a:pPr eaLnBrk="0" hangingPunct="0">
              <a:buFont typeface="Arial" pitchFamily="-108" charset="0"/>
              <a:buChar char="•"/>
            </a:pPr>
            <a:r>
              <a:rPr lang="it-IT" sz="1400">
                <a:latin typeface="Calibri" pitchFamily="-108" charset="0"/>
                <a:sym typeface="Myriad Pro Semibold" charset="0"/>
              </a:rPr>
              <a:t>Guerre </a:t>
            </a:r>
          </a:p>
          <a:p>
            <a:pPr marL="177800" lvl="1" eaLnBrk="0" hangingPunct="0">
              <a:buFont typeface="Arial" pitchFamily="-108" charset="0"/>
              <a:buChar char="•"/>
            </a:pPr>
            <a:r>
              <a:rPr lang="it-IT" sz="1400" b="1">
                <a:latin typeface="Calibri" pitchFamily="-108" charset="0"/>
                <a:sym typeface="Myriad Pro Semibold" charset="0"/>
              </a:rPr>
              <a:t>Guerra civile romana (12)</a:t>
            </a:r>
            <a:endParaRPr lang="it-IT" sz="1400">
              <a:latin typeface="Calibri" pitchFamily="-108" charset="0"/>
              <a:sym typeface="Myriad Pro Semibold" charset="0"/>
            </a:endParaRPr>
          </a:p>
          <a:p>
            <a:pPr eaLnBrk="0" hangingPunct="0">
              <a:buFont typeface="Arial" pitchFamily="-108" charset="0"/>
              <a:buChar char="•"/>
            </a:pPr>
            <a:r>
              <a:rPr lang="it-IT" sz="1400">
                <a:latin typeface="Calibri" pitchFamily="-108" charset="0"/>
                <a:sym typeface="Myriad Pro Semibold" charset="0"/>
              </a:rPr>
              <a:t>Battaglie</a:t>
            </a:r>
          </a:p>
          <a:p>
            <a:pPr marL="177800" lvl="2" indent="88900" eaLnBrk="0" hangingPunct="0">
              <a:buFont typeface="Arial" pitchFamily="-108" charset="0"/>
              <a:buChar char="•"/>
            </a:pPr>
            <a:r>
              <a:rPr lang="it-IT" sz="1400" b="1">
                <a:latin typeface="Calibri" pitchFamily="-108" charset="0"/>
                <a:sym typeface="Myriad Pro Semibold" charset="0"/>
              </a:rPr>
              <a:t>Adrianopoli (11)</a:t>
            </a:r>
          </a:p>
          <a:p>
            <a:pPr marL="177800" lvl="2" indent="88900" eaLnBrk="0" hangingPunct="0">
              <a:buFont typeface="Arial" pitchFamily="-108" charset="0"/>
              <a:buChar char="•"/>
            </a:pPr>
            <a:r>
              <a:rPr lang="it-IT" sz="1400" b="1">
                <a:latin typeface="Calibri" pitchFamily="-108" charset="0"/>
                <a:sym typeface="Myriad Pro Semibold" charset="0"/>
              </a:rPr>
              <a:t>Ellesponto (2)</a:t>
            </a:r>
            <a:endParaRPr lang="it-IT" sz="1400">
              <a:latin typeface="Calibri" pitchFamily="-108" charset="0"/>
              <a:sym typeface="Myriad Pro Semibold" charset="0"/>
            </a:endParaRPr>
          </a:p>
          <a:p>
            <a:pPr eaLnBrk="0" hangingPunct="0">
              <a:buFont typeface="Arial" pitchFamily="-108" charset="0"/>
              <a:buChar char="•"/>
            </a:pPr>
            <a:r>
              <a:rPr lang="it-IT" sz="1400">
                <a:latin typeface="Calibri" pitchFamily="-108" charset="0"/>
                <a:sym typeface="Myriad Pro Semibold" charset="0"/>
              </a:rPr>
              <a:t>Editti</a:t>
            </a:r>
          </a:p>
          <a:p>
            <a:pPr marL="177800" lvl="2" indent="88900" eaLnBrk="0" hangingPunct="0">
              <a:buFont typeface="Arial" pitchFamily="-108" charset="0"/>
              <a:buChar char="•"/>
            </a:pPr>
            <a:r>
              <a:rPr lang="it-IT" sz="1400" b="1">
                <a:latin typeface="Calibri" pitchFamily="-108" charset="0"/>
                <a:sym typeface="Myriad Pro Semibold" charset="0"/>
              </a:rPr>
              <a:t>Editto di Milano (3)</a:t>
            </a:r>
            <a:endParaRPr lang="it-IT" sz="1400">
              <a:latin typeface="Calibri" pitchFamily="-108" charset="0"/>
              <a:sym typeface="Myriad Pro Semibold" charset="0"/>
            </a:endParaRPr>
          </a:p>
          <a:p>
            <a:pPr eaLnBrk="0" hangingPunct="0">
              <a:buFont typeface="Arial" pitchFamily="-108" charset="0"/>
              <a:buChar char="•"/>
            </a:pPr>
            <a:r>
              <a:rPr lang="it-IT" sz="1400">
                <a:latin typeface="Calibri" pitchFamily="-108" charset="0"/>
                <a:sym typeface="Myriad Pro Semibold" charset="0"/>
              </a:rPr>
              <a:t>Religioni</a:t>
            </a:r>
          </a:p>
          <a:p>
            <a:pPr marL="177800" lvl="2" indent="88900" eaLnBrk="0" hangingPunct="0">
              <a:buFont typeface="Arial" pitchFamily="-108" charset="0"/>
              <a:buChar char="•"/>
            </a:pPr>
            <a:r>
              <a:rPr lang="it-IT" sz="1400" b="1">
                <a:latin typeface="Calibri" pitchFamily="-108" charset="0"/>
                <a:sym typeface="Myriad Pro Semibold" charset="0"/>
              </a:rPr>
              <a:t>Cristianesimo (12)</a:t>
            </a:r>
          </a:p>
          <a:p>
            <a:pPr marL="177800" lvl="2" indent="88900" eaLnBrk="0" hangingPunct="0">
              <a:buFont typeface="Arial" pitchFamily="-108" charset="0"/>
              <a:buChar char="•"/>
            </a:pPr>
            <a:r>
              <a:rPr lang="it-IT" sz="1400" b="1">
                <a:latin typeface="Calibri" pitchFamily="-108" charset="0"/>
                <a:sym typeface="Myriad Pro Semibold" charset="0"/>
              </a:rPr>
              <a:t>Paganesimo (13)</a:t>
            </a:r>
          </a:p>
          <a:p>
            <a:pPr eaLnBrk="0" hangingPunct="0"/>
            <a:endParaRPr lang="it-IT" sz="1400">
              <a:latin typeface="Calibri" pitchFamily="-108" charset="0"/>
              <a:sym typeface="Myriad Pro Semibold" charset="0"/>
            </a:endParaRPr>
          </a:p>
        </p:txBody>
      </p:sp>
      <p:pic>
        <p:nvPicPr>
          <p:cNvPr id="219144" name="Picture 3" descr="C:\Users\R.carta\Desktop\HOPLO\appz e vecchie cose\appz\2.0\aquaglossicons\Source\PNG\Clock.png"/>
          <p:cNvPicPr>
            <a:picLocks noChangeAspect="1" noChangeArrowheads="1"/>
          </p:cNvPicPr>
          <p:nvPr/>
        </p:nvPicPr>
        <p:blipFill>
          <a:blip r:embed="rId3"/>
          <a:srcRect/>
          <a:stretch>
            <a:fillRect/>
          </a:stretch>
        </p:blipFill>
        <p:spPr bwMode="auto">
          <a:xfrm>
            <a:off x="7043738" y="3352800"/>
            <a:ext cx="428625" cy="428625"/>
          </a:xfrm>
          <a:prstGeom prst="rect">
            <a:avLst/>
          </a:prstGeom>
          <a:noFill/>
          <a:ln w="9525">
            <a:noFill/>
            <a:miter lim="800000"/>
            <a:headEnd/>
            <a:tailEnd/>
          </a:ln>
        </p:spPr>
      </p:pic>
      <p:pic>
        <p:nvPicPr>
          <p:cNvPr id="219145" name="Picture 4" descr="C:\Users\R.carta\Desktop\HOPLO\appz e vecchie cose\appz\2.0\aquaglossicons\Source\PNG\Forum.png"/>
          <p:cNvPicPr>
            <a:picLocks noChangeAspect="1" noChangeArrowheads="1"/>
          </p:cNvPicPr>
          <p:nvPr/>
        </p:nvPicPr>
        <p:blipFill>
          <a:blip r:embed="rId4"/>
          <a:srcRect/>
          <a:stretch>
            <a:fillRect/>
          </a:stretch>
        </p:blipFill>
        <p:spPr bwMode="auto">
          <a:xfrm>
            <a:off x="3044825" y="3381375"/>
            <a:ext cx="503238" cy="504825"/>
          </a:xfrm>
          <a:prstGeom prst="rect">
            <a:avLst/>
          </a:prstGeom>
          <a:noFill/>
          <a:ln w="9525">
            <a:noFill/>
            <a:miter lim="800000"/>
            <a:headEnd/>
            <a:tailEnd/>
          </a:ln>
        </p:spPr>
      </p:pic>
      <p:pic>
        <p:nvPicPr>
          <p:cNvPr id="219146" name="Picture 5" descr="C:\Users\R.carta\Desktop\HOPLO\appz e vecchie cose\appz\2.0\aquaglossicons\Source\PNG\Wiki2.png"/>
          <p:cNvPicPr>
            <a:picLocks noChangeAspect="1" noChangeArrowheads="1"/>
          </p:cNvPicPr>
          <p:nvPr/>
        </p:nvPicPr>
        <p:blipFill>
          <a:blip r:embed="rId5"/>
          <a:srcRect/>
          <a:stretch>
            <a:fillRect/>
          </a:stretch>
        </p:blipFill>
        <p:spPr bwMode="auto">
          <a:xfrm>
            <a:off x="5160963" y="3408363"/>
            <a:ext cx="431800" cy="431800"/>
          </a:xfrm>
          <a:prstGeom prst="rect">
            <a:avLst/>
          </a:prstGeom>
          <a:noFill/>
          <a:ln w="9525">
            <a:noFill/>
            <a:miter lim="800000"/>
            <a:headEnd/>
            <a:tailEnd/>
          </a:ln>
        </p:spPr>
      </p:pic>
      <p:pic>
        <p:nvPicPr>
          <p:cNvPr id="219147" name="Picture 8" descr="C:\Users\R.carta\Desktop\HOPLO\appz e vecchie cose\appz\2.0\aquaglossicons\Source\PNG\Folder.png"/>
          <p:cNvPicPr>
            <a:picLocks noChangeAspect="1" noChangeArrowheads="1"/>
          </p:cNvPicPr>
          <p:nvPr/>
        </p:nvPicPr>
        <p:blipFill>
          <a:blip r:embed="rId6"/>
          <a:srcRect/>
          <a:stretch>
            <a:fillRect/>
          </a:stretch>
        </p:blipFill>
        <p:spPr bwMode="auto">
          <a:xfrm>
            <a:off x="606425" y="3363913"/>
            <a:ext cx="503238" cy="504825"/>
          </a:xfrm>
          <a:prstGeom prst="rect">
            <a:avLst/>
          </a:prstGeom>
          <a:noFill/>
          <a:ln w="9525">
            <a:noFill/>
            <a:miter lim="800000"/>
            <a:headEnd/>
            <a:tailEnd/>
          </a:ln>
        </p:spPr>
      </p:pic>
      <p:sp>
        <p:nvSpPr>
          <p:cNvPr id="219148" name="Rectangle 22"/>
          <p:cNvSpPr>
            <a:spLocks noChangeArrowheads="1"/>
          </p:cNvSpPr>
          <p:nvPr/>
        </p:nvSpPr>
        <p:spPr bwMode="auto">
          <a:xfrm>
            <a:off x="996950" y="3352800"/>
            <a:ext cx="1539875" cy="457200"/>
          </a:xfrm>
          <a:prstGeom prst="rect">
            <a:avLst/>
          </a:prstGeom>
          <a:noFill/>
          <a:ln w="9525">
            <a:noFill/>
            <a:miter lim="800000"/>
            <a:headEnd/>
            <a:tailEnd/>
          </a:ln>
        </p:spPr>
        <p:txBody>
          <a:bodyPr wrap="none">
            <a:prstTxWarp prst="textNoShape">
              <a:avLst/>
            </a:prstTxWarp>
            <a:spAutoFit/>
          </a:bodyPr>
          <a:lstStyle/>
          <a:p>
            <a:pPr eaLnBrk="0" hangingPunct="0"/>
            <a:r>
              <a:rPr lang="it-IT" b="1" i="1">
                <a:latin typeface="Calibri" pitchFamily="-108" charset="0"/>
              </a:rPr>
              <a:t>Che cosa</a:t>
            </a:r>
          </a:p>
        </p:txBody>
      </p:sp>
      <p:sp>
        <p:nvSpPr>
          <p:cNvPr id="219149" name="Rectangle 23"/>
          <p:cNvSpPr>
            <a:spLocks noChangeArrowheads="1"/>
          </p:cNvSpPr>
          <p:nvPr/>
        </p:nvSpPr>
        <p:spPr bwMode="auto">
          <a:xfrm>
            <a:off x="3502025" y="3352800"/>
            <a:ext cx="674688" cy="457200"/>
          </a:xfrm>
          <a:prstGeom prst="rect">
            <a:avLst/>
          </a:prstGeom>
          <a:noFill/>
          <a:ln w="9525">
            <a:noFill/>
            <a:miter lim="800000"/>
            <a:headEnd/>
            <a:tailEnd/>
          </a:ln>
        </p:spPr>
        <p:txBody>
          <a:bodyPr wrap="none">
            <a:prstTxWarp prst="textNoShape">
              <a:avLst/>
            </a:prstTxWarp>
            <a:spAutoFit/>
          </a:bodyPr>
          <a:lstStyle/>
          <a:p>
            <a:pPr eaLnBrk="0" hangingPunct="0"/>
            <a:r>
              <a:rPr lang="it-IT" b="1" i="1">
                <a:latin typeface="Calibri" pitchFamily="-108" charset="0"/>
              </a:rPr>
              <a:t>Chi</a:t>
            </a:r>
          </a:p>
        </p:txBody>
      </p:sp>
      <p:sp>
        <p:nvSpPr>
          <p:cNvPr id="219150" name="Rectangle 24"/>
          <p:cNvSpPr>
            <a:spLocks noChangeArrowheads="1"/>
          </p:cNvSpPr>
          <p:nvPr/>
        </p:nvSpPr>
        <p:spPr bwMode="auto">
          <a:xfrm>
            <a:off x="5526088" y="3360738"/>
            <a:ext cx="930275" cy="457200"/>
          </a:xfrm>
          <a:prstGeom prst="rect">
            <a:avLst/>
          </a:prstGeom>
          <a:noFill/>
          <a:ln w="9525">
            <a:noFill/>
            <a:miter lim="800000"/>
            <a:headEnd/>
            <a:tailEnd/>
          </a:ln>
        </p:spPr>
        <p:txBody>
          <a:bodyPr wrap="none">
            <a:prstTxWarp prst="textNoShape">
              <a:avLst/>
            </a:prstTxWarp>
            <a:spAutoFit/>
          </a:bodyPr>
          <a:lstStyle/>
          <a:p>
            <a:pPr eaLnBrk="0" hangingPunct="0"/>
            <a:r>
              <a:rPr lang="it-IT" b="1" i="1">
                <a:latin typeface="Calibri" pitchFamily="-108" charset="0"/>
              </a:rPr>
              <a:t>Dove</a:t>
            </a:r>
          </a:p>
        </p:txBody>
      </p:sp>
      <p:sp>
        <p:nvSpPr>
          <p:cNvPr id="219151" name="Rectangle 25"/>
          <p:cNvSpPr>
            <a:spLocks noChangeArrowheads="1"/>
          </p:cNvSpPr>
          <p:nvPr/>
        </p:nvSpPr>
        <p:spPr bwMode="auto">
          <a:xfrm>
            <a:off x="7432675" y="3327400"/>
            <a:ext cx="1676400" cy="457200"/>
          </a:xfrm>
          <a:prstGeom prst="rect">
            <a:avLst/>
          </a:prstGeom>
          <a:noFill/>
          <a:ln w="9525">
            <a:noFill/>
            <a:miter lim="800000"/>
            <a:headEnd/>
            <a:tailEnd/>
          </a:ln>
        </p:spPr>
        <p:txBody>
          <a:bodyPr>
            <a:prstTxWarp prst="textNoShape">
              <a:avLst/>
            </a:prstTxWarp>
            <a:spAutoFit/>
          </a:bodyPr>
          <a:lstStyle/>
          <a:p>
            <a:pPr eaLnBrk="0" hangingPunct="0"/>
            <a:r>
              <a:rPr lang="it-IT" b="1" i="1">
                <a:latin typeface="Calibri" pitchFamily="-108" charset="0"/>
              </a:rPr>
              <a:t>Quando </a:t>
            </a:r>
          </a:p>
        </p:txBody>
      </p:sp>
      <p:grpSp>
        <p:nvGrpSpPr>
          <p:cNvPr id="219152" name="Gruppo 46"/>
          <p:cNvGrpSpPr>
            <a:grpSpLocks/>
          </p:cNvGrpSpPr>
          <p:nvPr/>
        </p:nvGrpSpPr>
        <p:grpSpPr bwMode="auto">
          <a:xfrm>
            <a:off x="2843213" y="1844675"/>
            <a:ext cx="4613275" cy="1223963"/>
            <a:chOff x="1945194" y="1071546"/>
            <a:chExt cx="4857784" cy="1285884"/>
          </a:xfrm>
        </p:grpSpPr>
        <p:sp>
          <p:nvSpPr>
            <p:cNvPr id="16" name="Rettangolo arrotondato 15"/>
            <p:cNvSpPr/>
            <p:nvPr/>
          </p:nvSpPr>
          <p:spPr bwMode="auto">
            <a:xfrm>
              <a:off x="1945194" y="1071546"/>
              <a:ext cx="4857784" cy="1285884"/>
            </a:xfrm>
            <a:prstGeom prst="roundRect">
              <a:avLst/>
            </a:prstGeom>
            <a:ln>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lIns="50800" tIns="50800" rIns="91429" bIns="50800">
              <a:prstTxWarp prst="textNoShape">
                <a:avLst/>
              </a:prstTxWarp>
            </a:bodyPr>
            <a:lstStyle/>
            <a:p>
              <a:pPr marL="39688" eaLnBrk="0" fontAlgn="auto" hangingPunct="0">
                <a:lnSpc>
                  <a:spcPct val="85000"/>
                </a:lnSpc>
                <a:spcBef>
                  <a:spcPts val="600"/>
                </a:spcBef>
                <a:spcAft>
                  <a:spcPts val="0"/>
                </a:spcAft>
                <a:buClr>
                  <a:srgbClr val="999900"/>
                </a:buClr>
                <a:buFont typeface="Wingdings" charset="2"/>
                <a:buNone/>
                <a:defRPr/>
              </a:pPr>
              <a:r>
                <a:rPr lang="it-IT">
                  <a:solidFill>
                    <a:srgbClr val="5F5F5F"/>
                  </a:solidFill>
                  <a:latin typeface="Trebuchet MS" charset="0"/>
                  <a:sym typeface="Myriad Pro Semibold" charset="0"/>
                </a:rPr>
                <a:t>Motore di Ricerca</a:t>
              </a:r>
            </a:p>
          </p:txBody>
        </p:sp>
        <p:pic>
          <p:nvPicPr>
            <p:cNvPr id="219162" name="Picture 2" descr="http://www.gopubmed.org/web/find42/www/crc/pk9s1c/com/transinsight/find42/web/layout/findbutton_small.png"/>
            <p:cNvPicPr>
              <a:picLocks noChangeAspect="1" noChangeArrowheads="1"/>
            </p:cNvPicPr>
            <p:nvPr/>
          </p:nvPicPr>
          <p:blipFill>
            <a:blip r:embed="rId7"/>
            <a:srcRect/>
            <a:stretch>
              <a:fillRect/>
            </a:stretch>
          </p:blipFill>
          <p:spPr bwMode="auto">
            <a:xfrm>
              <a:off x="6093364" y="1542266"/>
              <a:ext cx="495300" cy="247650"/>
            </a:xfrm>
            <a:prstGeom prst="rect">
              <a:avLst/>
            </a:prstGeom>
            <a:noFill/>
            <a:ln w="9525">
              <a:noFill/>
              <a:miter lim="800000"/>
              <a:headEnd/>
              <a:tailEnd/>
            </a:ln>
          </p:spPr>
        </p:pic>
        <p:grpSp>
          <p:nvGrpSpPr>
            <p:cNvPr id="219163" name="Rectangle 18"/>
            <p:cNvGrpSpPr>
              <a:grpSpLocks/>
            </p:cNvGrpSpPr>
            <p:nvPr/>
          </p:nvGrpSpPr>
          <p:grpSpPr bwMode="auto">
            <a:xfrm>
              <a:off x="2841899" y="1433176"/>
              <a:ext cx="3219824" cy="447356"/>
              <a:chOff x="4017264" y="2151888"/>
              <a:chExt cx="2420112" cy="323088"/>
            </a:xfrm>
          </p:grpSpPr>
          <p:pic>
            <p:nvPicPr>
              <p:cNvPr id="219165" name="Rectangle 18"/>
              <p:cNvPicPr>
                <a:picLocks noChangeArrowheads="1"/>
              </p:cNvPicPr>
              <p:nvPr/>
            </p:nvPicPr>
            <p:blipFill>
              <a:blip r:embed="rId8"/>
              <a:srcRect/>
              <a:stretch>
                <a:fillRect/>
              </a:stretch>
            </p:blipFill>
            <p:spPr bwMode="auto">
              <a:xfrm>
                <a:off x="4017264" y="2151888"/>
                <a:ext cx="2420112" cy="323088"/>
              </a:xfrm>
              <a:prstGeom prst="rect">
                <a:avLst/>
              </a:prstGeom>
              <a:noFill/>
              <a:ln w="9525">
                <a:noFill/>
                <a:miter lim="800000"/>
                <a:headEnd/>
                <a:tailEnd/>
              </a:ln>
            </p:spPr>
          </p:pic>
          <p:sp>
            <p:nvSpPr>
              <p:cNvPr id="219166" name="Text Box 26"/>
              <p:cNvSpPr txBox="1">
                <a:spLocks noChangeArrowheads="1"/>
              </p:cNvSpPr>
              <p:nvPr/>
            </p:nvSpPr>
            <p:spPr bwMode="auto">
              <a:xfrm>
                <a:off x="4095003" y="2230675"/>
                <a:ext cx="2255184" cy="156016"/>
              </a:xfrm>
              <a:prstGeom prst="rect">
                <a:avLst/>
              </a:prstGeom>
              <a:noFill/>
              <a:ln w="9525">
                <a:noFill/>
                <a:miter lim="800000"/>
                <a:headEnd/>
                <a:tailEnd/>
              </a:ln>
            </p:spPr>
            <p:txBody>
              <a:bodyPr anchor="ctr">
                <a:prstTxWarp prst="textNoShape">
                  <a:avLst/>
                </a:prstTxWarp>
              </a:bodyPr>
              <a:lstStyle/>
              <a:p>
                <a:pPr eaLnBrk="0" hangingPunct="0"/>
                <a:r>
                  <a:rPr lang="it-IT" sz="1400" b="1">
                    <a:solidFill>
                      <a:srgbClr val="595959"/>
                    </a:solidFill>
                    <a:latin typeface="Calibri" pitchFamily="-108" charset="0"/>
                    <a:sym typeface="Myriad Pro Semibold" charset="0"/>
                  </a:rPr>
                  <a:t>Costantino</a:t>
                </a:r>
                <a:r>
                  <a:rPr lang="it-IT" b="1">
                    <a:solidFill>
                      <a:srgbClr val="595959"/>
                    </a:solidFill>
                    <a:latin typeface="Calibri" pitchFamily="-108" charset="0"/>
                    <a:sym typeface="Myriad Pro Semibold" charset="0"/>
                  </a:rPr>
                  <a:t> I, Imperatore</a:t>
                </a:r>
              </a:p>
            </p:txBody>
          </p:sp>
        </p:grpSp>
        <p:pic>
          <p:nvPicPr>
            <p:cNvPr id="219164" name="Picture 9" descr="C:\Users\R.carta\Desktop\HOPLO\appz e vecchie cose\appz\2.0\aquaglossicons\Source\PNG\Search1.png"/>
            <p:cNvPicPr>
              <a:picLocks noChangeAspect="1" noChangeArrowheads="1"/>
            </p:cNvPicPr>
            <p:nvPr/>
          </p:nvPicPr>
          <p:blipFill>
            <a:blip r:embed="rId9"/>
            <a:srcRect/>
            <a:stretch>
              <a:fillRect/>
            </a:stretch>
          </p:blipFill>
          <p:spPr bwMode="auto">
            <a:xfrm>
              <a:off x="2159508" y="1428736"/>
              <a:ext cx="692696" cy="692696"/>
            </a:xfrm>
            <a:prstGeom prst="rect">
              <a:avLst/>
            </a:prstGeom>
            <a:noFill/>
            <a:ln w="9525">
              <a:noFill/>
              <a:miter lim="800000"/>
              <a:headEnd/>
              <a:tailEnd/>
            </a:ln>
          </p:spPr>
        </p:pic>
      </p:grpSp>
      <p:cxnSp>
        <p:nvCxnSpPr>
          <p:cNvPr id="20" name="Straight Arrow Connector 36"/>
          <p:cNvCxnSpPr/>
          <p:nvPr/>
        </p:nvCxnSpPr>
        <p:spPr>
          <a:xfrm>
            <a:off x="1595438" y="2952750"/>
            <a:ext cx="6929437" cy="1588"/>
          </a:xfrm>
          <a:prstGeom prst="straightConnector1">
            <a:avLst/>
          </a:prstGeom>
          <a:ln w="57150">
            <a:solidFill>
              <a:schemeClr val="accent3">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9154" name="Straight Arrow Connector 36"/>
          <p:cNvCxnSpPr>
            <a:cxnSpLocks noChangeShapeType="1"/>
          </p:cNvCxnSpPr>
          <p:nvPr/>
        </p:nvCxnSpPr>
        <p:spPr bwMode="auto">
          <a:xfrm flipH="1">
            <a:off x="8480425" y="2927350"/>
            <a:ext cx="1588" cy="357188"/>
          </a:xfrm>
          <a:prstGeom prst="straightConnector1">
            <a:avLst/>
          </a:prstGeom>
          <a:noFill/>
          <a:ln w="57150">
            <a:solidFill>
              <a:srgbClr val="BFBFBF"/>
            </a:solidFill>
            <a:round/>
            <a:headEnd/>
            <a:tailEnd type="triangle" w="med" len="med"/>
          </a:ln>
        </p:spPr>
      </p:cxnSp>
      <p:cxnSp>
        <p:nvCxnSpPr>
          <p:cNvPr id="219155" name="Straight Arrow Connector 36"/>
          <p:cNvCxnSpPr>
            <a:cxnSpLocks noChangeShapeType="1"/>
          </p:cNvCxnSpPr>
          <p:nvPr/>
        </p:nvCxnSpPr>
        <p:spPr bwMode="auto">
          <a:xfrm flipH="1">
            <a:off x="6267450" y="2927350"/>
            <a:ext cx="1588" cy="357188"/>
          </a:xfrm>
          <a:prstGeom prst="straightConnector1">
            <a:avLst/>
          </a:prstGeom>
          <a:noFill/>
          <a:ln w="57150">
            <a:solidFill>
              <a:srgbClr val="BFBFBF"/>
            </a:solidFill>
            <a:round/>
            <a:headEnd/>
            <a:tailEnd type="triangle" w="med" len="med"/>
          </a:ln>
        </p:spPr>
      </p:cxnSp>
      <p:cxnSp>
        <p:nvCxnSpPr>
          <p:cNvPr id="219156" name="Straight Arrow Connector 36"/>
          <p:cNvCxnSpPr>
            <a:cxnSpLocks noChangeShapeType="1"/>
          </p:cNvCxnSpPr>
          <p:nvPr/>
        </p:nvCxnSpPr>
        <p:spPr bwMode="auto">
          <a:xfrm flipH="1">
            <a:off x="4122738" y="2925763"/>
            <a:ext cx="1587" cy="357187"/>
          </a:xfrm>
          <a:prstGeom prst="straightConnector1">
            <a:avLst/>
          </a:prstGeom>
          <a:noFill/>
          <a:ln w="57150">
            <a:solidFill>
              <a:srgbClr val="BFBFBF"/>
            </a:solidFill>
            <a:round/>
            <a:headEnd/>
            <a:tailEnd type="triangle" w="med" len="med"/>
          </a:ln>
        </p:spPr>
      </p:cxnSp>
      <p:cxnSp>
        <p:nvCxnSpPr>
          <p:cNvPr id="219157" name="Straight Arrow Connector 36"/>
          <p:cNvCxnSpPr>
            <a:cxnSpLocks noChangeShapeType="1"/>
          </p:cNvCxnSpPr>
          <p:nvPr/>
        </p:nvCxnSpPr>
        <p:spPr bwMode="auto">
          <a:xfrm flipH="1">
            <a:off x="1595438" y="2922588"/>
            <a:ext cx="1587" cy="357187"/>
          </a:xfrm>
          <a:prstGeom prst="straightConnector1">
            <a:avLst/>
          </a:prstGeom>
          <a:noFill/>
          <a:ln w="57150">
            <a:solidFill>
              <a:srgbClr val="BFBFBF"/>
            </a:solidFill>
            <a:round/>
            <a:headEnd/>
            <a:tailEnd type="triangle" w="med" len="med"/>
          </a:ln>
        </p:spPr>
      </p:cxnSp>
      <p:cxnSp>
        <p:nvCxnSpPr>
          <p:cNvPr id="219158" name="Straight Arrow Connector 36"/>
          <p:cNvCxnSpPr>
            <a:cxnSpLocks noChangeShapeType="1"/>
          </p:cNvCxnSpPr>
          <p:nvPr/>
        </p:nvCxnSpPr>
        <p:spPr bwMode="auto">
          <a:xfrm flipH="1">
            <a:off x="4757738" y="2743200"/>
            <a:ext cx="1587" cy="214313"/>
          </a:xfrm>
          <a:prstGeom prst="straightConnector1">
            <a:avLst/>
          </a:prstGeom>
          <a:noFill/>
          <a:ln w="57150">
            <a:solidFill>
              <a:srgbClr val="BFBFBF"/>
            </a:solidFill>
            <a:round/>
            <a:headEnd/>
            <a:tailEnd/>
          </a:ln>
        </p:spPr>
      </p:cxnSp>
      <p:sp>
        <p:nvSpPr>
          <p:cNvPr id="219159" name="Titolo 6"/>
          <p:cNvSpPr>
            <a:spLocks/>
          </p:cNvSpPr>
          <p:nvPr/>
        </p:nvSpPr>
        <p:spPr bwMode="auto">
          <a:xfrm>
            <a:off x="0" y="906463"/>
            <a:ext cx="9109075" cy="904875"/>
          </a:xfrm>
          <a:prstGeom prst="rect">
            <a:avLst/>
          </a:prstGeom>
          <a:noFill/>
          <a:ln w="12700">
            <a:noFill/>
            <a:miter lim="800000"/>
            <a:headEnd/>
            <a:tailEnd/>
          </a:ln>
        </p:spPr>
        <p:txBody>
          <a:bodyPr lIns="50800" tIns="50800" rIns="91429" bIns="50800" anchor="ctr">
            <a:prstTxWarp prst="textNoShape">
              <a:avLst/>
            </a:prstTxWarp>
          </a:bodyPr>
          <a:lstStyle/>
          <a:p>
            <a:pPr marL="39688" indent="-39688" eaLnBrk="0" hangingPunct="0">
              <a:lnSpc>
                <a:spcPct val="85000"/>
              </a:lnSpc>
              <a:spcBef>
                <a:spcPts val="600"/>
              </a:spcBef>
            </a:pPr>
            <a:r>
              <a:rPr lang="it-IT">
                <a:latin typeface="Calibri" pitchFamily="-108" charset="0"/>
              </a:rPr>
              <a:t>L’ontologia scompone la ricerca effettuata su assi diversi per ciascuna disciplina. </a:t>
            </a:r>
          </a:p>
          <a:p>
            <a:pPr marL="39688" indent="-39688" eaLnBrk="0" hangingPunct="0">
              <a:lnSpc>
                <a:spcPct val="85000"/>
              </a:lnSpc>
              <a:spcBef>
                <a:spcPts val="600"/>
              </a:spcBef>
            </a:pPr>
            <a:r>
              <a:rPr lang="it-IT">
                <a:latin typeface="Calibri" pitchFamily="-108" charset="0"/>
              </a:rPr>
              <a:t>Nell’esempio “Che cosa”, “Chi”, “Dove” e “Quando” (che indirizzano i contenuti correlati) sono gli assi definiti dall’ontologia STORIA. I numeri tra parentesi indicano il numero di atomi di contenuti trovato.</a:t>
            </a:r>
          </a:p>
        </p:txBody>
      </p:sp>
      <p:sp>
        <p:nvSpPr>
          <p:cNvPr id="219160" name="Titolo 6"/>
          <p:cNvSpPr>
            <a:spLocks/>
          </p:cNvSpPr>
          <p:nvPr/>
        </p:nvSpPr>
        <p:spPr bwMode="auto">
          <a:xfrm>
            <a:off x="0" y="0"/>
            <a:ext cx="9753600"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b="1">
                <a:solidFill>
                  <a:srgbClr val="FF0000"/>
                </a:solidFill>
                <a:latin typeface="Calibri" pitchFamily="-108" charset="0"/>
              </a:rPr>
              <a:t>Un esempio di ricerca tramite motore semantico:</a:t>
            </a:r>
          </a:p>
          <a:p>
            <a:pPr marL="39688" indent="-39688" algn="ctr" eaLnBrk="0" hangingPunct="0">
              <a:lnSpc>
                <a:spcPct val="85000"/>
              </a:lnSpc>
              <a:spcBef>
                <a:spcPts val="600"/>
              </a:spcBef>
            </a:pPr>
            <a:r>
              <a:rPr lang="it-IT" sz="2000" b="1">
                <a:solidFill>
                  <a:srgbClr val="FF0000"/>
                </a:solidFill>
                <a:latin typeface="Calibri" pitchFamily="-108" charset="0"/>
              </a:rPr>
              <a:t> </a:t>
            </a:r>
            <a:r>
              <a:rPr lang="it-IT" b="1">
                <a:solidFill>
                  <a:srgbClr val="FF0000"/>
                </a:solidFill>
                <a:latin typeface="Calibri" pitchFamily="-108" charset="0"/>
              </a:rPr>
              <a:t>i risultati della ricerca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1186" name="Rectangle 19"/>
          <p:cNvSpPr>
            <a:spLocks noChangeArrowheads="1"/>
          </p:cNvSpPr>
          <p:nvPr/>
        </p:nvSpPr>
        <p:spPr bwMode="auto">
          <a:xfrm>
            <a:off x="179388" y="908050"/>
            <a:ext cx="8785225" cy="5184775"/>
          </a:xfrm>
          <a:prstGeom prst="rect">
            <a:avLst/>
          </a:prstGeom>
          <a:solidFill>
            <a:srgbClr val="CCFFFF">
              <a:alpha val="50195"/>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83651" name="Segnaposto numero diapositiva 1"/>
          <p:cNvSpPr>
            <a:spLocks noGrp="1"/>
          </p:cNvSpPr>
          <p:nvPr>
            <p:ph type="sldNum" sz="quarter" idx="12"/>
          </p:nvPr>
        </p:nvSpPr>
        <p:spPr/>
        <p:txBody>
          <a:bodyPr/>
          <a:lstStyle/>
          <a:p>
            <a:pPr>
              <a:defRPr/>
            </a:pPr>
            <a:fld id="{CDA4FBB2-511F-364F-86BB-B7A79DA1306F}" type="slidenum">
              <a:rPr lang="it-IT"/>
              <a:pPr>
                <a:defRPr/>
              </a:pPr>
              <a:t>64</a:t>
            </a:fld>
            <a:endParaRPr lang="it-IT"/>
          </a:p>
        </p:txBody>
      </p:sp>
      <p:pic>
        <p:nvPicPr>
          <p:cNvPr id="221188" name="Picture 3" descr="C:\Users\R.carta\Desktop\HOPLO\appz e vecchie cose\appz\2.0\aquaglossicons\Source\PNG\Clock.png"/>
          <p:cNvPicPr>
            <a:picLocks noChangeAspect="1" noChangeArrowheads="1"/>
          </p:cNvPicPr>
          <p:nvPr/>
        </p:nvPicPr>
        <p:blipFill>
          <a:blip r:embed="rId3"/>
          <a:srcRect/>
          <a:stretch>
            <a:fillRect/>
          </a:stretch>
        </p:blipFill>
        <p:spPr bwMode="auto">
          <a:xfrm>
            <a:off x="6491288" y="3357563"/>
            <a:ext cx="457200" cy="457200"/>
          </a:xfrm>
          <a:prstGeom prst="rect">
            <a:avLst/>
          </a:prstGeom>
          <a:noFill/>
          <a:ln w="9525">
            <a:noFill/>
            <a:miter lim="800000"/>
            <a:headEnd/>
            <a:tailEnd/>
          </a:ln>
        </p:spPr>
      </p:pic>
      <p:pic>
        <p:nvPicPr>
          <p:cNvPr id="221189" name="Picture 4" descr="C:\Users\R.carta\Desktop\HOPLO\appz e vecchie cose\appz\2.0\aquaglossicons\Source\PNG\Forum.png"/>
          <p:cNvPicPr>
            <a:picLocks noChangeAspect="1" noChangeArrowheads="1"/>
          </p:cNvPicPr>
          <p:nvPr/>
        </p:nvPicPr>
        <p:blipFill>
          <a:blip r:embed="rId4"/>
          <a:srcRect/>
          <a:stretch>
            <a:fillRect/>
          </a:stretch>
        </p:blipFill>
        <p:spPr bwMode="auto">
          <a:xfrm>
            <a:off x="3276600" y="3381375"/>
            <a:ext cx="503238" cy="504825"/>
          </a:xfrm>
          <a:prstGeom prst="rect">
            <a:avLst/>
          </a:prstGeom>
          <a:noFill/>
          <a:ln w="9525">
            <a:noFill/>
            <a:miter lim="800000"/>
            <a:headEnd/>
            <a:tailEnd/>
          </a:ln>
        </p:spPr>
      </p:pic>
      <p:pic>
        <p:nvPicPr>
          <p:cNvPr id="221190" name="Picture 8" descr="C:\Users\R.carta\Desktop\HOPLO\appz e vecchie cose\appz\2.0\aquaglossicons\Source\PNG\Folder.png"/>
          <p:cNvPicPr>
            <a:picLocks noChangeAspect="1" noChangeArrowheads="1"/>
          </p:cNvPicPr>
          <p:nvPr/>
        </p:nvPicPr>
        <p:blipFill>
          <a:blip r:embed="rId5"/>
          <a:srcRect/>
          <a:stretch>
            <a:fillRect/>
          </a:stretch>
        </p:blipFill>
        <p:spPr bwMode="auto">
          <a:xfrm>
            <a:off x="395288" y="3284538"/>
            <a:ext cx="503237" cy="504825"/>
          </a:xfrm>
          <a:prstGeom prst="rect">
            <a:avLst/>
          </a:prstGeom>
          <a:noFill/>
          <a:ln w="9525">
            <a:noFill/>
            <a:miter lim="800000"/>
            <a:headEnd/>
            <a:tailEnd/>
          </a:ln>
        </p:spPr>
      </p:pic>
      <p:sp>
        <p:nvSpPr>
          <p:cNvPr id="221191" name="Rectangle 22"/>
          <p:cNvSpPr>
            <a:spLocks noChangeArrowheads="1"/>
          </p:cNvSpPr>
          <p:nvPr/>
        </p:nvSpPr>
        <p:spPr bwMode="auto">
          <a:xfrm>
            <a:off x="971550" y="3357563"/>
            <a:ext cx="1466850" cy="396875"/>
          </a:xfrm>
          <a:prstGeom prst="rect">
            <a:avLst/>
          </a:prstGeom>
          <a:noFill/>
          <a:ln w="9525">
            <a:noFill/>
            <a:miter lim="800000"/>
            <a:headEnd/>
            <a:tailEnd/>
          </a:ln>
        </p:spPr>
        <p:txBody>
          <a:bodyPr wrap="none">
            <a:prstTxWarp prst="textNoShape">
              <a:avLst/>
            </a:prstTxWarp>
            <a:spAutoFit/>
          </a:bodyPr>
          <a:lstStyle/>
          <a:p>
            <a:pPr eaLnBrk="0" hangingPunct="0"/>
            <a:r>
              <a:rPr lang="it-IT" sz="2000" b="1" i="1">
                <a:latin typeface="Calibri" pitchFamily="-108" charset="0"/>
              </a:rPr>
              <a:t>Modularità</a:t>
            </a:r>
          </a:p>
        </p:txBody>
      </p:sp>
      <p:sp>
        <p:nvSpPr>
          <p:cNvPr id="221192" name="Rectangle 24"/>
          <p:cNvSpPr>
            <a:spLocks noChangeArrowheads="1"/>
          </p:cNvSpPr>
          <p:nvPr/>
        </p:nvSpPr>
        <p:spPr bwMode="auto">
          <a:xfrm>
            <a:off x="3665538" y="3352800"/>
            <a:ext cx="2286000" cy="396875"/>
          </a:xfrm>
          <a:prstGeom prst="rect">
            <a:avLst/>
          </a:prstGeom>
          <a:noFill/>
          <a:ln w="9525">
            <a:noFill/>
            <a:miter lim="800000"/>
            <a:headEnd/>
            <a:tailEnd/>
          </a:ln>
        </p:spPr>
        <p:txBody>
          <a:bodyPr>
            <a:prstTxWarp prst="textNoShape">
              <a:avLst/>
            </a:prstTxWarp>
            <a:spAutoFit/>
          </a:bodyPr>
          <a:lstStyle/>
          <a:p>
            <a:pPr eaLnBrk="0" hangingPunct="0"/>
            <a:r>
              <a:rPr lang="it-IT" sz="2000" b="1" i="1">
                <a:latin typeface="Calibri" pitchFamily="-108" charset="0"/>
              </a:rPr>
              <a:t>Sistematicità</a:t>
            </a:r>
          </a:p>
        </p:txBody>
      </p:sp>
      <p:sp>
        <p:nvSpPr>
          <p:cNvPr id="221193" name="Rectangle 25"/>
          <p:cNvSpPr>
            <a:spLocks noChangeArrowheads="1"/>
          </p:cNvSpPr>
          <p:nvPr/>
        </p:nvSpPr>
        <p:spPr bwMode="auto">
          <a:xfrm>
            <a:off x="6588125" y="3284538"/>
            <a:ext cx="1954213" cy="457200"/>
          </a:xfrm>
          <a:prstGeom prst="rect">
            <a:avLst/>
          </a:prstGeom>
          <a:noFill/>
          <a:ln w="9525">
            <a:noFill/>
            <a:miter lim="800000"/>
            <a:headEnd/>
            <a:tailEnd/>
          </a:ln>
        </p:spPr>
        <p:txBody>
          <a:bodyPr>
            <a:prstTxWarp prst="textNoShape">
              <a:avLst/>
            </a:prstTxWarp>
            <a:spAutoFit/>
          </a:bodyPr>
          <a:lstStyle/>
          <a:p>
            <a:pPr eaLnBrk="0" hangingPunct="0"/>
            <a:r>
              <a:rPr lang="it-IT" b="1" i="1">
                <a:latin typeface="Calibri" pitchFamily="-108" charset="0"/>
              </a:rPr>
              <a:t>   </a:t>
            </a:r>
            <a:r>
              <a:rPr lang="it-IT" sz="2000" b="1" i="1">
                <a:latin typeface="Calibri" pitchFamily="-108" charset="0"/>
              </a:rPr>
              <a:t> Flessibilità</a:t>
            </a:r>
          </a:p>
        </p:txBody>
      </p:sp>
      <p:cxnSp>
        <p:nvCxnSpPr>
          <p:cNvPr id="20" name="Straight Arrow Connector 36"/>
          <p:cNvCxnSpPr/>
          <p:nvPr/>
        </p:nvCxnSpPr>
        <p:spPr>
          <a:xfrm>
            <a:off x="1450975" y="2952750"/>
            <a:ext cx="6929438" cy="1588"/>
          </a:xfrm>
          <a:prstGeom prst="straightConnector1">
            <a:avLst/>
          </a:prstGeom>
          <a:ln w="57150">
            <a:solidFill>
              <a:schemeClr val="accent3">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1195" name="Straight Arrow Connector 36"/>
          <p:cNvCxnSpPr>
            <a:cxnSpLocks noChangeShapeType="1"/>
          </p:cNvCxnSpPr>
          <p:nvPr/>
        </p:nvCxnSpPr>
        <p:spPr bwMode="auto">
          <a:xfrm flipH="1">
            <a:off x="8378825" y="2927350"/>
            <a:ext cx="1588" cy="357188"/>
          </a:xfrm>
          <a:prstGeom prst="straightConnector1">
            <a:avLst/>
          </a:prstGeom>
          <a:noFill/>
          <a:ln w="57150">
            <a:solidFill>
              <a:srgbClr val="BFBFBF"/>
            </a:solidFill>
            <a:round/>
            <a:headEnd/>
            <a:tailEnd type="triangle" w="med" len="med"/>
          </a:ln>
        </p:spPr>
      </p:cxnSp>
      <p:cxnSp>
        <p:nvCxnSpPr>
          <p:cNvPr id="221196" name="Straight Arrow Connector 36"/>
          <p:cNvCxnSpPr>
            <a:cxnSpLocks noChangeShapeType="1"/>
          </p:cNvCxnSpPr>
          <p:nvPr/>
        </p:nvCxnSpPr>
        <p:spPr bwMode="auto">
          <a:xfrm flipH="1">
            <a:off x="4641850" y="2925763"/>
            <a:ext cx="1588" cy="357187"/>
          </a:xfrm>
          <a:prstGeom prst="straightConnector1">
            <a:avLst/>
          </a:prstGeom>
          <a:noFill/>
          <a:ln w="57150">
            <a:solidFill>
              <a:srgbClr val="BFBFBF"/>
            </a:solidFill>
            <a:round/>
            <a:headEnd/>
            <a:tailEnd type="triangle" w="med" len="med"/>
          </a:ln>
        </p:spPr>
      </p:cxnSp>
      <p:cxnSp>
        <p:nvCxnSpPr>
          <p:cNvPr id="221197" name="Straight Arrow Connector 36"/>
          <p:cNvCxnSpPr>
            <a:cxnSpLocks noChangeShapeType="1"/>
          </p:cNvCxnSpPr>
          <p:nvPr/>
        </p:nvCxnSpPr>
        <p:spPr bwMode="auto">
          <a:xfrm flipH="1">
            <a:off x="1450975" y="2922588"/>
            <a:ext cx="1588" cy="357187"/>
          </a:xfrm>
          <a:prstGeom prst="straightConnector1">
            <a:avLst/>
          </a:prstGeom>
          <a:noFill/>
          <a:ln w="57150">
            <a:solidFill>
              <a:srgbClr val="BFBFBF"/>
            </a:solidFill>
            <a:round/>
            <a:headEnd/>
            <a:tailEnd type="triangle" w="med" len="med"/>
          </a:ln>
        </p:spPr>
      </p:cxnSp>
      <p:cxnSp>
        <p:nvCxnSpPr>
          <p:cNvPr id="221198" name="Straight Arrow Connector 36"/>
          <p:cNvCxnSpPr>
            <a:cxnSpLocks noChangeShapeType="1"/>
          </p:cNvCxnSpPr>
          <p:nvPr/>
        </p:nvCxnSpPr>
        <p:spPr bwMode="auto">
          <a:xfrm>
            <a:off x="4643438" y="1989138"/>
            <a:ext cx="12700" cy="968375"/>
          </a:xfrm>
          <a:prstGeom prst="straightConnector1">
            <a:avLst/>
          </a:prstGeom>
          <a:noFill/>
          <a:ln w="57150">
            <a:solidFill>
              <a:srgbClr val="BFBFBF"/>
            </a:solidFill>
            <a:round/>
            <a:headEnd/>
            <a:tailEnd/>
          </a:ln>
        </p:spPr>
      </p:cxnSp>
      <p:sp>
        <p:nvSpPr>
          <p:cNvPr id="221199" name="Titolo 6"/>
          <p:cNvSpPr>
            <a:spLocks/>
          </p:cNvSpPr>
          <p:nvPr/>
        </p:nvSpPr>
        <p:spPr bwMode="auto">
          <a:xfrm>
            <a:off x="0" y="1069975"/>
            <a:ext cx="9144000"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eaLnBrk="0" hangingPunct="0">
              <a:lnSpc>
                <a:spcPct val="85000"/>
              </a:lnSpc>
              <a:spcBef>
                <a:spcPts val="600"/>
              </a:spcBef>
            </a:pPr>
            <a:endParaRPr lang="it-IT">
              <a:latin typeface="Candara" pitchFamily="-108" charset="0"/>
            </a:endParaRPr>
          </a:p>
        </p:txBody>
      </p:sp>
      <p:sp>
        <p:nvSpPr>
          <p:cNvPr id="221200" name="Titolo 6"/>
          <p:cNvSpPr>
            <a:spLocks/>
          </p:cNvSpPr>
          <p:nvPr/>
        </p:nvSpPr>
        <p:spPr bwMode="auto">
          <a:xfrm>
            <a:off x="0" y="0"/>
            <a:ext cx="9753600" cy="758825"/>
          </a:xfrm>
          <a:prstGeom prst="rect">
            <a:avLst/>
          </a:prstGeom>
          <a:noFill/>
          <a:ln w="12700">
            <a:noFill/>
            <a:miter lim="800000"/>
            <a:headEnd/>
            <a:tailEnd/>
          </a:ln>
        </p:spPr>
        <p:txBody>
          <a:bodyPr lIns="50800" tIns="50800" rIns="91429" bIns="50800" anchor="ctr">
            <a:prstTxWarp prst="textNoShape">
              <a:avLst/>
            </a:prstTxWarp>
          </a:bodyPr>
          <a:lstStyle/>
          <a:p>
            <a:pPr marL="39688" indent="-39688" algn="ctr" eaLnBrk="0" hangingPunct="0">
              <a:lnSpc>
                <a:spcPct val="85000"/>
              </a:lnSpc>
              <a:spcBef>
                <a:spcPts val="600"/>
              </a:spcBef>
            </a:pPr>
            <a:r>
              <a:rPr lang="it-IT" sz="2800" b="1">
                <a:solidFill>
                  <a:srgbClr val="FF0000"/>
                </a:solidFill>
                <a:latin typeface="Calibri" pitchFamily="-108" charset="0"/>
              </a:rPr>
              <a:t>Didattica con gli ambienti di apprendimento</a:t>
            </a:r>
          </a:p>
        </p:txBody>
      </p:sp>
      <p:sp>
        <p:nvSpPr>
          <p:cNvPr id="221201" name="CasellaDiTesto 27"/>
          <p:cNvSpPr txBox="1">
            <a:spLocks noChangeArrowheads="1"/>
          </p:cNvSpPr>
          <p:nvPr/>
        </p:nvSpPr>
        <p:spPr bwMode="auto">
          <a:xfrm>
            <a:off x="755650" y="1214438"/>
            <a:ext cx="7596188" cy="701675"/>
          </a:xfrm>
          <a:prstGeom prst="rect">
            <a:avLst/>
          </a:prstGeom>
          <a:noFill/>
          <a:ln w="9525">
            <a:noFill/>
            <a:miter lim="800000"/>
            <a:headEnd/>
            <a:tailEnd/>
          </a:ln>
        </p:spPr>
        <p:txBody>
          <a:bodyPr>
            <a:prstTxWarp prst="textNoShape">
              <a:avLst/>
            </a:prstTxWarp>
            <a:spAutoFit/>
          </a:bodyPr>
          <a:lstStyle/>
          <a:p>
            <a:pPr eaLnBrk="0" hangingPunct="0"/>
            <a:r>
              <a:rPr lang="it-IT" sz="2000">
                <a:latin typeface="Calibri" pitchFamily="-108" charset="0"/>
              </a:rPr>
              <a:t>Gli ambienti di apprendimento devono  assicurare la convergenza e l’equilibrio tra le seguenti caratteristiche ed esigenze</a:t>
            </a:r>
          </a:p>
        </p:txBody>
      </p:sp>
      <p:sp>
        <p:nvSpPr>
          <p:cNvPr id="221202" name="CasellaDiTesto 29"/>
          <p:cNvSpPr txBox="1">
            <a:spLocks noChangeArrowheads="1"/>
          </p:cNvSpPr>
          <p:nvPr/>
        </p:nvSpPr>
        <p:spPr bwMode="auto">
          <a:xfrm>
            <a:off x="484188" y="4292600"/>
            <a:ext cx="8120062" cy="1981200"/>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Il testo deve essere </a:t>
            </a:r>
            <a:r>
              <a:rPr lang="it-IT" sz="2000" b="1">
                <a:latin typeface="Calibri" pitchFamily="-108" charset="0"/>
              </a:rPr>
              <a:t>scomponibile </a:t>
            </a:r>
            <a:r>
              <a:rPr lang="it-IT" sz="2000">
                <a:latin typeface="Calibri" pitchFamily="-108" charset="0"/>
              </a:rPr>
              <a:t>e </a:t>
            </a:r>
            <a:r>
              <a:rPr lang="it-IT" sz="2000" b="1">
                <a:latin typeface="Calibri" pitchFamily="-108" charset="0"/>
              </a:rPr>
              <a:t>riorganizzabile </a:t>
            </a:r>
            <a:r>
              <a:rPr lang="it-IT" sz="2000">
                <a:latin typeface="Calibri" pitchFamily="-108" charset="0"/>
              </a:rPr>
              <a:t>in base alle esigenze didattiche del docente e dello stesso studente, il quale deve poter costruire un proprio percorso individuale, disporre di materiali adatti al suo livello di apprendimento, tarati sul suo bisogno di personalizzazione ed, eventualmente, di recupero.</a:t>
            </a:r>
          </a:p>
          <a:p>
            <a:pPr algn="just" eaLnBrk="0" hangingPunct="0"/>
            <a:endParaRPr lang="it-IT">
              <a:latin typeface="Calibri" pitchFamily="-10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223234" name="Object 2"/>
          <p:cNvGraphicFramePr>
            <a:graphicFrameLocks noChangeAspect="1"/>
          </p:cNvGraphicFramePr>
          <p:nvPr/>
        </p:nvGraphicFramePr>
        <p:xfrm>
          <a:off x="387350" y="214313"/>
          <a:ext cx="8528050" cy="6292850"/>
        </p:xfrm>
        <a:graphic>
          <a:graphicData uri="http://schemas.openxmlformats.org/presentationml/2006/ole">
            <p:oleObj spid="_x0000_s223234" name="Documento" r:id="rId3" imgW="25346032" imgH="16711111" progId="Word.Document.12">
              <p:link updateAutomatic="1"/>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4258" name="Rectangle 4"/>
          <p:cNvSpPr>
            <a:spLocks noChangeArrowheads="1"/>
          </p:cNvSpPr>
          <p:nvPr/>
        </p:nvSpPr>
        <p:spPr bwMode="auto">
          <a:xfrm>
            <a:off x="152400" y="228600"/>
            <a:ext cx="8839200" cy="579120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28355" name="Segnaposto numero diapositiva 3"/>
          <p:cNvSpPr>
            <a:spLocks noGrp="1"/>
          </p:cNvSpPr>
          <p:nvPr>
            <p:ph type="sldNum" sz="quarter" idx="12"/>
          </p:nvPr>
        </p:nvSpPr>
        <p:spPr/>
        <p:txBody>
          <a:bodyPr/>
          <a:lstStyle/>
          <a:p>
            <a:pPr>
              <a:defRPr/>
            </a:pPr>
            <a:fld id="{2AF0B5CE-D797-D84E-87F3-67F17218534B}" type="slidenum">
              <a:rPr lang="it-IT"/>
              <a:pPr>
                <a:defRPr/>
              </a:pPr>
              <a:t>66</a:t>
            </a:fld>
            <a:endParaRPr lang="it-IT"/>
          </a:p>
        </p:txBody>
      </p:sp>
      <p:sp>
        <p:nvSpPr>
          <p:cNvPr id="224260" name="Text Box 2"/>
          <p:cNvSpPr txBox="1">
            <a:spLocks noChangeArrowheads="1"/>
          </p:cNvSpPr>
          <p:nvPr/>
        </p:nvSpPr>
        <p:spPr bwMode="auto">
          <a:xfrm>
            <a:off x="304800" y="228600"/>
            <a:ext cx="8534400" cy="4462463"/>
          </a:xfrm>
          <a:prstGeom prst="rect">
            <a:avLst/>
          </a:prstGeom>
          <a:noFill/>
          <a:ln w="9525">
            <a:noFill/>
            <a:miter lim="800000"/>
            <a:headEnd/>
            <a:tailEnd/>
          </a:ln>
        </p:spPr>
        <p:txBody>
          <a:bodyPr>
            <a:prstTxWarp prst="textNoShape">
              <a:avLst/>
            </a:prstTxWarp>
            <a:spAutoFit/>
          </a:bodyPr>
          <a:lstStyle/>
          <a:p>
            <a:pPr algn="ctr"/>
            <a:r>
              <a:rPr lang="it-IT" sz="3200" b="1">
                <a:latin typeface="Calibri" pitchFamily="-108" charset="0"/>
              </a:rPr>
              <a:t>Le competenze di base da sviluppare:</a:t>
            </a:r>
          </a:p>
          <a:p>
            <a:endParaRPr lang="it-IT" sz="2800">
              <a:latin typeface="Calibri" pitchFamily="-108" charset="0"/>
            </a:endParaRPr>
          </a:p>
          <a:p>
            <a:pPr>
              <a:buFont typeface="Wingdings" pitchFamily="-108" charset="2"/>
              <a:buChar char="q"/>
            </a:pPr>
            <a:r>
              <a:rPr lang="it-IT" sz="2800">
                <a:latin typeface="Calibri" pitchFamily="-108" charset="0"/>
              </a:rPr>
              <a:t> </a:t>
            </a:r>
            <a:r>
              <a:rPr lang="it-IT" sz="2800" b="1">
                <a:latin typeface="Calibri" pitchFamily="-108" charset="0"/>
              </a:rPr>
              <a:t>LEGGERE (OSSERVARE E PERCEPIRE);</a:t>
            </a:r>
          </a:p>
          <a:p>
            <a:pPr>
              <a:buFont typeface="Wingdings" pitchFamily="-108" charset="2"/>
              <a:buChar char="q"/>
            </a:pPr>
            <a:r>
              <a:rPr lang="it-IT" sz="2800" b="1">
                <a:latin typeface="Calibri" pitchFamily="-108" charset="0"/>
              </a:rPr>
              <a:t> INTERPRETARE;</a:t>
            </a:r>
          </a:p>
          <a:p>
            <a:pPr>
              <a:buFont typeface="Wingdings" pitchFamily="-108" charset="2"/>
              <a:buChar char="q"/>
            </a:pPr>
            <a:r>
              <a:rPr lang="it-IT" sz="2800" b="1">
                <a:latin typeface="Calibri" pitchFamily="-108" charset="0"/>
              </a:rPr>
              <a:t> CATALOGARE;</a:t>
            </a:r>
          </a:p>
          <a:p>
            <a:pPr>
              <a:buFont typeface="Wingdings" pitchFamily="-108" charset="2"/>
              <a:buChar char="q"/>
            </a:pPr>
            <a:r>
              <a:rPr lang="it-IT" sz="2800" b="1">
                <a:latin typeface="Calibri" pitchFamily="-108" charset="0"/>
              </a:rPr>
              <a:t> SELEZIONARE IN BASE A UN CRITERIO DI PERTINENZA;</a:t>
            </a:r>
          </a:p>
          <a:p>
            <a:pPr>
              <a:buFont typeface="Wingdings" pitchFamily="-108" charset="2"/>
              <a:buChar char="q"/>
            </a:pPr>
            <a:r>
              <a:rPr lang="it-IT" sz="2800" b="1">
                <a:latin typeface="Calibri" pitchFamily="-108" charset="0"/>
              </a:rPr>
              <a:t> FORMULARE IPOTESI e CONTROLLARLE;</a:t>
            </a:r>
          </a:p>
          <a:p>
            <a:pPr>
              <a:buFont typeface="Wingdings" pitchFamily="-108" charset="2"/>
              <a:buChar char="q"/>
            </a:pPr>
            <a:r>
              <a:rPr lang="it-IT" sz="2800" b="1">
                <a:latin typeface="Calibri" pitchFamily="-108" charset="0"/>
              </a:rPr>
              <a:t> ARGOMENTARE E CONFUTARE;</a:t>
            </a:r>
          </a:p>
          <a:p>
            <a:pPr>
              <a:buFont typeface="Wingdings" pitchFamily="-108" charset="2"/>
              <a:buChar char="q"/>
            </a:pPr>
            <a:r>
              <a:rPr lang="it-IT" sz="2800" b="1">
                <a:latin typeface="Calibri" pitchFamily="-108" charset="0"/>
              </a:rPr>
              <a:t> RISOLVERE PROBLEMI;</a:t>
            </a:r>
          </a:p>
          <a:p>
            <a:pPr>
              <a:buFont typeface="Wingdings" pitchFamily="-108" charset="2"/>
              <a:buChar char="q"/>
            </a:pPr>
            <a:r>
              <a:rPr lang="it-IT" sz="2800" b="1">
                <a:latin typeface="Calibri" pitchFamily="-108" charset="0"/>
              </a:rPr>
              <a:t> COMUNICARE</a:t>
            </a:r>
          </a:p>
        </p:txBody>
      </p:sp>
    </p:spTree>
  </p:cSld>
  <p:clrMapOvr>
    <a:masterClrMapping/>
  </p:clrMapOvr>
  <p:transition spd="med">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Segnaposto numero diapositiva 3"/>
          <p:cNvSpPr>
            <a:spLocks noGrp="1"/>
          </p:cNvSpPr>
          <p:nvPr>
            <p:ph type="sldNum" sz="quarter" idx="12"/>
          </p:nvPr>
        </p:nvSpPr>
        <p:spPr>
          <a:xfrm>
            <a:off x="6553200" y="6008688"/>
            <a:ext cx="1905000" cy="457200"/>
          </a:xfrm>
        </p:spPr>
        <p:txBody>
          <a:bodyPr/>
          <a:lstStyle/>
          <a:p>
            <a:pPr>
              <a:defRPr/>
            </a:pPr>
            <a:fld id="{60A03033-EA79-B441-B3A0-070206E68526}" type="slidenum">
              <a:rPr lang="it-IT"/>
              <a:pPr>
                <a:defRPr/>
              </a:pPr>
              <a:t>67</a:t>
            </a:fld>
            <a:endParaRPr lang="it-IT"/>
          </a:p>
        </p:txBody>
      </p:sp>
      <p:sp>
        <p:nvSpPr>
          <p:cNvPr id="226307" name="Rectangle 2"/>
          <p:cNvSpPr>
            <a:spLocks noChangeArrowheads="1"/>
          </p:cNvSpPr>
          <p:nvPr/>
        </p:nvSpPr>
        <p:spPr bwMode="auto">
          <a:xfrm>
            <a:off x="173038" y="836613"/>
            <a:ext cx="8936037" cy="5448300"/>
          </a:xfrm>
          <a:prstGeom prst="rect">
            <a:avLst/>
          </a:prstGeom>
          <a:solidFill>
            <a:srgbClr val="FFCC00">
              <a:alpha val="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81923" name="Rectangle 3"/>
          <p:cNvSpPr>
            <a:spLocks noChangeArrowheads="1"/>
          </p:cNvSpPr>
          <p:nvPr/>
        </p:nvSpPr>
        <p:spPr bwMode="auto">
          <a:xfrm>
            <a:off x="1008063" y="228600"/>
            <a:ext cx="8135937" cy="396875"/>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Dall’intersoggettività all’intelligenza connettiva</a:t>
            </a:r>
          </a:p>
        </p:txBody>
      </p:sp>
      <p:sp>
        <p:nvSpPr>
          <p:cNvPr id="226309" name="Text Box 4"/>
          <p:cNvSpPr txBox="1">
            <a:spLocks noChangeArrowheads="1"/>
          </p:cNvSpPr>
          <p:nvPr/>
        </p:nvSpPr>
        <p:spPr bwMode="auto">
          <a:xfrm>
            <a:off x="323850" y="931863"/>
            <a:ext cx="8820150" cy="457200"/>
          </a:xfrm>
          <a:prstGeom prst="rect">
            <a:avLst/>
          </a:prstGeom>
          <a:noFill/>
          <a:ln w="9525" cap="rnd">
            <a:noFill/>
            <a:prstDash val="sysDot"/>
            <a:miter lim="800000"/>
            <a:headEnd/>
            <a:tailEnd/>
          </a:ln>
        </p:spPr>
        <p:txBody>
          <a:bodyPr>
            <a:prstTxWarp prst="textNoShape">
              <a:avLst/>
            </a:prstTxWarp>
            <a:spAutoFit/>
          </a:bodyPr>
          <a:lstStyle/>
          <a:p>
            <a:pPr marL="352425" indent="-352425">
              <a:buClr>
                <a:srgbClr val="FF3300"/>
              </a:buClr>
            </a:pPr>
            <a:r>
              <a:rPr lang="it-IT" b="1">
                <a:latin typeface="Verdana" pitchFamily="-108" charset="0"/>
              </a:rPr>
              <a:t>     La conoscenza è dinamica e incompleta</a:t>
            </a:r>
          </a:p>
        </p:txBody>
      </p:sp>
      <p:pic>
        <p:nvPicPr>
          <p:cNvPr id="226310" name="Picture 5" descr="labirinto"/>
          <p:cNvPicPr>
            <a:picLocks noChangeAspect="1" noChangeArrowheads="1"/>
          </p:cNvPicPr>
          <p:nvPr/>
        </p:nvPicPr>
        <p:blipFill>
          <a:blip r:embed="rId3"/>
          <a:srcRect/>
          <a:stretch>
            <a:fillRect/>
          </a:stretch>
        </p:blipFill>
        <p:spPr bwMode="auto">
          <a:xfrm>
            <a:off x="250825" y="1700213"/>
            <a:ext cx="4191000" cy="4191000"/>
          </a:xfrm>
          <a:prstGeom prst="rect">
            <a:avLst/>
          </a:prstGeom>
          <a:noFill/>
          <a:ln w="9525">
            <a:noFill/>
            <a:miter lim="800000"/>
            <a:headEnd/>
            <a:tailEnd/>
          </a:ln>
        </p:spPr>
      </p:pic>
      <p:sp>
        <p:nvSpPr>
          <p:cNvPr id="226311" name="Text Box 6"/>
          <p:cNvSpPr txBox="1">
            <a:spLocks noChangeArrowheads="1"/>
          </p:cNvSpPr>
          <p:nvPr/>
        </p:nvSpPr>
        <p:spPr bwMode="auto">
          <a:xfrm>
            <a:off x="4448175" y="1700213"/>
            <a:ext cx="4516438" cy="4186237"/>
          </a:xfrm>
          <a:prstGeom prst="rect">
            <a:avLst/>
          </a:prstGeom>
          <a:noFill/>
          <a:ln w="9525" cap="rnd">
            <a:noFill/>
            <a:prstDash val="sysDot"/>
            <a:miter lim="800000"/>
            <a:headEnd/>
            <a:tailEnd/>
          </a:ln>
        </p:spPr>
        <p:txBody>
          <a:bodyPr>
            <a:prstTxWarp prst="textNoShape">
              <a:avLst/>
            </a:prstTxWarp>
            <a:spAutoFit/>
          </a:bodyPr>
          <a:lstStyle/>
          <a:p>
            <a:pPr marL="273050" indent="-273050">
              <a:buClr>
                <a:srgbClr val="FF3300"/>
              </a:buClr>
              <a:buFontTx/>
              <a:buChar char="•"/>
            </a:pPr>
            <a:r>
              <a:rPr lang="it-IT" sz="1400" b="1">
                <a:latin typeface="Verdana" pitchFamily="-108" charset="0"/>
              </a:rPr>
              <a:t>Sviluppo delle alternative</a:t>
            </a:r>
          </a:p>
          <a:p>
            <a:pPr marL="273050" indent="-273050">
              <a:buClr>
                <a:srgbClr val="FF3300"/>
              </a:buClr>
              <a:buFontTx/>
              <a:buChar char="•"/>
            </a:pPr>
            <a:r>
              <a:rPr lang="it-IT" sz="1400" b="1">
                <a:latin typeface="Verdana" pitchFamily="-108" charset="0"/>
              </a:rPr>
              <a:t>Accordarsi sulle premesse per la selezione </a:t>
            </a:r>
          </a:p>
          <a:p>
            <a:pPr marL="273050" indent="-273050">
              <a:buClr>
                <a:srgbClr val="FF3300"/>
              </a:buClr>
              <a:buFontTx/>
              <a:buChar char="•"/>
            </a:pPr>
            <a:endParaRPr lang="it-IT" sz="1400" b="1">
              <a:latin typeface="Verdana" pitchFamily="-108" charset="0"/>
            </a:endParaRPr>
          </a:p>
          <a:p>
            <a:pPr marL="273050" indent="-273050">
              <a:buClr>
                <a:srgbClr val="FF3300"/>
              </a:buClr>
              <a:buFontTx/>
              <a:buChar char="•"/>
            </a:pPr>
            <a:r>
              <a:rPr lang="it-IT" sz="1400" b="1">
                <a:latin typeface="Verdana" pitchFamily="-108" charset="0"/>
              </a:rPr>
              <a:t>Ragionamento distribuito e ruolo della comunicazione</a:t>
            </a:r>
          </a:p>
          <a:p>
            <a:pPr marL="273050" indent="-273050">
              <a:buClr>
                <a:srgbClr val="FF3300"/>
              </a:buClr>
              <a:buFontTx/>
              <a:buChar char="•"/>
            </a:pPr>
            <a:endParaRPr lang="it-IT" sz="1400" b="1">
              <a:latin typeface="Verdana" pitchFamily="-108" charset="0"/>
            </a:endParaRPr>
          </a:p>
          <a:p>
            <a:pPr marL="273050" indent="-273050">
              <a:buClr>
                <a:srgbClr val="FF3300"/>
              </a:buClr>
              <a:buFontTx/>
              <a:buChar char="•"/>
            </a:pPr>
            <a:r>
              <a:rPr lang="it-IT" sz="1400" b="1">
                <a:latin typeface="Verdana" pitchFamily="-108" charset="0"/>
              </a:rPr>
              <a:t>Il pensiero come forma di connessione tra persone e gruppi </a:t>
            </a:r>
          </a:p>
          <a:p>
            <a:pPr marL="273050" indent="-273050">
              <a:buClr>
                <a:srgbClr val="FF3300"/>
              </a:buClr>
              <a:buFontTx/>
              <a:buChar char="•"/>
            </a:pPr>
            <a:endParaRPr lang="it-IT" sz="1400" b="1">
              <a:latin typeface="Verdana" pitchFamily="-108" charset="0"/>
            </a:endParaRPr>
          </a:p>
          <a:p>
            <a:pPr marL="273050" indent="-273050">
              <a:buClr>
                <a:srgbClr val="FF3300"/>
              </a:buClr>
              <a:buFontTx/>
              <a:buChar char="•"/>
            </a:pPr>
            <a:r>
              <a:rPr lang="it-IT" sz="1400" b="1">
                <a:latin typeface="Verdana" pitchFamily="-108" charset="0"/>
              </a:rPr>
              <a:t>Sviluppo di teorie sistemiche per sistemi multiagente le quali prevedono la possibilità, da parte di ciascun agente, di ragionare sulle proprie conoscenze e su quelle altrui, e permettono l’identificazione di conoscenze distribuite (distribuited knowledge) o condivise da un gruppo di agenti (common knowledge)</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Segnaposto numero diapositiva 3"/>
          <p:cNvSpPr>
            <a:spLocks noGrp="1"/>
          </p:cNvSpPr>
          <p:nvPr>
            <p:ph type="sldNum" sz="quarter" idx="12"/>
          </p:nvPr>
        </p:nvSpPr>
        <p:spPr/>
        <p:txBody>
          <a:bodyPr/>
          <a:lstStyle/>
          <a:p>
            <a:pPr>
              <a:defRPr/>
            </a:pPr>
            <a:fld id="{897C332D-A649-E14E-9B4E-13E969878F74}" type="slidenum">
              <a:rPr lang="it-IT"/>
              <a:pPr>
                <a:defRPr/>
              </a:pPr>
              <a:t>68</a:t>
            </a:fld>
            <a:endParaRPr lang="it-IT"/>
          </a:p>
        </p:txBody>
      </p:sp>
      <p:sp>
        <p:nvSpPr>
          <p:cNvPr id="228355" name="Rectangle 2"/>
          <p:cNvSpPr>
            <a:spLocks noChangeArrowheads="1"/>
          </p:cNvSpPr>
          <p:nvPr/>
        </p:nvSpPr>
        <p:spPr bwMode="auto">
          <a:xfrm>
            <a:off x="76200" y="304800"/>
            <a:ext cx="8953500" cy="822325"/>
          </a:xfrm>
          <a:prstGeom prst="rect">
            <a:avLst/>
          </a:prstGeom>
          <a:noFill/>
          <a:ln w="9525">
            <a:noFill/>
            <a:miter lim="800000"/>
            <a:headEnd/>
            <a:tailEnd/>
          </a:ln>
        </p:spPr>
        <p:txBody>
          <a:bodyPr>
            <a:prstTxWarp prst="textNoShape">
              <a:avLst/>
            </a:prstTxWarp>
            <a:spAutoFit/>
          </a:bodyPr>
          <a:lstStyle/>
          <a:p>
            <a:pPr algn="ctr" eaLnBrk="0" hangingPunct="0"/>
            <a:r>
              <a:rPr lang="it-IT" b="1">
                <a:latin typeface="Calibri" pitchFamily="-108" charset="0"/>
              </a:rPr>
              <a:t>L’IMPOSSIBILITA’ DI FAR FRONTE ALLO SVILUPPO </a:t>
            </a:r>
          </a:p>
          <a:p>
            <a:pPr algn="ctr" eaLnBrk="0" hangingPunct="0"/>
            <a:r>
              <a:rPr lang="it-IT" b="1">
                <a:latin typeface="Calibri" pitchFamily="-108" charset="0"/>
              </a:rPr>
              <a:t>DELLA CONOSCENZA ATTAVERSO IL SOLO FORMALE</a:t>
            </a:r>
          </a:p>
        </p:txBody>
      </p:sp>
      <p:sp>
        <p:nvSpPr>
          <p:cNvPr id="228356" name="Rectangle 3"/>
          <p:cNvSpPr>
            <a:spLocks noChangeArrowheads="1"/>
          </p:cNvSpPr>
          <p:nvPr/>
        </p:nvSpPr>
        <p:spPr bwMode="auto">
          <a:xfrm>
            <a:off x="0" y="1160463"/>
            <a:ext cx="6300788" cy="4848225"/>
          </a:xfrm>
          <a:prstGeom prst="rect">
            <a:avLst/>
          </a:prstGeom>
          <a:noFill/>
          <a:ln w="9525">
            <a:noFill/>
            <a:miter lim="800000"/>
            <a:headEnd/>
            <a:tailEnd/>
          </a:ln>
        </p:spPr>
        <p:txBody>
          <a:bodyPr>
            <a:prstTxWarp prst="textNoShape">
              <a:avLst/>
            </a:prstTxWarp>
            <a:spAutoFit/>
          </a:bodyPr>
          <a:lstStyle/>
          <a:p>
            <a:pPr algn="just" eaLnBrk="0" hangingPunct="0"/>
            <a:r>
              <a:rPr lang="it-IT" sz="1900">
                <a:latin typeface="Calibri" pitchFamily="-108" charset="0"/>
              </a:rPr>
              <a:t>Uno studio della Berkeley University ha rilevato che il volume di informazioni prodotte tra il 2001 e il 2004 è equivalente a quello prodotto tra il 1970 e il 2000 e che queste sono a loro volta equivalenti alla quantità di tutte le informazioni prodotte dall’umanità da quando è nata la scrittura fino al 1970.</a:t>
            </a:r>
          </a:p>
          <a:p>
            <a:pPr algn="just" eaLnBrk="0" hangingPunct="0"/>
            <a:r>
              <a:rPr lang="it-IT" sz="1900">
                <a:latin typeface="Calibri" pitchFamily="-108" charset="0"/>
              </a:rPr>
              <a:t>Un aggiornamento di questo studio ha rilevato che nei due anni dal 2004 al 2006 abbiamo prodotto l’identica quantità di informazioni nella metà del periodo.</a:t>
            </a:r>
          </a:p>
          <a:p>
            <a:pPr algn="just" eaLnBrk="0" hangingPunct="0"/>
            <a:endParaRPr lang="it-IT" sz="1900">
              <a:latin typeface="Calibri" pitchFamily="-108" charset="0"/>
            </a:endParaRPr>
          </a:p>
          <a:p>
            <a:pPr algn="just" eaLnBrk="0" hangingPunct="0"/>
            <a:endParaRPr lang="it-IT" sz="1900">
              <a:latin typeface="Calibri" pitchFamily="-108" charset="0"/>
            </a:endParaRPr>
          </a:p>
          <a:p>
            <a:pPr algn="just" eaLnBrk="0" hangingPunct="0"/>
            <a:endParaRPr lang="it-IT" sz="1700">
              <a:latin typeface="Calibri" pitchFamily="-108" charset="0"/>
            </a:endParaRPr>
          </a:p>
          <a:p>
            <a:pPr algn="just" eaLnBrk="0" hangingPunct="0"/>
            <a:endParaRPr lang="it-IT" sz="1700">
              <a:latin typeface="Calibri" pitchFamily="-108" charset="0"/>
            </a:endParaRPr>
          </a:p>
          <a:p>
            <a:pPr algn="just" eaLnBrk="0" hangingPunct="0"/>
            <a:endParaRPr lang="it-IT" sz="1700">
              <a:latin typeface="Calibri" pitchFamily="-108" charset="0"/>
            </a:endParaRPr>
          </a:p>
          <a:p>
            <a:pPr algn="just" eaLnBrk="0" hangingPunct="0"/>
            <a:endParaRPr lang="it-IT" sz="1700">
              <a:latin typeface="Calibri" pitchFamily="-108" charset="0"/>
            </a:endParaRPr>
          </a:p>
          <a:p>
            <a:pPr algn="just" eaLnBrk="0" hangingPunct="0"/>
            <a:r>
              <a:rPr lang="it-IT" sz="1700">
                <a:latin typeface="Calibri" pitchFamily="-108" charset="0"/>
              </a:rPr>
              <a:t>Se volessimo indicizzare solo l’informazione prodotta nei primi 6 anni di questo secolo staremmo dunque parlando del doppio di tutta l’informazione scritta di tutta la storia dell’umanità fino al 1970.</a:t>
            </a:r>
          </a:p>
        </p:txBody>
      </p:sp>
      <p:sp>
        <p:nvSpPr>
          <p:cNvPr id="228357" name="Line 5"/>
          <p:cNvSpPr>
            <a:spLocks noChangeShapeType="1"/>
          </p:cNvSpPr>
          <p:nvPr/>
        </p:nvSpPr>
        <p:spPr bwMode="auto">
          <a:xfrm>
            <a:off x="395288" y="4725988"/>
            <a:ext cx="8569325" cy="0"/>
          </a:xfrm>
          <a:prstGeom prst="line">
            <a:avLst/>
          </a:prstGeom>
          <a:noFill/>
          <a:ln w="19050" cap="rnd">
            <a:solidFill>
              <a:schemeClr val="tx1"/>
            </a:solidFill>
            <a:prstDash val="sysDot"/>
            <a:round/>
            <a:headEnd/>
            <a:tailEnd type="triangle" w="med" len="med"/>
          </a:ln>
        </p:spPr>
        <p:txBody>
          <a:bodyPr>
            <a:prstTxWarp prst="textNoShape">
              <a:avLst/>
            </a:prstTxWarp>
          </a:bodyPr>
          <a:lstStyle/>
          <a:p>
            <a:endParaRPr lang="it-IT"/>
          </a:p>
        </p:txBody>
      </p:sp>
      <p:sp>
        <p:nvSpPr>
          <p:cNvPr id="228358" name="Rectangle 6"/>
          <p:cNvSpPr>
            <a:spLocks noChangeArrowheads="1"/>
          </p:cNvSpPr>
          <p:nvPr/>
        </p:nvSpPr>
        <p:spPr bwMode="auto">
          <a:xfrm>
            <a:off x="4194175" y="4356100"/>
            <a:ext cx="2017713" cy="215900"/>
          </a:xfrm>
          <a:prstGeom prst="rect">
            <a:avLst/>
          </a:prstGeom>
          <a:solidFill>
            <a:srgbClr val="00FF00">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28359" name="Rectangle 7"/>
          <p:cNvSpPr>
            <a:spLocks noChangeArrowheads="1"/>
          </p:cNvSpPr>
          <p:nvPr/>
        </p:nvSpPr>
        <p:spPr bwMode="auto">
          <a:xfrm>
            <a:off x="6300788" y="3644900"/>
            <a:ext cx="936625" cy="935038"/>
          </a:xfrm>
          <a:prstGeom prst="rect">
            <a:avLst/>
          </a:prstGeom>
          <a:solidFill>
            <a:srgbClr val="99CCFF">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28360" name="Rectangle 8"/>
          <p:cNvSpPr>
            <a:spLocks noChangeArrowheads="1"/>
          </p:cNvSpPr>
          <p:nvPr/>
        </p:nvSpPr>
        <p:spPr bwMode="auto">
          <a:xfrm>
            <a:off x="7235825" y="1557338"/>
            <a:ext cx="431800" cy="3022600"/>
          </a:xfrm>
          <a:prstGeom prst="rect">
            <a:avLst/>
          </a:prstGeom>
          <a:solidFill>
            <a:srgbClr val="FFCC99">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28361" name="Text Box 10"/>
          <p:cNvSpPr txBox="1">
            <a:spLocks noChangeArrowheads="1"/>
          </p:cNvSpPr>
          <p:nvPr/>
        </p:nvSpPr>
        <p:spPr bwMode="auto">
          <a:xfrm>
            <a:off x="6283325" y="4725988"/>
            <a:ext cx="520700" cy="274637"/>
          </a:xfrm>
          <a:prstGeom prst="rect">
            <a:avLst/>
          </a:prstGeom>
          <a:noFill/>
          <a:ln w="19050" cap="rnd">
            <a:noFill/>
            <a:prstDash val="sysDot"/>
            <a:miter lim="800000"/>
            <a:headEnd/>
            <a:tailEnd/>
          </a:ln>
        </p:spPr>
        <p:txBody>
          <a:bodyPr wrap="none">
            <a:prstTxWarp prst="textNoShape">
              <a:avLst/>
            </a:prstTxWarp>
            <a:spAutoFit/>
          </a:bodyPr>
          <a:lstStyle/>
          <a:p>
            <a:r>
              <a:rPr lang="it-IT" sz="1200" b="1">
                <a:latin typeface="Calibri" pitchFamily="-108" charset="0"/>
              </a:rPr>
              <a:t>2001</a:t>
            </a:r>
          </a:p>
        </p:txBody>
      </p:sp>
      <p:sp>
        <p:nvSpPr>
          <p:cNvPr id="228362" name="Text Box 11"/>
          <p:cNvSpPr txBox="1">
            <a:spLocks noChangeArrowheads="1"/>
          </p:cNvSpPr>
          <p:nvPr/>
        </p:nvSpPr>
        <p:spPr bwMode="auto">
          <a:xfrm>
            <a:off x="6877050" y="4738688"/>
            <a:ext cx="520700" cy="274637"/>
          </a:xfrm>
          <a:prstGeom prst="rect">
            <a:avLst/>
          </a:prstGeom>
          <a:noFill/>
          <a:ln w="19050" cap="rnd">
            <a:noFill/>
            <a:prstDash val="sysDot"/>
            <a:miter lim="800000"/>
            <a:headEnd/>
            <a:tailEnd/>
          </a:ln>
        </p:spPr>
        <p:txBody>
          <a:bodyPr wrap="none">
            <a:prstTxWarp prst="textNoShape">
              <a:avLst/>
            </a:prstTxWarp>
            <a:spAutoFit/>
          </a:bodyPr>
          <a:lstStyle/>
          <a:p>
            <a:r>
              <a:rPr lang="it-IT" sz="1200" b="1">
                <a:latin typeface="Calibri" pitchFamily="-108" charset="0"/>
              </a:rPr>
              <a:t>2004</a:t>
            </a:r>
          </a:p>
        </p:txBody>
      </p:sp>
      <p:sp>
        <p:nvSpPr>
          <p:cNvPr id="228363" name="Text Box 12"/>
          <p:cNvSpPr txBox="1">
            <a:spLocks noChangeArrowheads="1"/>
          </p:cNvSpPr>
          <p:nvPr/>
        </p:nvSpPr>
        <p:spPr bwMode="auto">
          <a:xfrm>
            <a:off x="3979863" y="4738688"/>
            <a:ext cx="520700" cy="274637"/>
          </a:xfrm>
          <a:prstGeom prst="rect">
            <a:avLst/>
          </a:prstGeom>
          <a:noFill/>
          <a:ln w="19050" cap="rnd">
            <a:noFill/>
            <a:prstDash val="sysDot"/>
            <a:miter lim="800000"/>
            <a:headEnd/>
            <a:tailEnd/>
          </a:ln>
        </p:spPr>
        <p:txBody>
          <a:bodyPr wrap="none">
            <a:prstTxWarp prst="textNoShape">
              <a:avLst/>
            </a:prstTxWarp>
            <a:spAutoFit/>
          </a:bodyPr>
          <a:lstStyle/>
          <a:p>
            <a:r>
              <a:rPr lang="it-IT" sz="1200" b="1">
                <a:latin typeface="Calibri" pitchFamily="-108" charset="0"/>
              </a:rPr>
              <a:t>1970</a:t>
            </a:r>
          </a:p>
        </p:txBody>
      </p:sp>
      <p:sp>
        <p:nvSpPr>
          <p:cNvPr id="228364" name="Rectangle 13"/>
          <p:cNvSpPr>
            <a:spLocks noChangeArrowheads="1"/>
          </p:cNvSpPr>
          <p:nvPr/>
        </p:nvSpPr>
        <p:spPr bwMode="auto">
          <a:xfrm>
            <a:off x="1692275" y="4508500"/>
            <a:ext cx="2374900" cy="73025"/>
          </a:xfrm>
          <a:prstGeom prst="rect">
            <a:avLst/>
          </a:prstGeom>
          <a:solidFill>
            <a:srgbClr val="FFFF00">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28365" name="Text Box 14"/>
          <p:cNvSpPr txBox="1">
            <a:spLocks noChangeArrowheads="1"/>
          </p:cNvSpPr>
          <p:nvPr/>
        </p:nvSpPr>
        <p:spPr bwMode="auto">
          <a:xfrm>
            <a:off x="7507288" y="4738688"/>
            <a:ext cx="520700" cy="274637"/>
          </a:xfrm>
          <a:prstGeom prst="rect">
            <a:avLst/>
          </a:prstGeom>
          <a:noFill/>
          <a:ln w="19050" cap="rnd">
            <a:noFill/>
            <a:prstDash val="sysDot"/>
            <a:miter lim="800000"/>
            <a:headEnd/>
            <a:tailEnd/>
          </a:ln>
        </p:spPr>
        <p:txBody>
          <a:bodyPr wrap="none">
            <a:prstTxWarp prst="textNoShape">
              <a:avLst/>
            </a:prstTxWarp>
            <a:spAutoFit/>
          </a:bodyPr>
          <a:lstStyle/>
          <a:p>
            <a:r>
              <a:rPr lang="it-IT" sz="1200" b="1">
                <a:latin typeface="Calibri" pitchFamily="-108" charset="0"/>
              </a:rPr>
              <a:t>2006</a:t>
            </a:r>
          </a:p>
        </p:txBody>
      </p:sp>
      <p:sp>
        <p:nvSpPr>
          <p:cNvPr id="228366" name="Text Box 21"/>
          <p:cNvSpPr txBox="1">
            <a:spLocks noChangeArrowheads="1"/>
          </p:cNvSpPr>
          <p:nvPr/>
        </p:nvSpPr>
        <p:spPr bwMode="auto">
          <a:xfrm>
            <a:off x="5724525" y="4725988"/>
            <a:ext cx="520700" cy="274637"/>
          </a:xfrm>
          <a:prstGeom prst="rect">
            <a:avLst/>
          </a:prstGeom>
          <a:noFill/>
          <a:ln w="19050" cap="rnd">
            <a:noFill/>
            <a:prstDash val="sysDot"/>
            <a:miter lim="800000"/>
            <a:headEnd/>
            <a:tailEnd/>
          </a:ln>
        </p:spPr>
        <p:txBody>
          <a:bodyPr wrap="none">
            <a:prstTxWarp prst="textNoShape">
              <a:avLst/>
            </a:prstTxWarp>
            <a:spAutoFit/>
          </a:bodyPr>
          <a:lstStyle/>
          <a:p>
            <a:r>
              <a:rPr lang="it-IT" sz="1200" b="1">
                <a:latin typeface="Calibri" pitchFamily="-108" charset="0"/>
              </a:rPr>
              <a:t>2000</a:t>
            </a:r>
          </a:p>
        </p:txBody>
      </p:sp>
      <p:sp>
        <p:nvSpPr>
          <p:cNvPr id="228367" name="Line 22"/>
          <p:cNvSpPr>
            <a:spLocks noChangeShapeType="1"/>
          </p:cNvSpPr>
          <p:nvPr/>
        </p:nvSpPr>
        <p:spPr bwMode="auto">
          <a:xfrm>
            <a:off x="6199188" y="4654550"/>
            <a:ext cx="0" cy="142875"/>
          </a:xfrm>
          <a:prstGeom prst="line">
            <a:avLst/>
          </a:prstGeom>
          <a:noFill/>
          <a:ln w="19050">
            <a:solidFill>
              <a:schemeClr val="tx1"/>
            </a:solidFill>
            <a:prstDash val="sysDot"/>
            <a:round/>
            <a:headEnd/>
            <a:tailEnd/>
          </a:ln>
        </p:spPr>
        <p:txBody>
          <a:bodyPr wrap="none" lIns="90000" tIns="46800" rIns="90000" bIns="46800" anchor="ctr">
            <a:prstTxWarp prst="textNoShape">
              <a:avLst/>
            </a:prstTxWarp>
          </a:bodyPr>
          <a:lstStyle/>
          <a:p>
            <a:endParaRPr lang="it-IT"/>
          </a:p>
        </p:txBody>
      </p:sp>
      <p:sp>
        <p:nvSpPr>
          <p:cNvPr id="228368" name="Line 23"/>
          <p:cNvSpPr>
            <a:spLocks noChangeShapeType="1"/>
          </p:cNvSpPr>
          <p:nvPr/>
        </p:nvSpPr>
        <p:spPr bwMode="auto">
          <a:xfrm>
            <a:off x="6300788" y="4654550"/>
            <a:ext cx="0" cy="142875"/>
          </a:xfrm>
          <a:prstGeom prst="line">
            <a:avLst/>
          </a:prstGeom>
          <a:noFill/>
          <a:ln w="19050">
            <a:solidFill>
              <a:schemeClr val="tx1"/>
            </a:solidFill>
            <a:prstDash val="sysDot"/>
            <a:round/>
            <a:headEnd/>
            <a:tailEnd/>
          </a:ln>
        </p:spPr>
        <p:txBody>
          <a:bodyPr wrap="none" lIns="90000" tIns="46800" rIns="90000" bIns="46800" anchor="ctr">
            <a:prstTxWarp prst="textNoShape">
              <a:avLst/>
            </a:prstTxWarp>
          </a:bodyPr>
          <a:lstStyle/>
          <a:p>
            <a:endParaRPr lang="it-IT"/>
          </a:p>
        </p:txBody>
      </p:sp>
      <p:sp>
        <p:nvSpPr>
          <p:cNvPr id="228369" name="Line 24"/>
          <p:cNvSpPr>
            <a:spLocks noChangeShapeType="1"/>
          </p:cNvSpPr>
          <p:nvPr/>
        </p:nvSpPr>
        <p:spPr bwMode="auto">
          <a:xfrm>
            <a:off x="7235825" y="4654550"/>
            <a:ext cx="0" cy="142875"/>
          </a:xfrm>
          <a:prstGeom prst="line">
            <a:avLst/>
          </a:prstGeom>
          <a:noFill/>
          <a:ln w="19050">
            <a:solidFill>
              <a:schemeClr val="tx1"/>
            </a:solidFill>
            <a:prstDash val="sysDot"/>
            <a:round/>
            <a:headEnd/>
            <a:tailEnd/>
          </a:ln>
        </p:spPr>
        <p:txBody>
          <a:bodyPr wrap="none" lIns="90000" tIns="46800" rIns="90000" bIns="46800" anchor="ctr">
            <a:prstTxWarp prst="textNoShape">
              <a:avLst/>
            </a:prstTxWarp>
          </a:bodyPr>
          <a:lstStyle/>
          <a:p>
            <a:endParaRPr lang="it-IT"/>
          </a:p>
        </p:txBody>
      </p:sp>
      <p:sp>
        <p:nvSpPr>
          <p:cNvPr id="228370" name="Line 25"/>
          <p:cNvSpPr>
            <a:spLocks noChangeShapeType="1"/>
          </p:cNvSpPr>
          <p:nvPr/>
        </p:nvSpPr>
        <p:spPr bwMode="auto">
          <a:xfrm>
            <a:off x="4183063" y="4654550"/>
            <a:ext cx="0" cy="142875"/>
          </a:xfrm>
          <a:prstGeom prst="line">
            <a:avLst/>
          </a:prstGeom>
          <a:noFill/>
          <a:ln w="19050">
            <a:solidFill>
              <a:schemeClr val="tx1"/>
            </a:solidFill>
            <a:prstDash val="sysDot"/>
            <a:round/>
            <a:headEnd/>
            <a:tailEnd/>
          </a:ln>
        </p:spPr>
        <p:txBody>
          <a:bodyPr wrap="none" lIns="90000" tIns="46800" rIns="90000" bIns="46800" anchor="ctr">
            <a:prstTxWarp prst="textNoShape">
              <a:avLst/>
            </a:prstTxWarp>
          </a:bodyPr>
          <a:lstStyle/>
          <a:p>
            <a:endParaRPr lang="it-IT"/>
          </a:p>
        </p:txBody>
      </p:sp>
      <p:sp>
        <p:nvSpPr>
          <p:cNvPr id="228371" name="Line 26"/>
          <p:cNvSpPr>
            <a:spLocks noChangeShapeType="1"/>
          </p:cNvSpPr>
          <p:nvPr/>
        </p:nvSpPr>
        <p:spPr bwMode="auto">
          <a:xfrm>
            <a:off x="7667625" y="4654550"/>
            <a:ext cx="0" cy="142875"/>
          </a:xfrm>
          <a:prstGeom prst="line">
            <a:avLst/>
          </a:prstGeom>
          <a:noFill/>
          <a:ln w="19050">
            <a:solidFill>
              <a:schemeClr val="tx1"/>
            </a:solidFill>
            <a:prstDash val="sysDot"/>
            <a:round/>
            <a:headEnd/>
            <a:tailEnd/>
          </a:ln>
        </p:spPr>
        <p:txBody>
          <a:bodyPr wrap="none" lIns="90000" tIns="46800" rIns="90000" bIns="46800" anchor="ctr">
            <a:prstTxWarp prst="textNoShape">
              <a:avLst/>
            </a:prstTxWarp>
          </a:bodyPr>
          <a:lstStyle/>
          <a:p>
            <a:endParaRPr lang="it-IT"/>
          </a:p>
        </p:txBody>
      </p:sp>
      <p:sp>
        <p:nvSpPr>
          <p:cNvPr id="228372" name="Text Box 27"/>
          <p:cNvSpPr txBox="1">
            <a:spLocks noChangeArrowheads="1"/>
          </p:cNvSpPr>
          <p:nvPr/>
        </p:nvSpPr>
        <p:spPr bwMode="auto">
          <a:xfrm>
            <a:off x="179388" y="4673600"/>
            <a:ext cx="1614487" cy="274638"/>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200" b="1">
                <a:latin typeface="Calibri" pitchFamily="-108" charset="0"/>
              </a:rPr>
              <a:t>Inizio della scrittura</a:t>
            </a:r>
          </a:p>
        </p:txBody>
      </p:sp>
      <p:sp>
        <p:nvSpPr>
          <p:cNvPr id="228373" name="Line 28"/>
          <p:cNvSpPr>
            <a:spLocks noChangeShapeType="1"/>
          </p:cNvSpPr>
          <p:nvPr/>
        </p:nvSpPr>
        <p:spPr bwMode="auto">
          <a:xfrm>
            <a:off x="395288" y="4654550"/>
            <a:ext cx="0" cy="142875"/>
          </a:xfrm>
          <a:prstGeom prst="line">
            <a:avLst/>
          </a:prstGeom>
          <a:noFill/>
          <a:ln w="19050">
            <a:solidFill>
              <a:schemeClr val="tx1"/>
            </a:solidFill>
            <a:prstDash val="sysDot"/>
            <a:round/>
            <a:headEnd/>
            <a:tailEnd/>
          </a:ln>
        </p:spPr>
        <p:txBody>
          <a:bodyPr wrap="none" lIns="90000" tIns="46800" rIns="90000" bIns="46800" anchor="ctr">
            <a:prstTxWarp prst="textNoShape">
              <a:avLst/>
            </a:prstTxWarp>
          </a:bodyPr>
          <a:lstStyle/>
          <a:p>
            <a:endParaRPr lang="it-IT"/>
          </a:p>
        </p:txBody>
      </p:sp>
      <p:sp>
        <p:nvSpPr>
          <p:cNvPr id="228374" name="Rectangle 29"/>
          <p:cNvSpPr>
            <a:spLocks noChangeArrowheads="1"/>
          </p:cNvSpPr>
          <p:nvPr/>
        </p:nvSpPr>
        <p:spPr bwMode="auto">
          <a:xfrm>
            <a:off x="323850" y="4508500"/>
            <a:ext cx="1227138" cy="71438"/>
          </a:xfrm>
          <a:prstGeom prst="rect">
            <a:avLst/>
          </a:prstGeom>
          <a:solidFill>
            <a:srgbClr val="FFFF00">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28375" name="Freeform 30"/>
          <p:cNvSpPr>
            <a:spLocks/>
          </p:cNvSpPr>
          <p:nvPr/>
        </p:nvSpPr>
        <p:spPr bwMode="auto">
          <a:xfrm>
            <a:off x="395288" y="1284288"/>
            <a:ext cx="7129462" cy="3192462"/>
          </a:xfrm>
          <a:custGeom>
            <a:avLst/>
            <a:gdLst>
              <a:gd name="T0" fmla="*/ 0 w 4672"/>
              <a:gd name="T1" fmla="*/ 2147483647 h 2374"/>
              <a:gd name="T2" fmla="*/ 2147483647 w 4672"/>
              <a:gd name="T3" fmla="*/ 2147483647 h 2374"/>
              <a:gd name="T4" fmla="*/ 2147483647 w 4672"/>
              <a:gd name="T5" fmla="*/ 2147483647 h 2374"/>
              <a:gd name="T6" fmla="*/ 2147483647 w 4672"/>
              <a:gd name="T7" fmla="*/ 2147483647 h 2374"/>
              <a:gd name="T8" fmla="*/ 2147483647 w 4672"/>
              <a:gd name="T9" fmla="*/ 2147483647 h 2374"/>
              <a:gd name="T10" fmla="*/ 2147483647 w 4672"/>
              <a:gd name="T11" fmla="*/ 2147483647 h 2374"/>
              <a:gd name="T12" fmla="*/ 2147483647 w 4672"/>
              <a:gd name="T13" fmla="*/ 2147483647 h 2374"/>
              <a:gd name="T14" fmla="*/ 2147483647 w 4672"/>
              <a:gd name="T15" fmla="*/ 0 h 2374"/>
              <a:gd name="T16" fmla="*/ 0 60000 65536"/>
              <a:gd name="T17" fmla="*/ 0 60000 65536"/>
              <a:gd name="T18" fmla="*/ 0 60000 65536"/>
              <a:gd name="T19" fmla="*/ 0 60000 65536"/>
              <a:gd name="T20" fmla="*/ 0 60000 65536"/>
              <a:gd name="T21" fmla="*/ 0 60000 65536"/>
              <a:gd name="T22" fmla="*/ 0 60000 65536"/>
              <a:gd name="T23" fmla="*/ 0 60000 65536"/>
              <a:gd name="T24" fmla="*/ 0 w 4672"/>
              <a:gd name="T25" fmla="*/ 0 h 2374"/>
              <a:gd name="T26" fmla="*/ 4672 w 4672"/>
              <a:gd name="T27" fmla="*/ 2374 h 23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72" h="2374">
                <a:moveTo>
                  <a:pt x="0" y="2359"/>
                </a:moveTo>
                <a:cubicBezTo>
                  <a:pt x="605" y="2366"/>
                  <a:pt x="1210" y="2374"/>
                  <a:pt x="1633" y="2359"/>
                </a:cubicBezTo>
                <a:cubicBezTo>
                  <a:pt x="2056" y="2344"/>
                  <a:pt x="2223" y="2313"/>
                  <a:pt x="2540" y="2268"/>
                </a:cubicBezTo>
                <a:cubicBezTo>
                  <a:pt x="2857" y="2223"/>
                  <a:pt x="3273" y="2162"/>
                  <a:pt x="3538" y="2087"/>
                </a:cubicBezTo>
                <a:cubicBezTo>
                  <a:pt x="3803" y="2012"/>
                  <a:pt x="3992" y="1921"/>
                  <a:pt x="4128" y="1815"/>
                </a:cubicBezTo>
                <a:cubicBezTo>
                  <a:pt x="4264" y="1709"/>
                  <a:pt x="4280" y="1686"/>
                  <a:pt x="4355" y="1452"/>
                </a:cubicBezTo>
                <a:cubicBezTo>
                  <a:pt x="4430" y="1218"/>
                  <a:pt x="4528" y="651"/>
                  <a:pt x="4581" y="409"/>
                </a:cubicBezTo>
                <a:cubicBezTo>
                  <a:pt x="4634" y="167"/>
                  <a:pt x="4653" y="83"/>
                  <a:pt x="4672" y="0"/>
                </a:cubicBezTo>
              </a:path>
            </a:pathLst>
          </a:custGeom>
          <a:noFill/>
          <a:ln w="31750">
            <a:solidFill>
              <a:srgbClr val="FF3300"/>
            </a:solidFill>
            <a:prstDash val="sysDot"/>
            <a:round/>
            <a:headEnd/>
            <a:tailEnd/>
          </a:ln>
        </p:spPr>
        <p:txBody>
          <a:bodyPr wrap="none" lIns="90000" tIns="46800" rIns="90000" bIns="46800" anchor="ctr">
            <a:prstTxWarp prst="textNoShape">
              <a:avLst/>
            </a:prstTxWarp>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0402" name="Rectangle 8"/>
          <p:cNvSpPr>
            <a:spLocks noChangeArrowheads="1"/>
          </p:cNvSpPr>
          <p:nvPr/>
        </p:nvSpPr>
        <p:spPr bwMode="auto">
          <a:xfrm>
            <a:off x="107950" y="4149725"/>
            <a:ext cx="6121400" cy="1871663"/>
          </a:xfrm>
          <a:prstGeom prst="rect">
            <a:avLst/>
          </a:prstGeom>
          <a:solidFill>
            <a:srgbClr val="99CCFF">
              <a:alpha val="20000"/>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30403" name="Rectangle 6"/>
          <p:cNvSpPr>
            <a:spLocks noChangeArrowheads="1"/>
          </p:cNvSpPr>
          <p:nvPr/>
        </p:nvSpPr>
        <p:spPr bwMode="auto">
          <a:xfrm>
            <a:off x="107950" y="836613"/>
            <a:ext cx="8713788" cy="3097212"/>
          </a:xfrm>
          <a:prstGeom prst="rect">
            <a:avLst/>
          </a:prstGeom>
          <a:solidFill>
            <a:srgbClr val="99CCFF">
              <a:alpha val="10196"/>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68612" name="Segnaposto numero diapositiva 3"/>
          <p:cNvSpPr>
            <a:spLocks noGrp="1"/>
          </p:cNvSpPr>
          <p:nvPr>
            <p:ph type="sldNum" sz="quarter" idx="12"/>
          </p:nvPr>
        </p:nvSpPr>
        <p:spPr/>
        <p:txBody>
          <a:bodyPr/>
          <a:lstStyle/>
          <a:p>
            <a:pPr>
              <a:defRPr/>
            </a:pPr>
            <a:fld id="{BE7E417B-B824-AA4D-A17F-6C1E2DCB64D0}" type="slidenum">
              <a:rPr lang="it-IT" sz="2400"/>
              <a:pPr>
                <a:defRPr/>
              </a:pPr>
              <a:t>69</a:t>
            </a:fld>
            <a:endParaRPr lang="it-IT" sz="2400"/>
          </a:p>
        </p:txBody>
      </p:sp>
      <p:sp>
        <p:nvSpPr>
          <p:cNvPr id="230405" name="Rectangle 2"/>
          <p:cNvSpPr>
            <a:spLocks noChangeArrowheads="1"/>
          </p:cNvSpPr>
          <p:nvPr/>
        </p:nvSpPr>
        <p:spPr bwMode="auto">
          <a:xfrm>
            <a:off x="76200" y="842963"/>
            <a:ext cx="8743950" cy="2835275"/>
          </a:xfrm>
          <a:prstGeom prst="rect">
            <a:avLst/>
          </a:prstGeom>
          <a:noFill/>
          <a:ln w="9525">
            <a:noFill/>
            <a:miter lim="800000"/>
            <a:headEnd/>
            <a:tailEnd/>
          </a:ln>
        </p:spPr>
        <p:txBody>
          <a:bodyPr>
            <a:prstTxWarp prst="textNoShape">
              <a:avLst/>
            </a:prstTxWarp>
            <a:spAutoFit/>
          </a:bodyPr>
          <a:lstStyle/>
          <a:p>
            <a:pPr marL="357188" indent="-357188" eaLnBrk="0" hangingPunct="0">
              <a:spcAft>
                <a:spcPts val="1200"/>
              </a:spcAft>
              <a:tabLst>
                <a:tab pos="0" algn="l"/>
              </a:tabLst>
            </a:pPr>
            <a:r>
              <a:rPr lang="it-IT" sz="2000">
                <a:solidFill>
                  <a:srgbClr val="333333"/>
                </a:solidFill>
                <a:latin typeface="Calibri" pitchFamily="-108" charset="0"/>
              </a:rPr>
              <a:t>Per “personalizzare l'apprendimento” occorre:</a:t>
            </a:r>
          </a:p>
          <a:p>
            <a:pPr marL="357188" indent="-357188" eaLnBrk="0" hangingPunct="0">
              <a:spcAft>
                <a:spcPts val="1200"/>
              </a:spcAft>
              <a:buFont typeface="Arial" pitchFamily="-108" charset="0"/>
              <a:buChar char="•"/>
              <a:tabLst>
                <a:tab pos="0" algn="l"/>
              </a:tabLst>
            </a:pPr>
            <a:r>
              <a:rPr lang="it-IT" sz="2000">
                <a:solidFill>
                  <a:srgbClr val="333333"/>
                </a:solidFill>
                <a:latin typeface="Calibri" pitchFamily="-108" charset="0"/>
              </a:rPr>
              <a:t>Superare la standardizzazione dei percorsi, facendo coesistere, accanto a un </a:t>
            </a:r>
            <a:r>
              <a:rPr lang="it-IT" sz="2000" b="1">
                <a:solidFill>
                  <a:srgbClr val="333333"/>
                </a:solidFill>
                <a:latin typeface="Calibri" pitchFamily="-108" charset="0"/>
              </a:rPr>
              <a:t>nucleo comune ristretto di materie fondanti</a:t>
            </a:r>
            <a:r>
              <a:rPr lang="it-IT" sz="2000">
                <a:solidFill>
                  <a:srgbClr val="333333"/>
                </a:solidFill>
                <a:latin typeface="Calibri" pitchFamily="-108" charset="0"/>
              </a:rPr>
              <a:t>, </a:t>
            </a:r>
            <a:r>
              <a:rPr lang="it-IT" sz="2000" b="1">
                <a:solidFill>
                  <a:srgbClr val="333333"/>
                </a:solidFill>
                <a:latin typeface="Calibri" pitchFamily="-108" charset="0"/>
              </a:rPr>
              <a:t>differenziate ramificazioni dei percorsi</a:t>
            </a:r>
            <a:r>
              <a:rPr lang="it-IT" sz="2000">
                <a:solidFill>
                  <a:srgbClr val="333333"/>
                </a:solidFill>
                <a:latin typeface="Calibri" pitchFamily="-108" charset="0"/>
              </a:rPr>
              <a:t>; </a:t>
            </a:r>
          </a:p>
          <a:p>
            <a:pPr marL="357188" indent="-357188" eaLnBrk="0" hangingPunct="0">
              <a:spcAft>
                <a:spcPts val="1200"/>
              </a:spcAft>
              <a:buFont typeface="Arial" pitchFamily="-108" charset="0"/>
              <a:buChar char="•"/>
              <a:tabLst>
                <a:tab pos="0" algn="l"/>
              </a:tabLst>
            </a:pPr>
            <a:r>
              <a:rPr lang="it-IT" sz="2000">
                <a:solidFill>
                  <a:srgbClr val="333333"/>
                </a:solidFill>
                <a:latin typeface="Calibri" pitchFamily="-108" charset="0"/>
              </a:rPr>
              <a:t>Tenere conto del fatto che le competenze si acquisiscono e si sviluppano in diversi contesti educativi, </a:t>
            </a:r>
            <a:r>
              <a:rPr lang="it-IT" sz="2000" b="1">
                <a:solidFill>
                  <a:srgbClr val="333333"/>
                </a:solidFill>
                <a:latin typeface="Calibri" pitchFamily="-108" charset="0"/>
              </a:rPr>
              <a:t>formali</a:t>
            </a:r>
            <a:r>
              <a:rPr lang="it-IT" sz="2000">
                <a:solidFill>
                  <a:srgbClr val="333333"/>
                </a:solidFill>
                <a:latin typeface="Calibri" pitchFamily="-108" charset="0"/>
              </a:rPr>
              <a:t> (la scuola), </a:t>
            </a:r>
            <a:r>
              <a:rPr lang="it-IT" sz="2000" b="1">
                <a:solidFill>
                  <a:srgbClr val="333333"/>
                </a:solidFill>
                <a:latin typeface="Calibri" pitchFamily="-108" charset="0"/>
              </a:rPr>
              <a:t>non formali</a:t>
            </a:r>
            <a:r>
              <a:rPr lang="it-IT" sz="2000">
                <a:solidFill>
                  <a:srgbClr val="333333"/>
                </a:solidFill>
                <a:latin typeface="Calibri" pitchFamily="-108" charset="0"/>
              </a:rPr>
              <a:t> (famiglia, luogo di lavoro, media, organizzazioni culturali e associative ecc..), </a:t>
            </a:r>
            <a:r>
              <a:rPr lang="it-IT" sz="2000" b="1">
                <a:solidFill>
                  <a:srgbClr val="333333"/>
                </a:solidFill>
                <a:latin typeface="Calibri" pitchFamily="-108" charset="0"/>
              </a:rPr>
              <a:t>informali</a:t>
            </a:r>
            <a:r>
              <a:rPr lang="it-IT" sz="2000">
                <a:solidFill>
                  <a:srgbClr val="333333"/>
                </a:solidFill>
                <a:latin typeface="Calibri" pitchFamily="-108" charset="0"/>
              </a:rPr>
              <a:t> (la vita sociale nel suo complesso)</a:t>
            </a:r>
            <a:r>
              <a:rPr lang="it-IT" sz="2000">
                <a:latin typeface="Calibri" pitchFamily="-108" charset="0"/>
              </a:rPr>
              <a:t>  </a:t>
            </a:r>
          </a:p>
        </p:txBody>
      </p:sp>
      <p:sp>
        <p:nvSpPr>
          <p:cNvPr id="230406" name="Rectangle 3"/>
          <p:cNvSpPr>
            <a:spLocks noChangeArrowheads="1"/>
          </p:cNvSpPr>
          <p:nvPr/>
        </p:nvSpPr>
        <p:spPr bwMode="auto">
          <a:xfrm>
            <a:off x="1187450" y="188913"/>
            <a:ext cx="6978650" cy="519112"/>
          </a:xfrm>
          <a:prstGeom prst="rect">
            <a:avLst/>
          </a:prstGeom>
          <a:noFill/>
          <a:ln w="9525">
            <a:noFill/>
            <a:miter lim="800000"/>
            <a:headEnd/>
            <a:tailEnd/>
          </a:ln>
        </p:spPr>
        <p:txBody>
          <a:bodyPr wrap="none">
            <a:prstTxWarp prst="textNoShape">
              <a:avLst/>
            </a:prstTxWarp>
            <a:spAutoFit/>
          </a:bodyPr>
          <a:lstStyle/>
          <a:p>
            <a:pPr eaLnBrk="0" hangingPunct="0"/>
            <a:r>
              <a:rPr lang="it-IT" sz="2800" b="1">
                <a:latin typeface="Calibri" pitchFamily="-108" charset="0"/>
              </a:rPr>
              <a:t>PERSONALIZZARE L’APPRENDIMENTO</a:t>
            </a:r>
          </a:p>
        </p:txBody>
      </p:sp>
      <p:sp>
        <p:nvSpPr>
          <p:cNvPr id="230407" name="Rectangle 5"/>
          <p:cNvSpPr>
            <a:spLocks noChangeArrowheads="1"/>
          </p:cNvSpPr>
          <p:nvPr/>
        </p:nvSpPr>
        <p:spPr bwMode="auto">
          <a:xfrm>
            <a:off x="180975" y="4260850"/>
            <a:ext cx="5903913" cy="1616075"/>
          </a:xfrm>
          <a:prstGeom prst="rect">
            <a:avLst/>
          </a:prstGeom>
          <a:noFill/>
          <a:ln w="19050" cap="rnd">
            <a:noFill/>
            <a:prstDash val="sysDot"/>
            <a:miter lim="800000"/>
            <a:headEnd/>
            <a:tailEnd/>
          </a:ln>
        </p:spPr>
        <p:txBody>
          <a:bodyPr>
            <a:prstTxWarp prst="textNoShape">
              <a:avLst/>
            </a:prstTxWarp>
            <a:spAutoFit/>
          </a:bodyPr>
          <a:lstStyle/>
          <a:p>
            <a:r>
              <a:rPr lang="it-IT" sz="2000">
                <a:solidFill>
                  <a:srgbClr val="333333"/>
                </a:solidFill>
                <a:latin typeface="Calibri" pitchFamily="-108" charset="0"/>
              </a:rPr>
              <a:t>In questa operazione si dovrà tenere in grande considerazione il </a:t>
            </a:r>
            <a:r>
              <a:rPr lang="it-IT" sz="2000" b="1">
                <a:solidFill>
                  <a:srgbClr val="333333"/>
                </a:solidFill>
                <a:latin typeface="Calibri" pitchFamily="-108" charset="0"/>
              </a:rPr>
              <a:t>principio di equità</a:t>
            </a:r>
            <a:r>
              <a:rPr lang="it-IT" sz="2000">
                <a:solidFill>
                  <a:srgbClr val="333333"/>
                </a:solidFill>
                <a:latin typeface="Calibri" pitchFamily="-108" charset="0"/>
              </a:rPr>
              <a:t>, facendosi in particolar modo carico degli </a:t>
            </a:r>
            <a:r>
              <a:rPr lang="it-IT" sz="2000" b="1">
                <a:solidFill>
                  <a:srgbClr val="333333"/>
                </a:solidFill>
                <a:latin typeface="Calibri" pitchFamily="-108" charset="0"/>
              </a:rPr>
              <a:t>svantaggiati</a:t>
            </a:r>
            <a:r>
              <a:rPr lang="it-IT" sz="2000">
                <a:solidFill>
                  <a:srgbClr val="333333"/>
                </a:solidFill>
                <a:latin typeface="Calibri" pitchFamily="-108" charset="0"/>
              </a:rPr>
              <a:t>, di quelli cioè che hanno minori opportunità di autonomo accesso al sapere.</a:t>
            </a:r>
          </a:p>
        </p:txBody>
      </p:sp>
      <p:pic>
        <p:nvPicPr>
          <p:cNvPr id="230408" name="Picture 7"/>
          <p:cNvPicPr>
            <a:picLocks noChangeAspect="1" noChangeArrowheads="1"/>
          </p:cNvPicPr>
          <p:nvPr/>
        </p:nvPicPr>
        <p:blipFill>
          <a:blip r:embed="rId3">
            <a:alphaModFix amt="50000"/>
          </a:blip>
          <a:srcRect/>
          <a:stretch>
            <a:fillRect/>
          </a:stretch>
        </p:blipFill>
        <p:spPr bwMode="auto">
          <a:xfrm>
            <a:off x="6443663" y="3357563"/>
            <a:ext cx="2182812" cy="2781300"/>
          </a:xfrm>
          <a:prstGeom prst="rect">
            <a:avLst/>
          </a:prstGeom>
          <a:noFill/>
          <a:ln w="19050" cap="rnd">
            <a:noFill/>
            <a:prstDash val="sysDot"/>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2450" name="Rectangle 5"/>
          <p:cNvSpPr>
            <a:spLocks noChangeArrowheads="1"/>
          </p:cNvSpPr>
          <p:nvPr/>
        </p:nvSpPr>
        <p:spPr bwMode="auto">
          <a:xfrm>
            <a:off x="250825" y="1268413"/>
            <a:ext cx="8424863" cy="5329237"/>
          </a:xfrm>
          <a:prstGeom prst="rect">
            <a:avLst/>
          </a:prstGeom>
          <a:solidFill>
            <a:srgbClr val="CCFFCC">
              <a:alpha val="50195"/>
            </a:srgbClr>
          </a:solidFill>
          <a:ln w="19050"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70659" name="Segnaposto numero diapositiva 3"/>
          <p:cNvSpPr>
            <a:spLocks noGrp="1"/>
          </p:cNvSpPr>
          <p:nvPr>
            <p:ph type="sldNum" sz="quarter" idx="12"/>
          </p:nvPr>
        </p:nvSpPr>
        <p:spPr>
          <a:xfrm>
            <a:off x="6480175" y="6103938"/>
            <a:ext cx="1905000" cy="457200"/>
          </a:xfrm>
        </p:spPr>
        <p:txBody>
          <a:bodyPr/>
          <a:lstStyle/>
          <a:p>
            <a:pPr>
              <a:defRPr/>
            </a:pPr>
            <a:fld id="{39C4992B-81B8-DA4E-8F15-BA3418902C93}" type="slidenum">
              <a:rPr lang="it-IT" sz="2400"/>
              <a:pPr>
                <a:defRPr/>
              </a:pPr>
              <a:t>70</a:t>
            </a:fld>
            <a:endParaRPr lang="it-IT" sz="2400"/>
          </a:p>
        </p:txBody>
      </p:sp>
      <p:sp>
        <p:nvSpPr>
          <p:cNvPr id="232452" name="Rectangle 2"/>
          <p:cNvSpPr>
            <a:spLocks noChangeArrowheads="1"/>
          </p:cNvSpPr>
          <p:nvPr/>
        </p:nvSpPr>
        <p:spPr bwMode="auto">
          <a:xfrm>
            <a:off x="971550" y="115888"/>
            <a:ext cx="7353300" cy="946150"/>
          </a:xfrm>
          <a:prstGeom prst="rect">
            <a:avLst/>
          </a:prstGeom>
          <a:noFill/>
          <a:ln w="9525">
            <a:noFill/>
            <a:miter lim="800000"/>
            <a:headEnd/>
            <a:tailEnd/>
          </a:ln>
        </p:spPr>
        <p:txBody>
          <a:bodyPr wrap="none">
            <a:prstTxWarp prst="textNoShape">
              <a:avLst/>
            </a:prstTxWarp>
            <a:spAutoFit/>
          </a:bodyPr>
          <a:lstStyle/>
          <a:p>
            <a:pPr algn="ctr" eaLnBrk="0" hangingPunct="0"/>
            <a:r>
              <a:rPr lang="it-IT" sz="2800" b="1">
                <a:latin typeface="Calibri" pitchFamily="-108" charset="0"/>
              </a:rPr>
              <a:t>GLI OBIETTIVI DELLA COLLABORAZIONE</a:t>
            </a:r>
          </a:p>
          <a:p>
            <a:pPr algn="ctr" eaLnBrk="0" hangingPunct="0"/>
            <a:r>
              <a:rPr lang="it-IT" sz="2800" b="1">
                <a:latin typeface="Calibri" pitchFamily="-108" charset="0"/>
              </a:rPr>
              <a:t>FORMALE, INFORMALE, NON FORMALE</a:t>
            </a:r>
          </a:p>
        </p:txBody>
      </p:sp>
      <p:sp>
        <p:nvSpPr>
          <p:cNvPr id="232453" name="Rectangle 3"/>
          <p:cNvSpPr>
            <a:spLocks noChangeArrowheads="1"/>
          </p:cNvSpPr>
          <p:nvPr/>
        </p:nvSpPr>
        <p:spPr bwMode="auto">
          <a:xfrm>
            <a:off x="250825" y="1235075"/>
            <a:ext cx="7705725" cy="5397500"/>
          </a:xfrm>
          <a:prstGeom prst="rect">
            <a:avLst/>
          </a:prstGeom>
          <a:noFill/>
          <a:ln w="9525">
            <a:noFill/>
            <a:miter lim="800000"/>
            <a:headEnd/>
            <a:tailEnd/>
          </a:ln>
        </p:spPr>
        <p:txBody>
          <a:bodyPr>
            <a:prstTxWarp prst="textNoShape">
              <a:avLst/>
            </a:prstTxWarp>
            <a:spAutoFit/>
          </a:bodyPr>
          <a:lstStyle/>
          <a:p>
            <a:pPr marL="274638" indent="-274638" eaLnBrk="0" hangingPunct="0">
              <a:buFont typeface="Arial" pitchFamily="-108" charset="0"/>
              <a:buChar char="•"/>
            </a:pPr>
            <a:r>
              <a:rPr lang="it-IT" sz="2000">
                <a:latin typeface="Calibri" pitchFamily="-108" charset="0"/>
              </a:rPr>
              <a:t>Formare persone capaci di </a:t>
            </a:r>
            <a:r>
              <a:rPr lang="it-IT" sz="2000" b="1">
                <a:solidFill>
                  <a:srgbClr val="FF3300"/>
                </a:solidFill>
                <a:latin typeface="Calibri" pitchFamily="-108" charset="0"/>
              </a:rPr>
              <a:t>organizzare</a:t>
            </a:r>
            <a:r>
              <a:rPr lang="it-IT" sz="2000" b="1">
                <a:latin typeface="Calibri" pitchFamily="-108" charset="0"/>
              </a:rPr>
              <a:t> le loro conoscenze</a:t>
            </a:r>
            <a:r>
              <a:rPr lang="it-IT" sz="2000">
                <a:latin typeface="Calibri" pitchFamily="-108" charset="0"/>
              </a:rPr>
              <a:t>, piuttosto che immagazzinare un accumulo di saperi (“Una testa ben fatta, piuttosto  che  una testa piena” Montaigne);</a:t>
            </a:r>
            <a:br>
              <a:rPr lang="it-IT" sz="2000">
                <a:latin typeface="Calibri" pitchFamily="-108" charset="0"/>
              </a:rPr>
            </a:br>
            <a:endParaRPr lang="it-IT" sz="2000">
              <a:latin typeface="Calibri" pitchFamily="-108" charset="0"/>
            </a:endParaRPr>
          </a:p>
          <a:p>
            <a:pPr marL="274638" indent="-274638" eaLnBrk="0" hangingPunct="0">
              <a:buFont typeface="Arial" pitchFamily="-108" charset="0"/>
              <a:buChar char="•"/>
            </a:pPr>
            <a:r>
              <a:rPr lang="it-IT" sz="2000">
                <a:latin typeface="Calibri" pitchFamily="-108" charset="0"/>
              </a:rPr>
              <a:t>Insegnare la </a:t>
            </a:r>
            <a:br>
              <a:rPr lang="it-IT" sz="2000">
                <a:latin typeface="Calibri" pitchFamily="-108" charset="0"/>
              </a:rPr>
            </a:br>
            <a:r>
              <a:rPr lang="it-IT" sz="2000" b="1">
                <a:solidFill>
                  <a:srgbClr val="FF3300"/>
                </a:solidFill>
                <a:latin typeface="Calibri" pitchFamily="-108" charset="0"/>
              </a:rPr>
              <a:t>condizione umana</a:t>
            </a:r>
            <a:r>
              <a:rPr lang="it-IT" sz="2000">
                <a:latin typeface="Calibri" pitchFamily="-108" charset="0"/>
              </a:rPr>
              <a:t> </a:t>
            </a:r>
          </a:p>
          <a:p>
            <a:pPr marL="274638" indent="-274638" eaLnBrk="0" hangingPunct="0">
              <a:buFont typeface="Arial" pitchFamily="-108" charset="0"/>
              <a:buNone/>
            </a:pPr>
            <a:r>
              <a:rPr lang="it-IT" sz="2000" i="1">
                <a:latin typeface="Calibri" pitchFamily="-108" charset="0"/>
              </a:rPr>
              <a:t>	“Il nostro autentico </a:t>
            </a:r>
            <a:br>
              <a:rPr lang="it-IT" sz="2000" i="1">
                <a:latin typeface="Calibri" pitchFamily="-108" charset="0"/>
              </a:rPr>
            </a:br>
            <a:r>
              <a:rPr lang="it-IT" sz="2000" i="1">
                <a:latin typeface="Calibri" pitchFamily="-108" charset="0"/>
              </a:rPr>
              <a:t>studio è quello della </a:t>
            </a:r>
            <a:br>
              <a:rPr lang="it-IT" sz="2000" i="1">
                <a:latin typeface="Calibri" pitchFamily="-108" charset="0"/>
              </a:rPr>
            </a:br>
            <a:r>
              <a:rPr lang="it-IT" sz="2000" i="1">
                <a:latin typeface="Calibri" pitchFamily="-108" charset="0"/>
              </a:rPr>
              <a:t>condizione umana”</a:t>
            </a:r>
            <a:r>
              <a:rPr lang="it-IT" sz="2000">
                <a:latin typeface="Calibri" pitchFamily="-108" charset="0"/>
              </a:rPr>
              <a:t> </a:t>
            </a:r>
          </a:p>
          <a:p>
            <a:pPr marL="274638" indent="-274638" eaLnBrk="0" hangingPunct="0">
              <a:buFont typeface="Arial" pitchFamily="-108" charset="0"/>
              <a:buNone/>
            </a:pPr>
            <a:r>
              <a:rPr lang="it-IT" sz="2000">
                <a:latin typeface="Calibri" pitchFamily="-108" charset="0"/>
              </a:rPr>
              <a:t>	</a:t>
            </a:r>
            <a:r>
              <a:rPr lang="it-IT">
                <a:latin typeface="Calibri" pitchFamily="-108" charset="0"/>
              </a:rPr>
              <a:t>(Rousseau Emile);</a:t>
            </a:r>
          </a:p>
          <a:p>
            <a:pPr marL="274638" indent="-274638" eaLnBrk="0" hangingPunct="0">
              <a:buFont typeface="Arial" pitchFamily="-108" charset="0"/>
              <a:buChar char="•"/>
            </a:pPr>
            <a:endParaRPr lang="it-IT">
              <a:latin typeface="Calibri" pitchFamily="-108" charset="0"/>
            </a:endParaRPr>
          </a:p>
          <a:p>
            <a:pPr marL="274638" indent="-274638" eaLnBrk="0" hangingPunct="0">
              <a:buFont typeface="Arial" pitchFamily="-108" charset="0"/>
              <a:buChar char="•"/>
            </a:pPr>
            <a:r>
              <a:rPr lang="it-IT" sz="2000" b="1">
                <a:solidFill>
                  <a:srgbClr val="FF3300"/>
                </a:solidFill>
                <a:latin typeface="Calibri" pitchFamily="-108" charset="0"/>
              </a:rPr>
              <a:t>Apprendere a vivere</a:t>
            </a:r>
            <a:r>
              <a:rPr lang="it-IT" sz="2000">
                <a:latin typeface="Calibri" pitchFamily="-108" charset="0"/>
              </a:rPr>
              <a:t> </a:t>
            </a:r>
            <a:br>
              <a:rPr lang="it-IT" sz="2000">
                <a:latin typeface="Calibri" pitchFamily="-108" charset="0"/>
              </a:rPr>
            </a:br>
            <a:r>
              <a:rPr lang="it-IT" sz="2000" i="1">
                <a:latin typeface="Calibri" pitchFamily="-108" charset="0"/>
              </a:rPr>
              <a:t>“Vivere è il mestiere che</a:t>
            </a:r>
            <a:br>
              <a:rPr lang="it-IT" sz="2000" i="1">
                <a:latin typeface="Calibri" pitchFamily="-108" charset="0"/>
              </a:rPr>
            </a:br>
            <a:r>
              <a:rPr lang="it-IT" sz="2000" i="1">
                <a:latin typeface="Calibri" pitchFamily="-108" charset="0"/>
              </a:rPr>
              <a:t> gli voglio insegnare”</a:t>
            </a:r>
            <a:r>
              <a:rPr lang="it-IT" sz="2000">
                <a:latin typeface="Calibri" pitchFamily="-108" charset="0"/>
              </a:rPr>
              <a:t> </a:t>
            </a:r>
            <a:br>
              <a:rPr lang="it-IT" sz="2000">
                <a:latin typeface="Calibri" pitchFamily="-108" charset="0"/>
              </a:rPr>
            </a:br>
            <a:r>
              <a:rPr lang="it-IT">
                <a:latin typeface="Calibri" pitchFamily="-108" charset="0"/>
              </a:rPr>
              <a:t>(Rousseau Emile);</a:t>
            </a:r>
            <a:br>
              <a:rPr lang="it-IT">
                <a:latin typeface="Calibri" pitchFamily="-108" charset="0"/>
              </a:rPr>
            </a:br>
            <a:endParaRPr lang="it-IT">
              <a:latin typeface="Calibri" pitchFamily="-108" charset="0"/>
            </a:endParaRPr>
          </a:p>
          <a:p>
            <a:pPr marL="274638" indent="-274638" eaLnBrk="0" hangingPunct="0">
              <a:buFont typeface="Arial" pitchFamily="-108" charset="0"/>
              <a:buChar char="•"/>
            </a:pPr>
            <a:r>
              <a:rPr lang="it-IT" sz="2000">
                <a:latin typeface="Calibri" pitchFamily="-108" charset="0"/>
              </a:rPr>
              <a:t> Rifare una </a:t>
            </a:r>
            <a:r>
              <a:rPr lang="it-IT" sz="2000" b="1">
                <a:solidFill>
                  <a:srgbClr val="FF3300"/>
                </a:solidFill>
                <a:latin typeface="Calibri" pitchFamily="-108" charset="0"/>
              </a:rPr>
              <a:t>scuola di cittadinanza</a:t>
            </a:r>
            <a:r>
              <a:rPr lang="it-IT" sz="2000">
                <a:latin typeface="Calibri" pitchFamily="-108" charset="0"/>
              </a:rPr>
              <a:t>.</a:t>
            </a:r>
          </a:p>
          <a:p>
            <a:pPr marL="274638" indent="-274638" eaLnBrk="0" hangingPunct="0">
              <a:buFont typeface="Wingdings" pitchFamily="-108" charset="2"/>
              <a:buNone/>
            </a:pPr>
            <a:endParaRPr lang="it-IT" sz="2000">
              <a:latin typeface="Calibri" pitchFamily="-108" charset="0"/>
            </a:endParaRPr>
          </a:p>
        </p:txBody>
      </p:sp>
      <p:pic>
        <p:nvPicPr>
          <p:cNvPr id="232454" name="Picture 6"/>
          <p:cNvPicPr>
            <a:picLocks noChangeAspect="1" noChangeArrowheads="1"/>
          </p:cNvPicPr>
          <p:nvPr/>
        </p:nvPicPr>
        <p:blipFill>
          <a:blip r:embed="rId3">
            <a:alphaModFix amt="50000"/>
          </a:blip>
          <a:srcRect/>
          <a:stretch>
            <a:fillRect/>
          </a:stretch>
        </p:blipFill>
        <p:spPr bwMode="auto">
          <a:xfrm>
            <a:off x="3527425" y="2420938"/>
            <a:ext cx="5508625" cy="3009900"/>
          </a:xfrm>
          <a:prstGeom prst="rect">
            <a:avLst/>
          </a:prstGeom>
          <a:noFill/>
          <a:ln w="19050" cap="rnd">
            <a:noFill/>
            <a:prstDash val="sysDot"/>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6802" name="Segnaposto numero diapositiva 3"/>
          <p:cNvSpPr>
            <a:spLocks noGrp="1"/>
          </p:cNvSpPr>
          <p:nvPr>
            <p:ph type="sldNum" sz="quarter" idx="12"/>
          </p:nvPr>
        </p:nvSpPr>
        <p:spPr/>
        <p:txBody>
          <a:bodyPr/>
          <a:lstStyle/>
          <a:p>
            <a:pPr>
              <a:defRPr/>
            </a:pPr>
            <a:fld id="{8BCEA2DF-7251-9B48-B86C-572A9877664E}" type="slidenum">
              <a:rPr lang="it-IT"/>
              <a:pPr>
                <a:defRPr/>
              </a:pPr>
              <a:t>71</a:t>
            </a:fld>
            <a:endParaRPr lang="it-IT"/>
          </a:p>
        </p:txBody>
      </p:sp>
      <p:sp>
        <p:nvSpPr>
          <p:cNvPr id="234499" name="Text Box 2"/>
          <p:cNvSpPr txBox="1">
            <a:spLocks noChangeArrowheads="1"/>
          </p:cNvSpPr>
          <p:nvPr/>
        </p:nvSpPr>
        <p:spPr bwMode="auto">
          <a:xfrm>
            <a:off x="228600" y="127000"/>
            <a:ext cx="8534400" cy="519113"/>
          </a:xfrm>
          <a:prstGeom prst="rect">
            <a:avLst/>
          </a:prstGeom>
          <a:noFill/>
          <a:ln w="9525">
            <a:noFill/>
            <a:miter lim="800000"/>
            <a:headEnd/>
            <a:tailEnd/>
          </a:ln>
        </p:spPr>
        <p:txBody>
          <a:bodyPr>
            <a:prstTxWarp prst="textNoShape">
              <a:avLst/>
            </a:prstTxWarp>
            <a:spAutoFit/>
          </a:bodyPr>
          <a:lstStyle/>
          <a:p>
            <a:pPr marL="457200" indent="-457200" algn="ctr" eaLnBrk="0" hangingPunct="0">
              <a:spcBef>
                <a:spcPct val="50000"/>
              </a:spcBef>
            </a:pPr>
            <a:r>
              <a:rPr lang="it-IT" sz="2800" b="1">
                <a:latin typeface="Calibri" pitchFamily="-108" charset="0"/>
              </a:rPr>
              <a:t>CARATTERE SELETTIVO DELLA PERCEZIONE</a:t>
            </a:r>
            <a:endParaRPr lang="en-US">
              <a:latin typeface="Calibri" pitchFamily="-108" charset="0"/>
            </a:endParaRPr>
          </a:p>
        </p:txBody>
      </p:sp>
      <p:pic>
        <p:nvPicPr>
          <p:cNvPr id="234500" name="Picture 3" descr="gestalt"/>
          <p:cNvPicPr>
            <a:picLocks noChangeAspect="1" noChangeArrowheads="1"/>
          </p:cNvPicPr>
          <p:nvPr/>
        </p:nvPicPr>
        <p:blipFill>
          <a:blip r:embed="rId3"/>
          <a:srcRect/>
          <a:stretch>
            <a:fillRect/>
          </a:stretch>
        </p:blipFill>
        <p:spPr bwMode="auto">
          <a:xfrm>
            <a:off x="468313" y="3789363"/>
            <a:ext cx="2205037" cy="2376487"/>
          </a:xfrm>
          <a:prstGeom prst="rect">
            <a:avLst/>
          </a:prstGeom>
          <a:noFill/>
          <a:ln w="9525">
            <a:noFill/>
            <a:miter lim="800000"/>
            <a:headEnd/>
            <a:tailEnd/>
          </a:ln>
        </p:spPr>
      </p:pic>
      <p:sp>
        <p:nvSpPr>
          <p:cNvPr id="234501" name="Text Box 4"/>
          <p:cNvSpPr txBox="1">
            <a:spLocks noChangeArrowheads="1"/>
          </p:cNvSpPr>
          <p:nvPr/>
        </p:nvSpPr>
        <p:spPr bwMode="auto">
          <a:xfrm>
            <a:off x="3024188" y="4437063"/>
            <a:ext cx="5435600" cy="1552575"/>
          </a:xfrm>
          <a:prstGeom prst="rect">
            <a:avLst/>
          </a:prstGeom>
          <a:noFill/>
          <a:ln w="9525">
            <a:noFill/>
            <a:miter lim="800000"/>
            <a:headEnd/>
            <a:tailEnd/>
          </a:ln>
        </p:spPr>
        <p:txBody>
          <a:bodyPr>
            <a:prstTxWarp prst="textNoShape">
              <a:avLst/>
            </a:prstTxWarp>
            <a:spAutoFit/>
          </a:bodyPr>
          <a:lstStyle/>
          <a:p>
            <a:pPr algn="just" eaLnBrk="0" hangingPunct="0">
              <a:spcBef>
                <a:spcPct val="50000"/>
              </a:spcBef>
            </a:pPr>
            <a:r>
              <a:rPr lang="it-IT">
                <a:latin typeface="Calibri" pitchFamily="-108" charset="0"/>
              </a:rPr>
              <a:t>La selezione avviene sulla base di un </a:t>
            </a:r>
            <a:r>
              <a:rPr lang="it-IT" b="1">
                <a:latin typeface="Calibri" pitchFamily="-108" charset="0"/>
              </a:rPr>
              <a:t>problema </a:t>
            </a:r>
            <a:r>
              <a:rPr lang="it-IT">
                <a:latin typeface="Calibri" pitchFamily="-108" charset="0"/>
              </a:rPr>
              <a:t>da inquadrare correttamente e risolvere e di uno  specifico </a:t>
            </a:r>
            <a:r>
              <a:rPr lang="it-IT" b="1">
                <a:latin typeface="Calibri" pitchFamily="-108" charset="0"/>
              </a:rPr>
              <a:t>progetto d’azione.</a:t>
            </a:r>
            <a:endParaRPr lang="en-US">
              <a:latin typeface="Calibri" pitchFamily="-108" charset="0"/>
            </a:endParaRPr>
          </a:p>
        </p:txBody>
      </p:sp>
      <p:sp>
        <p:nvSpPr>
          <p:cNvPr id="234502" name="Text Box 5"/>
          <p:cNvSpPr txBox="1">
            <a:spLocks noChangeArrowheads="1"/>
          </p:cNvSpPr>
          <p:nvPr/>
        </p:nvSpPr>
        <p:spPr bwMode="auto">
          <a:xfrm>
            <a:off x="228600" y="1143000"/>
            <a:ext cx="8610600" cy="2862263"/>
          </a:xfrm>
          <a:prstGeom prst="rect">
            <a:avLst/>
          </a:prstGeom>
          <a:noFill/>
          <a:ln w="9525">
            <a:noFill/>
            <a:miter lim="800000"/>
            <a:headEnd/>
            <a:tailEnd/>
          </a:ln>
        </p:spPr>
        <p:txBody>
          <a:bodyPr>
            <a:prstTxWarp prst="textNoShape">
              <a:avLst/>
            </a:prstTxWarp>
            <a:spAutoFit/>
          </a:bodyPr>
          <a:lstStyle/>
          <a:p>
            <a:pPr algn="just" eaLnBrk="0" hangingPunct="0">
              <a:spcBef>
                <a:spcPct val="50000"/>
              </a:spcBef>
            </a:pPr>
            <a:r>
              <a:rPr lang="it-IT">
                <a:latin typeface="Calibri" pitchFamily="-108" charset="0"/>
              </a:rPr>
              <a:t>“Venticinque anni or sono, cercai di far capire questo punto ad un gruppo di studenti di Fisica, a Vienna, incominciando la lezione con le seguenti istruzioni: ‘Prendete carta e matita; osservate attentamente e registrate quel che avete osservato!’. Essi chiesero cosa volessi che osservassero. E’ chiaro che il precetto “osservate!” è assurdo.” […] L’osservazione è sempre</a:t>
            </a:r>
            <a:r>
              <a:rPr lang="it-IT" b="1">
                <a:latin typeface="Calibri" pitchFamily="-108" charset="0"/>
              </a:rPr>
              <a:t> selettiva</a:t>
            </a:r>
            <a:r>
              <a:rPr lang="it-IT">
                <a:latin typeface="Calibri" pitchFamily="-108" charset="0"/>
              </a:rPr>
              <a:t>.” </a:t>
            </a:r>
          </a:p>
          <a:p>
            <a:pPr algn="just" eaLnBrk="0" hangingPunct="0">
              <a:spcBef>
                <a:spcPct val="50000"/>
              </a:spcBef>
            </a:pPr>
            <a:r>
              <a:rPr lang="it-IT">
                <a:latin typeface="Calibri" pitchFamily="-108" charset="0"/>
              </a:rPr>
              <a:t>					                    </a:t>
            </a:r>
            <a:r>
              <a:rPr lang="it-IT" i="1">
                <a:latin typeface="Calibri" pitchFamily="-108" charset="0"/>
              </a:rPr>
              <a:t>Karl Popper, 1963</a:t>
            </a:r>
            <a:endParaRPr lang="en-US" i="1">
              <a:latin typeface="Calibri" pitchFamily="-108" charset="0"/>
            </a:endParaRPr>
          </a:p>
        </p:txBody>
      </p:sp>
      <p:sp>
        <p:nvSpPr>
          <p:cNvPr id="234503" name="Text Box 6"/>
          <p:cNvSpPr txBox="1">
            <a:spLocks noChangeArrowheads="1"/>
          </p:cNvSpPr>
          <p:nvPr/>
        </p:nvSpPr>
        <p:spPr bwMode="auto">
          <a:xfrm>
            <a:off x="609600" y="685800"/>
            <a:ext cx="8077200" cy="3968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it-IT" sz="2000" b="1">
                <a:latin typeface="Calibri" pitchFamily="-108" charset="0"/>
              </a:rPr>
              <a:t>             Sullo statuto dell’osservazione: il rapporto tra sguardo e teoria</a:t>
            </a:r>
            <a:endParaRPr lang="en-US" sz="2000" b="1">
              <a:latin typeface="Calibri" pitchFamily="-108"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Segnaposto numero diapositiva 3"/>
          <p:cNvSpPr>
            <a:spLocks noGrp="1"/>
          </p:cNvSpPr>
          <p:nvPr>
            <p:ph type="sldNum" sz="quarter" idx="12"/>
          </p:nvPr>
        </p:nvSpPr>
        <p:spPr/>
        <p:txBody>
          <a:bodyPr/>
          <a:lstStyle/>
          <a:p>
            <a:pPr>
              <a:defRPr/>
            </a:pPr>
            <a:fld id="{C7000724-A08D-404C-B286-A48E8A5E8A9B}" type="slidenum">
              <a:rPr lang="it-IT"/>
              <a:pPr>
                <a:defRPr/>
              </a:pPr>
              <a:t>72</a:t>
            </a:fld>
            <a:endParaRPr lang="it-IT"/>
          </a:p>
        </p:txBody>
      </p:sp>
      <p:sp>
        <p:nvSpPr>
          <p:cNvPr id="236547" name="Rectangle 2"/>
          <p:cNvSpPr>
            <a:spLocks noChangeArrowheads="1"/>
          </p:cNvSpPr>
          <p:nvPr/>
        </p:nvSpPr>
        <p:spPr bwMode="auto">
          <a:xfrm>
            <a:off x="0" y="1808163"/>
            <a:ext cx="8699500" cy="4344987"/>
          </a:xfrm>
          <a:prstGeom prst="rect">
            <a:avLst/>
          </a:prstGeom>
          <a:noFill/>
          <a:ln w="9525">
            <a:noFill/>
            <a:miter lim="800000"/>
            <a:headEnd/>
            <a:tailEnd/>
          </a:ln>
        </p:spPr>
        <p:txBody>
          <a:bodyPr>
            <a:prstTxWarp prst="textNoShape">
              <a:avLst/>
            </a:prstTxWarp>
          </a:bodyPr>
          <a:lstStyle/>
          <a:p>
            <a:pPr>
              <a:lnSpc>
                <a:spcPct val="90000"/>
              </a:lnSpc>
              <a:spcBef>
                <a:spcPct val="20000"/>
              </a:spcBef>
            </a:pPr>
            <a:r>
              <a:rPr lang="it-IT" i="1">
                <a:latin typeface="Calibri" pitchFamily="-108" charset="0"/>
              </a:rPr>
              <a:t>” Tutti sono in grado di complicare, pochi sono in grado di semplificare.  Per semplificare bisogna saper togliere e per togliere bisogna sapere cosa c’è da togliere”.</a:t>
            </a:r>
          </a:p>
          <a:p>
            <a:pPr>
              <a:lnSpc>
                <a:spcPct val="90000"/>
              </a:lnSpc>
              <a:spcBef>
                <a:spcPct val="20000"/>
              </a:spcBef>
              <a:buFontTx/>
              <a:buChar char="•"/>
            </a:pPr>
            <a:endParaRPr lang="it-IT" i="1">
              <a:latin typeface="Calibri" pitchFamily="-108" charset="0"/>
            </a:endParaRPr>
          </a:p>
          <a:p>
            <a:pPr>
              <a:lnSpc>
                <a:spcPct val="90000"/>
              </a:lnSpc>
              <a:spcBef>
                <a:spcPct val="20000"/>
              </a:spcBef>
            </a:pPr>
            <a:r>
              <a:rPr lang="it-IT" sz="2000">
                <a:latin typeface="Calibri" pitchFamily="-108" charset="0"/>
              </a:rPr>
              <a:t>E’ molto più difficile </a:t>
            </a:r>
            <a:r>
              <a:rPr lang="it-IT" sz="2000" b="1">
                <a:latin typeface="Calibri" pitchFamily="-108" charset="0"/>
              </a:rPr>
              <a:t>semplificare </a:t>
            </a:r>
            <a:r>
              <a:rPr lang="it-IT" sz="2000">
                <a:latin typeface="Calibri" pitchFamily="-108" charset="0"/>
              </a:rPr>
              <a:t>che</a:t>
            </a:r>
            <a:r>
              <a:rPr lang="it-IT" sz="2000" b="1">
                <a:latin typeface="Calibri" pitchFamily="-108" charset="0"/>
              </a:rPr>
              <a:t> complicare</a:t>
            </a:r>
            <a:r>
              <a:rPr lang="it-IT" sz="2000">
                <a:latin typeface="Calibri" pitchFamily="-108" charset="0"/>
              </a:rPr>
              <a:t>.</a:t>
            </a:r>
          </a:p>
          <a:p>
            <a:pPr>
              <a:lnSpc>
                <a:spcPct val="90000"/>
              </a:lnSpc>
              <a:spcBef>
                <a:spcPct val="20000"/>
              </a:spcBef>
            </a:pPr>
            <a:r>
              <a:rPr lang="it-IT" sz="2000">
                <a:latin typeface="Calibri" pitchFamily="-108" charset="0"/>
              </a:rPr>
              <a:t>E’ molto più difficile </a:t>
            </a:r>
            <a:r>
              <a:rPr lang="it-IT" sz="2000" b="1">
                <a:latin typeface="Calibri" pitchFamily="-108" charset="0"/>
              </a:rPr>
              <a:t>togliere</a:t>
            </a:r>
            <a:r>
              <a:rPr lang="it-IT" sz="2000">
                <a:latin typeface="Calibri" pitchFamily="-108" charset="0"/>
              </a:rPr>
              <a:t> che </a:t>
            </a:r>
            <a:r>
              <a:rPr lang="it-IT" sz="2000" b="1">
                <a:latin typeface="Calibri" pitchFamily="-108" charset="0"/>
              </a:rPr>
              <a:t>aggiungere</a:t>
            </a:r>
            <a:r>
              <a:rPr lang="it-IT" sz="2000">
                <a:latin typeface="Calibri" pitchFamily="-108" charset="0"/>
              </a:rPr>
              <a:t>.</a:t>
            </a:r>
          </a:p>
          <a:p>
            <a:pPr>
              <a:lnSpc>
                <a:spcPct val="90000"/>
              </a:lnSpc>
              <a:spcBef>
                <a:spcPct val="20000"/>
              </a:spcBef>
            </a:pPr>
            <a:r>
              <a:rPr lang="it-IT" sz="2000">
                <a:latin typeface="Calibri" pitchFamily="-108" charset="0"/>
              </a:rPr>
              <a:t>E’ molto più difficile procedere per </a:t>
            </a:r>
            <a:r>
              <a:rPr lang="it-IT" sz="2000" b="1">
                <a:latin typeface="Calibri" pitchFamily="-108" charset="0"/>
              </a:rPr>
              <a:t>intersezioni</a:t>
            </a:r>
            <a:r>
              <a:rPr lang="it-IT" sz="2000">
                <a:latin typeface="Calibri" pitchFamily="-108" charset="0"/>
              </a:rPr>
              <a:t> </a:t>
            </a:r>
            <a:br>
              <a:rPr lang="it-IT" sz="2000">
                <a:latin typeface="Calibri" pitchFamily="-108" charset="0"/>
              </a:rPr>
            </a:br>
            <a:r>
              <a:rPr lang="it-IT" sz="2000">
                <a:latin typeface="Calibri" pitchFamily="-108" charset="0"/>
              </a:rPr>
              <a:t>e per </a:t>
            </a:r>
            <a:r>
              <a:rPr lang="it-IT" sz="2000" b="1">
                <a:latin typeface="Calibri" pitchFamily="-108" charset="0"/>
              </a:rPr>
              <a:t>incastro</a:t>
            </a:r>
            <a:r>
              <a:rPr lang="it-IT" sz="2000">
                <a:latin typeface="Calibri" pitchFamily="-108" charset="0"/>
              </a:rPr>
              <a:t> che per </a:t>
            </a:r>
            <a:r>
              <a:rPr lang="it-IT" sz="2000" b="1">
                <a:latin typeface="Calibri" pitchFamily="-108" charset="0"/>
              </a:rPr>
              <a:t>sommatoria</a:t>
            </a:r>
            <a:r>
              <a:rPr lang="it-IT" sz="2000">
                <a:latin typeface="Calibri" pitchFamily="-108" charset="0"/>
              </a:rPr>
              <a:t>.</a:t>
            </a:r>
            <a:br>
              <a:rPr lang="it-IT" sz="2000">
                <a:latin typeface="Calibri" pitchFamily="-108" charset="0"/>
              </a:rPr>
            </a:br>
            <a:endParaRPr lang="it-IT" sz="2000">
              <a:latin typeface="Calibri" pitchFamily="-108" charset="0"/>
            </a:endParaRPr>
          </a:p>
          <a:p>
            <a:pPr>
              <a:lnSpc>
                <a:spcPct val="90000"/>
              </a:lnSpc>
              <a:spcBef>
                <a:spcPct val="20000"/>
              </a:spcBef>
            </a:pPr>
            <a:r>
              <a:rPr lang="it-IT" sz="2000">
                <a:latin typeface="Calibri" pitchFamily="-108" charset="0"/>
              </a:rPr>
              <a:t>Per sapere cosa togliere e perché bisogna disporre</a:t>
            </a:r>
          </a:p>
          <a:p>
            <a:pPr>
              <a:lnSpc>
                <a:spcPct val="90000"/>
              </a:lnSpc>
              <a:spcBef>
                <a:spcPct val="20000"/>
              </a:spcBef>
            </a:pPr>
            <a:r>
              <a:rPr lang="it-IT" sz="2000">
                <a:latin typeface="Calibri" pitchFamily="-108" charset="0"/>
              </a:rPr>
              <a:t>di un </a:t>
            </a:r>
            <a:r>
              <a:rPr lang="it-IT" sz="2000" b="1">
                <a:latin typeface="Calibri" pitchFamily="-108" charset="0"/>
              </a:rPr>
              <a:t>PROGETTO</a:t>
            </a:r>
            <a:r>
              <a:rPr lang="it-IT" sz="2000">
                <a:latin typeface="Calibri" pitchFamily="-108" charset="0"/>
              </a:rPr>
              <a:t> ben definito e dagli obiettivi chiari.</a:t>
            </a:r>
            <a:r>
              <a:rPr lang="it-IT" i="1">
                <a:latin typeface="Calibri" pitchFamily="-108" charset="0"/>
              </a:rPr>
              <a:t> </a:t>
            </a:r>
          </a:p>
        </p:txBody>
      </p:sp>
      <p:sp>
        <p:nvSpPr>
          <p:cNvPr id="9219" name="Rectangle 3"/>
          <p:cNvSpPr>
            <a:spLocks noChangeArrowheads="1"/>
          </p:cNvSpPr>
          <p:nvPr/>
        </p:nvSpPr>
        <p:spPr bwMode="auto">
          <a:xfrm>
            <a:off x="2873375" y="958850"/>
            <a:ext cx="2951163" cy="579438"/>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dirty="0">
                <a:effectLst>
                  <a:outerShdw blurRad="38100" dist="38100" dir="2700000" algn="tl">
                    <a:srgbClr val="DDDDDD"/>
                  </a:outerShdw>
                </a:effectLst>
                <a:latin typeface="Tahoma" charset="0"/>
                <a:ea typeface="ＭＳ Ｐゴシック" charset="-128"/>
                <a:cs typeface="ＭＳ Ｐゴシック" charset="-128"/>
              </a:rPr>
              <a:t>Bruno Munari</a:t>
            </a:r>
            <a:endParaRPr lang="it-IT" dirty="0">
              <a:latin typeface="Verdana" charset="0"/>
              <a:ea typeface="ＭＳ Ｐゴシック" charset="-128"/>
              <a:cs typeface="ＭＳ Ｐゴシック" charset="-128"/>
            </a:endParaRPr>
          </a:p>
        </p:txBody>
      </p:sp>
      <p:pic>
        <p:nvPicPr>
          <p:cNvPr id="236549" name="Picture 4" descr="munari2"/>
          <p:cNvPicPr>
            <a:picLocks noChangeAspect="1" noChangeArrowheads="1"/>
          </p:cNvPicPr>
          <p:nvPr/>
        </p:nvPicPr>
        <p:blipFill>
          <a:blip r:embed="rId3">
            <a:clrChange>
              <a:clrFrom>
                <a:srgbClr val="262A0F"/>
              </a:clrFrom>
              <a:clrTo>
                <a:srgbClr val="262A0F">
                  <a:alpha val="0"/>
                </a:srgbClr>
              </a:clrTo>
            </a:clrChange>
          </a:blip>
          <a:srcRect/>
          <a:stretch>
            <a:fillRect/>
          </a:stretch>
        </p:blipFill>
        <p:spPr bwMode="auto">
          <a:xfrm>
            <a:off x="7507288" y="2909888"/>
            <a:ext cx="1755775" cy="2809875"/>
          </a:xfrm>
          <a:prstGeom prst="rect">
            <a:avLst/>
          </a:prstGeom>
          <a:noFill/>
          <a:ln w="9525">
            <a:noFill/>
            <a:miter lim="800000"/>
            <a:headEnd/>
            <a:tailEnd/>
          </a:ln>
        </p:spPr>
      </p:pic>
      <p:sp>
        <p:nvSpPr>
          <p:cNvPr id="236550" name="Rectangle 5"/>
          <p:cNvSpPr>
            <a:spLocks noChangeArrowheads="1"/>
          </p:cNvSpPr>
          <p:nvPr/>
        </p:nvSpPr>
        <p:spPr bwMode="auto">
          <a:xfrm>
            <a:off x="1066800" y="152400"/>
            <a:ext cx="7239000" cy="625475"/>
          </a:xfrm>
          <a:prstGeom prst="rect">
            <a:avLst/>
          </a:prstGeom>
          <a:noFill/>
          <a:ln w="9525">
            <a:noFill/>
            <a:miter lim="800000"/>
            <a:headEnd/>
            <a:tailEnd/>
          </a:ln>
        </p:spPr>
        <p:txBody>
          <a:bodyPr>
            <a:prstTxWarp prst="textNoShape">
              <a:avLst/>
            </a:prstTxWarp>
            <a:spAutoFit/>
          </a:bodyPr>
          <a:lstStyle/>
          <a:p>
            <a:r>
              <a:rPr lang="it-IT" sz="3500" b="1">
                <a:latin typeface="Calibri" pitchFamily="-108" charset="0"/>
              </a:rPr>
              <a:t>LA PRIORITÀ FONDAMENTALE</a:t>
            </a:r>
            <a:endParaRPr lang="it-IT">
              <a:latin typeface="Calibri" pitchFamily="-108"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 name="Segnaposto numero diapositiva 3"/>
          <p:cNvSpPr>
            <a:spLocks noGrp="1"/>
          </p:cNvSpPr>
          <p:nvPr>
            <p:ph type="sldNum" sz="quarter" idx="12"/>
          </p:nvPr>
        </p:nvSpPr>
        <p:spPr/>
        <p:txBody>
          <a:bodyPr/>
          <a:lstStyle/>
          <a:p>
            <a:pPr>
              <a:defRPr/>
            </a:pPr>
            <a:fld id="{E78C9515-26B3-0642-BAE1-06EB7CEA4109}" type="slidenum">
              <a:rPr lang="it-IT"/>
              <a:pPr>
                <a:defRPr/>
              </a:pPr>
              <a:t>73</a:t>
            </a:fld>
            <a:endParaRPr lang="it-IT"/>
          </a:p>
        </p:txBody>
      </p:sp>
      <p:sp>
        <p:nvSpPr>
          <p:cNvPr id="238595" name="Rectangle 2"/>
          <p:cNvSpPr>
            <a:spLocks noChangeArrowheads="1"/>
          </p:cNvSpPr>
          <p:nvPr/>
        </p:nvSpPr>
        <p:spPr bwMode="auto">
          <a:xfrm>
            <a:off x="5716588" y="2606675"/>
            <a:ext cx="184150" cy="457200"/>
          </a:xfrm>
          <a:prstGeom prst="rect">
            <a:avLst/>
          </a:prstGeom>
          <a:noFill/>
          <a:ln w="9525">
            <a:noFill/>
            <a:miter lim="800000"/>
            <a:headEnd/>
            <a:tailEnd/>
          </a:ln>
        </p:spPr>
        <p:txBody>
          <a:bodyPr wrap="none">
            <a:prstTxWarp prst="textNoShape">
              <a:avLst/>
            </a:prstTxWarp>
            <a:spAutoFit/>
          </a:bodyPr>
          <a:lstStyle/>
          <a:p>
            <a:pPr algn="ctr"/>
            <a:endParaRPr lang="it-IT">
              <a:latin typeface="Calibri" pitchFamily="-108" charset="0"/>
            </a:endParaRPr>
          </a:p>
        </p:txBody>
      </p:sp>
      <p:sp>
        <p:nvSpPr>
          <p:cNvPr id="238596" name="Rectangle 3"/>
          <p:cNvSpPr>
            <a:spLocks noChangeArrowheads="1"/>
          </p:cNvSpPr>
          <p:nvPr/>
        </p:nvSpPr>
        <p:spPr bwMode="auto">
          <a:xfrm>
            <a:off x="312738" y="1668463"/>
            <a:ext cx="184150" cy="457200"/>
          </a:xfrm>
          <a:prstGeom prst="rect">
            <a:avLst/>
          </a:prstGeom>
          <a:noFill/>
          <a:ln w="9525">
            <a:noFill/>
            <a:miter lim="800000"/>
            <a:headEnd/>
            <a:tailEnd/>
          </a:ln>
        </p:spPr>
        <p:txBody>
          <a:bodyPr wrap="none">
            <a:prstTxWarp prst="textNoShape">
              <a:avLst/>
            </a:prstTxWarp>
            <a:spAutoFit/>
          </a:bodyPr>
          <a:lstStyle/>
          <a:p>
            <a:endParaRPr lang="it-IT">
              <a:latin typeface="Calibri" pitchFamily="-108" charset="0"/>
            </a:endParaRPr>
          </a:p>
        </p:txBody>
      </p:sp>
      <p:sp>
        <p:nvSpPr>
          <p:cNvPr id="238597" name="Rectangle 4"/>
          <p:cNvSpPr>
            <a:spLocks noChangeArrowheads="1"/>
          </p:cNvSpPr>
          <p:nvPr/>
        </p:nvSpPr>
        <p:spPr bwMode="auto">
          <a:xfrm>
            <a:off x="725488" y="1504950"/>
            <a:ext cx="184150" cy="457200"/>
          </a:xfrm>
          <a:prstGeom prst="rect">
            <a:avLst/>
          </a:prstGeom>
          <a:noFill/>
          <a:ln w="9525">
            <a:noFill/>
            <a:miter lim="800000"/>
            <a:headEnd/>
            <a:tailEnd/>
          </a:ln>
        </p:spPr>
        <p:txBody>
          <a:bodyPr wrap="none">
            <a:prstTxWarp prst="textNoShape">
              <a:avLst/>
            </a:prstTxWarp>
            <a:spAutoFit/>
          </a:bodyPr>
          <a:lstStyle/>
          <a:p>
            <a:endParaRPr lang="it-IT">
              <a:latin typeface="Calibri" pitchFamily="-108" charset="0"/>
            </a:endParaRPr>
          </a:p>
        </p:txBody>
      </p:sp>
      <p:sp>
        <p:nvSpPr>
          <p:cNvPr id="10245" name="Rectangle 5"/>
          <p:cNvSpPr>
            <a:spLocks noChangeArrowheads="1"/>
          </p:cNvSpPr>
          <p:nvPr/>
        </p:nvSpPr>
        <p:spPr bwMode="auto">
          <a:xfrm>
            <a:off x="3851275" y="1854200"/>
            <a:ext cx="4800600" cy="3662363"/>
          </a:xfrm>
          <a:prstGeom prst="rect">
            <a:avLst/>
          </a:prstGeom>
          <a:noFill/>
          <a:ln w="9525">
            <a:noFill/>
            <a:miter lim="800000"/>
            <a:headEnd/>
            <a:tailEnd/>
          </a:ln>
        </p:spPr>
        <p:txBody>
          <a:bodyPr>
            <a:prstTxWarp prst="textNoShape">
              <a:avLst/>
            </a:prstTxWarp>
            <a:spAutoFit/>
          </a:bodyPr>
          <a:lstStyle/>
          <a:p>
            <a:pPr fontAlgn="auto">
              <a:spcBef>
                <a:spcPts val="0"/>
              </a:spcBef>
              <a:spcAft>
                <a:spcPts val="0"/>
              </a:spcAft>
              <a:defRPr/>
            </a:pPr>
            <a:r>
              <a:rPr lang="it-IT">
                <a:latin typeface="Verdana" charset="0"/>
                <a:ea typeface="ＭＳ Ｐゴシック" charset="-128"/>
                <a:cs typeface="ＭＳ Ｐゴシック" charset="-128"/>
              </a:rPr>
              <a:t>Uno splendido esempio di questa capacità di </a:t>
            </a:r>
            <a:r>
              <a:rPr lang="it-IT" b="1">
                <a:latin typeface="Verdana" charset="0"/>
                <a:ea typeface="ＭＳ Ｐゴシック" charset="-128"/>
                <a:cs typeface="ＭＳ Ｐゴシック" charset="-128"/>
              </a:rPr>
              <a:t>togliere</a:t>
            </a:r>
            <a:r>
              <a:rPr lang="it-IT">
                <a:latin typeface="Verdana" charset="0"/>
                <a:ea typeface="ＭＳ Ｐゴシック" charset="-128"/>
                <a:cs typeface="ＭＳ Ｐゴシック" charset="-128"/>
              </a:rPr>
              <a:t>, che non è comunque d’ostacolo al riconoscimento (tutt’altro) è la </a:t>
            </a:r>
            <a:r>
              <a:rPr lang="it-IT" b="1">
                <a:latin typeface="Verdana" charset="0"/>
                <a:ea typeface="ＭＳ Ｐゴシック" charset="-128"/>
                <a:cs typeface="ＭＳ Ｐゴシック" charset="-128"/>
              </a:rPr>
              <a:t>face de femme</a:t>
            </a:r>
            <a:r>
              <a:rPr lang="it-IT">
                <a:latin typeface="Verdana" charset="0"/>
                <a:ea typeface="ＭＳ Ｐゴシック" charset="-128"/>
                <a:cs typeface="ＭＳ Ｐゴシック" charset="-128"/>
              </a:rPr>
              <a:t> del </a:t>
            </a:r>
            <a:r>
              <a:rPr lang="it-IT" b="1">
                <a:solidFill>
                  <a:srgbClr val="FF3300"/>
                </a:solidFill>
                <a:effectLst>
                  <a:outerShdw blurRad="38100" dist="38100" dir="2700000" algn="tl">
                    <a:srgbClr val="DDDDDD"/>
                  </a:outerShdw>
                </a:effectLst>
                <a:latin typeface="Verdana" charset="0"/>
                <a:ea typeface="ＭＳ Ｐゴシック" charset="-128"/>
                <a:cs typeface="ＭＳ Ｐゴシック" charset="-128"/>
              </a:rPr>
              <a:t>1935 di Matisse</a:t>
            </a:r>
            <a:r>
              <a:rPr lang="it-IT">
                <a:latin typeface="Verdana" charset="0"/>
                <a:ea typeface="ＭＳ Ｐゴシック" charset="-128"/>
                <a:cs typeface="ＭＳ Ｐゴシック" charset="-128"/>
              </a:rPr>
              <a:t>. </a:t>
            </a:r>
          </a:p>
          <a:p>
            <a:pPr fontAlgn="auto">
              <a:spcBef>
                <a:spcPts val="0"/>
              </a:spcBef>
              <a:spcAft>
                <a:spcPts val="0"/>
              </a:spcAft>
              <a:defRPr/>
            </a:pPr>
            <a:r>
              <a:rPr lang="it-IT">
                <a:latin typeface="Verdana" charset="0"/>
                <a:ea typeface="ＭＳ Ｐゴシック" charset="-128"/>
                <a:cs typeface="ＭＳ Ｐゴシック" charset="-128"/>
              </a:rPr>
              <a:t>Pochi tratti </a:t>
            </a:r>
            <a:r>
              <a:rPr lang="it-IT" b="1">
                <a:latin typeface="Verdana" charset="0"/>
                <a:ea typeface="ＭＳ Ｐゴシック" charset="-128"/>
                <a:cs typeface="ＭＳ Ｐゴシック" charset="-128"/>
              </a:rPr>
              <a:t>essenziali</a:t>
            </a:r>
            <a:r>
              <a:rPr lang="it-IT">
                <a:latin typeface="Verdana" charset="0"/>
                <a:ea typeface="ＭＳ Ｐゴシック" charset="-128"/>
                <a:cs typeface="ＭＳ Ｐゴシック" charset="-128"/>
              </a:rPr>
              <a:t> sono sufficienti per far scattare la nostra capacità di classificare correttamente questa figura e di interpretarla come faremmo con una fotografia ben più ricca di dettagli.</a:t>
            </a:r>
          </a:p>
          <a:p>
            <a:pPr fontAlgn="auto">
              <a:spcBef>
                <a:spcPts val="0"/>
              </a:spcBef>
              <a:spcAft>
                <a:spcPts val="0"/>
              </a:spcAft>
              <a:defRPr/>
            </a:pPr>
            <a:endParaRPr lang="it-IT">
              <a:latin typeface="Verdana" charset="0"/>
              <a:ea typeface="ＭＳ Ｐゴシック" charset="-128"/>
              <a:cs typeface="ＭＳ Ｐゴシック" charset="-128"/>
            </a:endParaRPr>
          </a:p>
          <a:p>
            <a:pPr fontAlgn="auto">
              <a:spcBef>
                <a:spcPts val="0"/>
              </a:spcBef>
              <a:spcAft>
                <a:spcPts val="0"/>
              </a:spcAft>
              <a:defRPr/>
            </a:pPr>
            <a:r>
              <a:rPr lang="it-IT">
                <a:latin typeface="Verdana" charset="0"/>
                <a:ea typeface="ＭＳ Ｐゴシック" charset="-128"/>
                <a:cs typeface="ＭＳ Ｐゴシック" charset="-128"/>
              </a:rPr>
              <a:t>La </a:t>
            </a:r>
            <a:r>
              <a:rPr lang="it-IT" b="1">
                <a:latin typeface="Verdana" charset="0"/>
                <a:ea typeface="ＭＳ Ｐゴシック" charset="-128"/>
                <a:cs typeface="ＭＳ Ｐゴシック" charset="-128"/>
              </a:rPr>
              <a:t>percezione è selettiva</a:t>
            </a:r>
          </a:p>
          <a:p>
            <a:pPr fontAlgn="auto">
              <a:spcBef>
                <a:spcPts val="0"/>
              </a:spcBef>
              <a:spcAft>
                <a:spcPts val="0"/>
              </a:spcAft>
              <a:defRPr/>
            </a:pPr>
            <a:r>
              <a:rPr lang="it-IT">
                <a:latin typeface="Verdana" charset="0"/>
                <a:ea typeface="ＭＳ Ｐゴシック" charset="-128"/>
                <a:cs typeface="ＭＳ Ｐゴシック" charset="-128"/>
              </a:rPr>
              <a:t>Anche </a:t>
            </a:r>
            <a:r>
              <a:rPr lang="it-IT" b="1">
                <a:latin typeface="Verdana" charset="0"/>
                <a:ea typeface="ＭＳ Ｐゴシック" charset="-128"/>
                <a:cs typeface="ＭＳ Ｐゴシック" charset="-128"/>
              </a:rPr>
              <a:t>l’apprendimento</a:t>
            </a:r>
            <a:r>
              <a:rPr lang="it-IT">
                <a:latin typeface="Verdana" charset="0"/>
                <a:ea typeface="ＭＳ Ｐゴシック" charset="-128"/>
                <a:cs typeface="ＭＳ Ｐゴシック" charset="-128"/>
              </a:rPr>
              <a:t> lo è.</a:t>
            </a:r>
          </a:p>
        </p:txBody>
      </p:sp>
      <p:pic>
        <p:nvPicPr>
          <p:cNvPr id="238599" name="Picture 6" descr="Matisse, Henri  -  Face de femme">
            <a:hlinkClick r:id="rId3"/>
          </p:cNvPr>
          <p:cNvPicPr>
            <a:picLocks noChangeAspect="1" noChangeArrowheads="1"/>
          </p:cNvPicPr>
          <p:nvPr/>
        </p:nvPicPr>
        <p:blipFill>
          <a:blip r:embed="rId4">
            <a:lum bright="-14000" contrast="16000"/>
          </a:blip>
          <a:srcRect/>
          <a:stretch>
            <a:fillRect/>
          </a:stretch>
        </p:blipFill>
        <p:spPr bwMode="auto">
          <a:xfrm>
            <a:off x="261938" y="1657350"/>
            <a:ext cx="3162300" cy="4487863"/>
          </a:xfrm>
          <a:prstGeom prst="rect">
            <a:avLst/>
          </a:prstGeom>
          <a:noFill/>
          <a:ln w="9525">
            <a:noFill/>
            <a:miter lim="800000"/>
            <a:headEnd/>
            <a:tailEnd/>
          </a:ln>
        </p:spPr>
      </p:pic>
      <p:sp>
        <p:nvSpPr>
          <p:cNvPr id="10247" name="Rectangle 7"/>
          <p:cNvSpPr>
            <a:spLocks noChangeArrowheads="1"/>
          </p:cNvSpPr>
          <p:nvPr/>
        </p:nvSpPr>
        <p:spPr bwMode="auto">
          <a:xfrm>
            <a:off x="3135313" y="946150"/>
            <a:ext cx="2968625" cy="579438"/>
          </a:xfrm>
          <a:prstGeom prst="rect">
            <a:avLst/>
          </a:prstGeom>
          <a:noFill/>
          <a:ln w="9525" cap="rnd">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3200" b="1">
                <a:effectLst>
                  <a:outerShdw blurRad="38100" dist="38100" dir="2700000" algn="tl">
                    <a:srgbClr val="DDDDDD"/>
                  </a:outerShdw>
                </a:effectLst>
                <a:latin typeface="Tahoma" charset="0"/>
                <a:ea typeface="ＭＳ Ｐゴシック" charset="-128"/>
                <a:cs typeface="ＭＳ Ｐゴシック" charset="-128"/>
              </a:rPr>
              <a:t>Henri Matisse</a:t>
            </a:r>
            <a:endParaRPr lang="it-IT">
              <a:latin typeface="Verdana"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0642" name="Immagine 1" descr="4707025827_df48b470af_o.jpg"/>
          <p:cNvPicPr>
            <a:picLocks noChangeAspect="1"/>
          </p:cNvPicPr>
          <p:nvPr/>
        </p:nvPicPr>
        <p:blipFill>
          <a:blip r:embed="rId2"/>
          <a:srcRect/>
          <a:stretch>
            <a:fillRect/>
          </a:stretch>
        </p:blipFill>
        <p:spPr bwMode="auto">
          <a:xfrm>
            <a:off x="346075" y="568325"/>
            <a:ext cx="8404225" cy="6130925"/>
          </a:xfrm>
          <a:prstGeom prst="rect">
            <a:avLst/>
          </a:prstGeom>
          <a:noFill/>
          <a:ln w="9525">
            <a:noFill/>
            <a:miter lim="800000"/>
            <a:headEnd/>
            <a:tailEnd/>
          </a:ln>
        </p:spPr>
      </p:pic>
      <p:sp>
        <p:nvSpPr>
          <p:cNvPr id="240643" name="CasellaDiTesto 2"/>
          <p:cNvSpPr txBox="1">
            <a:spLocks noChangeArrowheads="1"/>
          </p:cNvSpPr>
          <p:nvPr/>
        </p:nvSpPr>
        <p:spPr bwMode="auto">
          <a:xfrm>
            <a:off x="438150" y="103188"/>
            <a:ext cx="8705850" cy="400050"/>
          </a:xfrm>
          <a:prstGeom prst="rect">
            <a:avLst/>
          </a:prstGeom>
          <a:noFill/>
          <a:ln w="9525">
            <a:noFill/>
            <a:miter lim="800000"/>
            <a:headEnd/>
            <a:tailEnd/>
          </a:ln>
        </p:spPr>
        <p:txBody>
          <a:bodyPr>
            <a:prstTxWarp prst="textNoShape">
              <a:avLst/>
            </a:prstTxWarp>
            <a:spAutoFit/>
          </a:bodyPr>
          <a:lstStyle/>
          <a:p>
            <a:pPr algn="ctr"/>
            <a:r>
              <a:rPr lang="it-IT" sz="2000" b="1">
                <a:latin typeface="Calibri" pitchFamily="-108" charset="0"/>
              </a:rPr>
              <a:t>PICASSO LE TAUREAU - DICEMBRE 1945</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1666" name="Immagine 1" descr="picasso.gif"/>
          <p:cNvPicPr>
            <a:picLocks noChangeAspect="1"/>
          </p:cNvPicPr>
          <p:nvPr/>
        </p:nvPicPr>
        <p:blipFill>
          <a:blip r:embed="rId2"/>
          <a:srcRect/>
          <a:stretch>
            <a:fillRect/>
          </a:stretch>
        </p:blipFill>
        <p:spPr bwMode="auto">
          <a:xfrm>
            <a:off x="1925638" y="184150"/>
            <a:ext cx="7010400" cy="6543675"/>
          </a:xfrm>
          <a:prstGeom prst="rect">
            <a:avLst/>
          </a:prstGeom>
          <a:noFill/>
          <a:ln w="9525">
            <a:noFill/>
            <a:miter lim="800000"/>
            <a:headEnd/>
            <a:tailEnd/>
          </a:ln>
        </p:spPr>
      </p:pic>
      <p:sp>
        <p:nvSpPr>
          <p:cNvPr id="241667" name="CasellaDiTesto 2"/>
          <p:cNvSpPr txBox="1">
            <a:spLocks noChangeArrowheads="1"/>
          </p:cNvSpPr>
          <p:nvPr/>
        </p:nvSpPr>
        <p:spPr bwMode="auto">
          <a:xfrm>
            <a:off x="0" y="427038"/>
            <a:ext cx="1638300" cy="1908175"/>
          </a:xfrm>
          <a:prstGeom prst="rect">
            <a:avLst/>
          </a:prstGeom>
          <a:noFill/>
          <a:ln w="9525">
            <a:noFill/>
            <a:miter lim="800000"/>
            <a:headEnd/>
            <a:tailEnd/>
          </a:ln>
        </p:spPr>
        <p:txBody>
          <a:bodyPr>
            <a:prstTxWarp prst="textNoShape">
              <a:avLst/>
            </a:prstTxWarp>
            <a:spAutoFit/>
          </a:bodyPr>
          <a:lstStyle/>
          <a:p>
            <a:pPr algn="ctr"/>
            <a:r>
              <a:rPr lang="it-IT" sz="2000" b="1">
                <a:latin typeface="Calibri" pitchFamily="-108" charset="0"/>
              </a:rPr>
              <a:t>PICASSO</a:t>
            </a:r>
          </a:p>
          <a:p>
            <a:pPr algn="ctr"/>
            <a:r>
              <a:rPr lang="it-IT" sz="2000" b="1">
                <a:latin typeface="Calibri" pitchFamily="-108" charset="0"/>
              </a:rPr>
              <a:t>LE </a:t>
            </a:r>
          </a:p>
          <a:p>
            <a:pPr algn="ctr"/>
            <a:r>
              <a:rPr lang="it-IT" sz="2000" b="1">
                <a:latin typeface="Calibri" pitchFamily="-108" charset="0"/>
              </a:rPr>
              <a:t>TAUREAU</a:t>
            </a:r>
          </a:p>
          <a:p>
            <a:pPr algn="ctr"/>
            <a:r>
              <a:rPr lang="it-IT" sz="2000" b="1">
                <a:latin typeface="Calibri" pitchFamily="-108" charset="0"/>
              </a:rPr>
              <a:t>DICEMBRE</a:t>
            </a:r>
          </a:p>
          <a:p>
            <a:pPr algn="ctr"/>
            <a:r>
              <a:rPr lang="it-IT" sz="2000" b="1">
                <a:latin typeface="Calibri" pitchFamily="-108" charset="0"/>
              </a:rPr>
              <a:t>1945</a:t>
            </a:r>
          </a:p>
          <a:p>
            <a:endParaRPr lang="it-IT">
              <a:latin typeface="Calibri" pitchFamily="-108" charset="0"/>
            </a:endParaRPr>
          </a:p>
        </p:txBody>
      </p:sp>
      <p:pic>
        <p:nvPicPr>
          <p:cNvPr id="241668" name="Immagine 3" descr="guernica_pablo_picasso.jpg"/>
          <p:cNvPicPr>
            <a:picLocks noChangeAspect="1"/>
          </p:cNvPicPr>
          <p:nvPr/>
        </p:nvPicPr>
        <p:blipFill>
          <a:blip r:embed="rId3"/>
          <a:srcRect/>
          <a:stretch>
            <a:fillRect/>
          </a:stretch>
        </p:blipFill>
        <p:spPr bwMode="auto">
          <a:xfrm>
            <a:off x="6727825" y="5072063"/>
            <a:ext cx="2208213" cy="1655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2690" name="Immagine 1" descr="guernica_pablo_picasso.jpg"/>
          <p:cNvPicPr>
            <a:picLocks noChangeAspect="1"/>
          </p:cNvPicPr>
          <p:nvPr/>
        </p:nvPicPr>
        <p:blipFill>
          <a:blip r:embed="rId2"/>
          <a:srcRect l="-4630"/>
          <a:stretch>
            <a:fillRect/>
          </a:stretch>
        </p:blipFill>
        <p:spPr bwMode="auto">
          <a:xfrm>
            <a:off x="-261938" y="1982788"/>
            <a:ext cx="9194801" cy="3806825"/>
          </a:xfrm>
          <a:prstGeom prst="rect">
            <a:avLst/>
          </a:prstGeom>
          <a:noFill/>
          <a:ln w="9525">
            <a:noFill/>
            <a:miter lim="800000"/>
            <a:headEnd/>
            <a:tailEnd/>
          </a:ln>
        </p:spPr>
      </p:pic>
      <p:sp>
        <p:nvSpPr>
          <p:cNvPr id="242691" name="CasellaDiTesto 2"/>
          <p:cNvSpPr txBox="1">
            <a:spLocks noChangeArrowheads="1"/>
          </p:cNvSpPr>
          <p:nvPr/>
        </p:nvSpPr>
        <p:spPr bwMode="auto">
          <a:xfrm>
            <a:off x="461963" y="560388"/>
            <a:ext cx="7751762" cy="708025"/>
          </a:xfrm>
          <a:prstGeom prst="rect">
            <a:avLst/>
          </a:prstGeom>
          <a:noFill/>
          <a:ln w="9525">
            <a:noFill/>
            <a:miter lim="800000"/>
            <a:headEnd/>
            <a:tailEnd/>
          </a:ln>
        </p:spPr>
        <p:txBody>
          <a:bodyPr>
            <a:prstTxWarp prst="textNoShape">
              <a:avLst/>
            </a:prstTxWarp>
            <a:spAutoFit/>
          </a:bodyPr>
          <a:lstStyle/>
          <a:p>
            <a:pPr algn="ctr"/>
            <a:r>
              <a:rPr lang="it-IT" sz="4000" b="1">
                <a:latin typeface="Calibri" pitchFamily="-108" charset="0"/>
              </a:rPr>
              <a:t>PICASSO GUERNICA 1937</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Segnaposto numero diapositiva 3"/>
          <p:cNvSpPr>
            <a:spLocks noGrp="1"/>
          </p:cNvSpPr>
          <p:nvPr>
            <p:ph type="sldNum" sz="quarter" idx="12"/>
          </p:nvPr>
        </p:nvSpPr>
        <p:spPr bwMode="auto">
          <a:ln>
            <a:miter lim="800000"/>
            <a:headEnd/>
            <a:tailEnd/>
          </a:ln>
        </p:spPr>
        <p:txBody>
          <a:bodyPr/>
          <a:lstStyle/>
          <a:p>
            <a:pPr>
              <a:defRPr/>
            </a:pPr>
            <a:fld id="{C0BD9086-DD5B-FD43-AF69-17B61DAD4F99}" type="slidenum">
              <a:rPr lang="it-IT">
                <a:latin typeface="Arial" pitchFamily="-84" charset="0"/>
                <a:ea typeface="ＭＳ Ｐゴシック" pitchFamily="-84" charset="-128"/>
                <a:cs typeface="ＭＳ Ｐゴシック" pitchFamily="-84" charset="-128"/>
              </a:rPr>
              <a:pPr>
                <a:defRPr/>
              </a:pPr>
              <a:t>77</a:t>
            </a:fld>
            <a:endParaRPr lang="it-IT">
              <a:latin typeface="Arial" pitchFamily="-84" charset="0"/>
              <a:ea typeface="ＭＳ Ｐゴシック" pitchFamily="-84" charset="-128"/>
              <a:cs typeface="ＭＳ Ｐゴシック" pitchFamily="-84" charset="-128"/>
            </a:endParaRPr>
          </a:p>
        </p:txBody>
      </p:sp>
      <p:sp>
        <p:nvSpPr>
          <p:cNvPr id="243715" name="Rectangle 2"/>
          <p:cNvSpPr>
            <a:spLocks noChangeArrowheads="1"/>
          </p:cNvSpPr>
          <p:nvPr/>
        </p:nvSpPr>
        <p:spPr bwMode="auto">
          <a:xfrm>
            <a:off x="0" y="577850"/>
            <a:ext cx="9144000" cy="5575300"/>
          </a:xfrm>
          <a:prstGeom prst="rect">
            <a:avLst/>
          </a:prstGeom>
          <a:noFill/>
          <a:ln w="9525">
            <a:noFill/>
            <a:miter lim="800000"/>
            <a:headEnd/>
            <a:tailEnd/>
          </a:ln>
        </p:spPr>
        <p:txBody>
          <a:bodyPr>
            <a:prstTxWarp prst="textNoShape">
              <a:avLst/>
            </a:prstTxWarp>
          </a:bodyPr>
          <a:lstStyle/>
          <a:p>
            <a:pPr algn="just"/>
            <a:r>
              <a:rPr lang="it-IT" sz="2800"/>
              <a:t>"All'uomo sensibile e immaginoso, che viva, come io sono vissuto gran tempo, sentendo di continuo ed immaginando, il mondo e gli oggetti sono in certo modo doppi. Egli </a:t>
            </a:r>
            <a:r>
              <a:rPr lang="it-IT" sz="2800" b="1"/>
              <a:t>vedrà cogli occhi </a:t>
            </a:r>
            <a:r>
              <a:rPr lang="it-IT" sz="2800"/>
              <a:t>una torre, una campagna; udrà cogli orecchi un suono d'una campana; e nel tempo stesso </a:t>
            </a:r>
            <a:r>
              <a:rPr lang="it-IT" sz="2800" b="1"/>
              <a:t>coll'immaginazione vedrà </a:t>
            </a:r>
            <a:r>
              <a:rPr lang="it-IT" sz="2800"/>
              <a:t>un'altra torre, un'altra campagna, udrà un altro suono. In questo secondo genere di obbietti sta tutto il bello e il piacevole delle cose. Trista quella vita (ed è pur tale la vita comunemente) che non vede, non ode, non sente se non che oggetti semplici, quelli soli di cui gli occhi, gli orecchi e gli altri sentimenti ricevono la sensazione" (30.11.1828)</a:t>
            </a:r>
          </a:p>
        </p:txBody>
      </p:sp>
      <p:sp>
        <p:nvSpPr>
          <p:cNvPr id="9219" name="Rectangle 3"/>
          <p:cNvSpPr>
            <a:spLocks noChangeArrowheads="1"/>
          </p:cNvSpPr>
          <p:nvPr/>
        </p:nvSpPr>
        <p:spPr bwMode="auto">
          <a:xfrm>
            <a:off x="239713" y="0"/>
            <a:ext cx="8904287" cy="463550"/>
          </a:xfrm>
          <a:prstGeom prst="rect">
            <a:avLst/>
          </a:prstGeom>
          <a:noFill/>
          <a:ln w="9525" cap="rnd">
            <a:noFill/>
            <a:prstDash val="sysDot"/>
            <a:miter lim="800000"/>
            <a:headEnd/>
            <a:tailEnd/>
          </a:ln>
          <a:effectLst/>
        </p:spPr>
        <p:txBody>
          <a:bodyPr lIns="90000" tIns="46800" rIns="90000" bIns="46800">
            <a:prstTxWarp prst="textNoShape">
              <a:avLst/>
            </a:prstTxWarp>
            <a:spAutoFit/>
          </a:bodyPr>
          <a:lstStyle/>
          <a:p>
            <a:pPr algn="ctr" fontAlgn="auto">
              <a:spcBef>
                <a:spcPts val="0"/>
              </a:spcBef>
              <a:spcAft>
                <a:spcPts val="0"/>
              </a:spcAft>
              <a:defRPr/>
            </a:pPr>
            <a:r>
              <a:rPr lang="it-IT" sz="2400" b="1" dirty="0">
                <a:effectLst>
                  <a:outerShdw blurRad="38100" dist="38100" dir="2700000" algn="tl">
                    <a:srgbClr val="DDDDDD"/>
                  </a:outerShdw>
                </a:effectLst>
                <a:latin typeface="Arial" charset="0"/>
                <a:ea typeface="ＭＳ Ｐゴシック" charset="-128"/>
                <a:cs typeface="ＭＳ Ｐゴシック" charset="-128"/>
              </a:rPr>
              <a:t>LEOPARDI LO ZIBALDONE  LA «VISIONE DOPPIA»</a:t>
            </a:r>
            <a:endParaRPr lang="it-IT" sz="2400" b="1" dirty="0">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8850" name="Segnaposto numero diapositiva 3"/>
          <p:cNvSpPr>
            <a:spLocks noGrp="1"/>
          </p:cNvSpPr>
          <p:nvPr>
            <p:ph type="sldNum" sz="quarter" idx="12"/>
          </p:nvPr>
        </p:nvSpPr>
        <p:spPr/>
        <p:txBody>
          <a:bodyPr/>
          <a:lstStyle/>
          <a:p>
            <a:pPr>
              <a:defRPr/>
            </a:pPr>
            <a:fld id="{64152C59-F735-E744-8B99-D00516E1B726}" type="slidenum">
              <a:rPr lang="it-IT"/>
              <a:pPr>
                <a:defRPr/>
              </a:pPr>
              <a:t>78</a:t>
            </a:fld>
            <a:endParaRPr lang="it-IT"/>
          </a:p>
        </p:txBody>
      </p:sp>
      <p:sp>
        <p:nvSpPr>
          <p:cNvPr id="245763" name="Rectangle 2"/>
          <p:cNvSpPr>
            <a:spLocks noChangeArrowheads="1"/>
          </p:cNvSpPr>
          <p:nvPr/>
        </p:nvSpPr>
        <p:spPr bwMode="auto">
          <a:xfrm>
            <a:off x="196850" y="1039813"/>
            <a:ext cx="8947150" cy="4999037"/>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Verdana" pitchFamily="-108" charset="0"/>
            </a:endParaRPr>
          </a:p>
        </p:txBody>
      </p:sp>
      <p:sp>
        <p:nvSpPr>
          <p:cNvPr id="245764" name="Rectangle 3"/>
          <p:cNvSpPr>
            <a:spLocks noChangeArrowheads="1"/>
          </p:cNvSpPr>
          <p:nvPr/>
        </p:nvSpPr>
        <p:spPr bwMode="auto">
          <a:xfrm>
            <a:off x="3921125" y="2212975"/>
            <a:ext cx="5186363" cy="2417763"/>
          </a:xfrm>
          <a:prstGeom prst="rect">
            <a:avLst/>
          </a:prstGeom>
          <a:solidFill>
            <a:srgbClr val="3366FF">
              <a:alpha val="3137"/>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45765" name="Rectangle 4"/>
          <p:cNvSpPr>
            <a:spLocks noChangeArrowheads="1"/>
          </p:cNvSpPr>
          <p:nvPr/>
        </p:nvSpPr>
        <p:spPr bwMode="auto">
          <a:xfrm>
            <a:off x="211138" y="4478338"/>
            <a:ext cx="3276600" cy="1422400"/>
          </a:xfrm>
          <a:prstGeom prst="rect">
            <a:avLst/>
          </a:prstGeom>
          <a:solidFill>
            <a:srgbClr val="FFCC00">
              <a:alpha val="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173061" name="Text Box 5"/>
          <p:cNvSpPr txBox="1">
            <a:spLocks noChangeArrowheads="1"/>
          </p:cNvSpPr>
          <p:nvPr/>
        </p:nvSpPr>
        <p:spPr bwMode="auto">
          <a:xfrm>
            <a:off x="236538" y="180975"/>
            <a:ext cx="8604250" cy="519113"/>
          </a:xfrm>
          <a:prstGeom prst="rect">
            <a:avLst/>
          </a:prstGeom>
          <a:noFill/>
          <a:ln w="9525" cap="rnd">
            <a:noFill/>
            <a:prstDash val="sysDot"/>
            <a:miter lim="800000"/>
            <a:headEnd/>
            <a:tailEnd/>
          </a:ln>
          <a:effectLst/>
        </p:spPr>
        <p:txBody>
          <a:bodyPr>
            <a:spAutoFit/>
          </a:bodyPr>
          <a:lstStyle/>
          <a:p>
            <a:pPr marL="352425" indent="-352425" eaLnBrk="0" fontAlgn="auto" hangingPunct="0">
              <a:spcBef>
                <a:spcPts val="0"/>
              </a:spcBef>
              <a:spcAft>
                <a:spcPts val="0"/>
              </a:spcAft>
              <a:buClr>
                <a:srgbClr val="FF3300"/>
              </a:buClr>
              <a:defRPr/>
            </a:pPr>
            <a:r>
              <a:rPr lang="it-IT" sz="2800" b="1">
                <a:effectLst>
                  <a:outerShdw blurRad="38100" dist="38100" dir="2700000" algn="tl">
                    <a:srgbClr val="DDDDDD"/>
                  </a:outerShdw>
                </a:effectLst>
                <a:latin typeface="Verdana" charset="0"/>
                <a:ea typeface="+mn-ea"/>
                <a:cs typeface="+mn-cs"/>
              </a:rPr>
              <a:t>Dimensione operativa della conoscenza</a:t>
            </a:r>
          </a:p>
        </p:txBody>
      </p:sp>
      <p:sp>
        <p:nvSpPr>
          <p:cNvPr id="245767" name="Text Box 6"/>
          <p:cNvSpPr txBox="1">
            <a:spLocks noChangeArrowheads="1"/>
          </p:cNvSpPr>
          <p:nvPr/>
        </p:nvSpPr>
        <p:spPr bwMode="auto">
          <a:xfrm>
            <a:off x="257175" y="4741863"/>
            <a:ext cx="3232150" cy="942975"/>
          </a:xfrm>
          <a:prstGeom prst="rect">
            <a:avLst/>
          </a:prstGeom>
          <a:noFill/>
          <a:ln w="9525" cap="rnd">
            <a:noFill/>
            <a:prstDash val="sysDot"/>
            <a:miter lim="800000"/>
            <a:headEnd/>
            <a:tailEnd/>
          </a:ln>
        </p:spPr>
        <p:txBody>
          <a:bodyPr wrap="none">
            <a:prstTxWarp prst="textNoShape">
              <a:avLst/>
            </a:prstTxWarp>
            <a:spAutoFit/>
          </a:bodyPr>
          <a:lstStyle/>
          <a:p>
            <a:pPr eaLnBrk="0" hangingPunct="0">
              <a:tabLst>
                <a:tab pos="176213" algn="l"/>
              </a:tabLst>
            </a:pPr>
            <a:r>
              <a:rPr lang="it-IT" sz="1400">
                <a:latin typeface="Verdana" pitchFamily="-108" charset="0"/>
              </a:rPr>
              <a:t>Da </a:t>
            </a:r>
            <a:r>
              <a:rPr lang="it-IT" sz="1400" b="1">
                <a:latin typeface="Verdana" pitchFamily="-108" charset="0"/>
              </a:rPr>
              <a:t>dati certi </a:t>
            </a:r>
            <a:r>
              <a:rPr lang="it-IT" sz="1400">
                <a:latin typeface="Verdana" pitchFamily="-108" charset="0"/>
              </a:rPr>
              <a:t>e inoppugnabili</a:t>
            </a:r>
            <a:r>
              <a:rPr lang="it-IT" sz="1400" b="1">
                <a:latin typeface="Verdana" pitchFamily="-108" charset="0"/>
              </a:rPr>
              <a:t> 	</a:t>
            </a:r>
          </a:p>
          <a:p>
            <a:pPr eaLnBrk="0" hangingPunct="0">
              <a:tabLst>
                <a:tab pos="176213" algn="l"/>
              </a:tabLst>
            </a:pPr>
            <a:r>
              <a:rPr lang="it-IT" sz="1400" b="1">
                <a:latin typeface="Verdana" pitchFamily="-108" charset="0"/>
              </a:rPr>
              <a:t>	</a:t>
            </a:r>
            <a:r>
              <a:rPr lang="it-IT" sz="1400" b="1">
                <a:latin typeface="Verdana" pitchFamily="-108" charset="0"/>
                <a:sym typeface="Wingdings" pitchFamily="-108" charset="2"/>
              </a:rPr>
              <a:t> generalizzazione induttiva</a:t>
            </a:r>
          </a:p>
          <a:p>
            <a:pPr eaLnBrk="0" hangingPunct="0">
              <a:tabLst>
                <a:tab pos="176213" algn="l"/>
              </a:tabLst>
            </a:pPr>
            <a:r>
              <a:rPr lang="it-IT" sz="1400" b="1">
                <a:latin typeface="Verdana" pitchFamily="-108" charset="0"/>
                <a:sym typeface="Wingdings" pitchFamily="-108" charset="2"/>
              </a:rPr>
              <a:t>	 esperienze sensate</a:t>
            </a:r>
          </a:p>
          <a:p>
            <a:pPr eaLnBrk="0" hangingPunct="0">
              <a:tabLst>
                <a:tab pos="176213" algn="l"/>
              </a:tabLst>
            </a:pPr>
            <a:r>
              <a:rPr lang="it-IT" sz="1400" b="1">
                <a:latin typeface="Verdana" pitchFamily="-108" charset="0"/>
                <a:sym typeface="Wingdings" pitchFamily="-108" charset="2"/>
              </a:rPr>
              <a:t>	  … </a:t>
            </a:r>
            <a:endParaRPr lang="it-IT" sz="1400" b="1">
              <a:latin typeface="Verdana" pitchFamily="-108" charset="0"/>
            </a:endParaRPr>
          </a:p>
        </p:txBody>
      </p:sp>
      <p:sp>
        <p:nvSpPr>
          <p:cNvPr id="173063" name="AutoShape 7"/>
          <p:cNvSpPr>
            <a:spLocks noChangeArrowheads="1"/>
          </p:cNvSpPr>
          <p:nvPr/>
        </p:nvSpPr>
        <p:spPr bwMode="auto">
          <a:xfrm rot="-2060379">
            <a:off x="3381375" y="4054475"/>
            <a:ext cx="647700" cy="774700"/>
          </a:xfrm>
          <a:prstGeom prst="rightArrow">
            <a:avLst>
              <a:gd name="adj1" fmla="val 47481"/>
              <a:gd name="adj2" fmla="val 42278"/>
            </a:avLst>
          </a:prstGeom>
          <a:gradFill rotWithShape="0">
            <a:gsLst>
              <a:gs pos="0">
                <a:srgbClr val="FF3300"/>
              </a:gs>
              <a:gs pos="100000">
                <a:srgbClr val="551100"/>
              </a:gs>
            </a:gsLst>
            <a:lin ang="0" scaled="1"/>
          </a:gradFill>
          <a:ln w="9525">
            <a:solidFill>
              <a:schemeClr val="tx1"/>
            </a:solidFill>
            <a:prstDash val="sysDot"/>
            <a:miter lim="800000"/>
            <a:headEnd/>
            <a:tailEnd/>
          </a:ln>
          <a:effectLst>
            <a:outerShdw blurRad="63500" dist="63500" dir="2212194" algn="ctr" rotWithShape="0">
              <a:srgbClr val="000000">
                <a:alpha val="74997"/>
              </a:srgbClr>
            </a:outerShdw>
          </a:effectLst>
        </p:spPr>
        <p:txBody>
          <a:bodyPr wrap="none" anchor="ctr">
            <a:prstTxWarp prst="textNoShape">
              <a:avLst/>
            </a:prstTxWarp>
          </a:bodyPr>
          <a:lstStyle/>
          <a:p>
            <a:pPr eaLnBrk="0" fontAlgn="auto" hangingPunct="0">
              <a:spcBef>
                <a:spcPts val="0"/>
              </a:spcBef>
              <a:spcAft>
                <a:spcPts val="0"/>
              </a:spcAft>
              <a:defRPr/>
            </a:pPr>
            <a:endParaRPr lang="it-IT">
              <a:latin typeface="+mn-lt"/>
              <a:ea typeface="+mn-ea"/>
              <a:cs typeface="+mn-cs"/>
            </a:endParaRPr>
          </a:p>
        </p:txBody>
      </p:sp>
      <p:sp>
        <p:nvSpPr>
          <p:cNvPr id="245769" name="Text Box 8"/>
          <p:cNvSpPr txBox="1">
            <a:spLocks noChangeArrowheads="1"/>
          </p:cNvSpPr>
          <p:nvPr/>
        </p:nvSpPr>
        <p:spPr bwMode="auto">
          <a:xfrm>
            <a:off x="252413" y="4141788"/>
            <a:ext cx="2974975" cy="336550"/>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b="1">
                <a:latin typeface="Verdana" pitchFamily="-108" charset="0"/>
              </a:rPr>
              <a:t> Concezione tradizionale</a:t>
            </a:r>
          </a:p>
        </p:txBody>
      </p:sp>
      <p:grpSp>
        <p:nvGrpSpPr>
          <p:cNvPr id="245770" name="Group 9"/>
          <p:cNvGrpSpPr>
            <a:grpSpLocks/>
          </p:cNvGrpSpPr>
          <p:nvPr/>
        </p:nvGrpSpPr>
        <p:grpSpPr bwMode="auto">
          <a:xfrm>
            <a:off x="3841750" y="2482850"/>
            <a:ext cx="2449513" cy="1895475"/>
            <a:chOff x="-2110" y="924"/>
            <a:chExt cx="1543" cy="953"/>
          </a:xfrm>
        </p:grpSpPr>
        <p:sp>
          <p:nvSpPr>
            <p:cNvPr id="245782" name="Oval 10"/>
            <p:cNvSpPr>
              <a:spLocks noChangeArrowheads="1"/>
            </p:cNvSpPr>
            <p:nvPr/>
          </p:nvSpPr>
          <p:spPr bwMode="auto">
            <a:xfrm>
              <a:off x="-2110" y="924"/>
              <a:ext cx="292" cy="224"/>
            </a:xfrm>
            <a:prstGeom prst="ellipse">
              <a:avLst/>
            </a:prstGeom>
            <a:solidFill>
              <a:srgbClr val="FF0000">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45783" name="Line 11"/>
            <p:cNvSpPr>
              <a:spLocks noChangeShapeType="1"/>
            </p:cNvSpPr>
            <p:nvPr/>
          </p:nvSpPr>
          <p:spPr bwMode="auto">
            <a:xfrm>
              <a:off x="-1818" y="1052"/>
              <a:ext cx="334" cy="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45784" name="Rectangle 12"/>
            <p:cNvSpPr>
              <a:spLocks noChangeArrowheads="1"/>
            </p:cNvSpPr>
            <p:nvPr/>
          </p:nvSpPr>
          <p:spPr bwMode="auto">
            <a:xfrm>
              <a:off x="-1484" y="924"/>
              <a:ext cx="375" cy="224"/>
            </a:xfrm>
            <a:prstGeom prst="rect">
              <a:avLst/>
            </a:prstGeom>
            <a:solidFill>
              <a:srgbClr val="0000FF">
                <a:alpha val="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45785" name="Line 13"/>
            <p:cNvSpPr>
              <a:spLocks noChangeShapeType="1"/>
            </p:cNvSpPr>
            <p:nvPr/>
          </p:nvSpPr>
          <p:spPr bwMode="auto">
            <a:xfrm>
              <a:off x="-1318" y="1148"/>
              <a:ext cx="0" cy="128"/>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45786" name="Rectangle 14"/>
            <p:cNvSpPr>
              <a:spLocks noChangeArrowheads="1"/>
            </p:cNvSpPr>
            <p:nvPr/>
          </p:nvSpPr>
          <p:spPr bwMode="auto">
            <a:xfrm>
              <a:off x="-1484" y="1308"/>
              <a:ext cx="375" cy="160"/>
            </a:xfrm>
            <a:prstGeom prst="rect">
              <a:avLst/>
            </a:prstGeom>
            <a:solidFill>
              <a:srgbClr val="00FF00">
                <a:alpha val="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45787" name="Line 15"/>
            <p:cNvSpPr>
              <a:spLocks noChangeShapeType="1"/>
            </p:cNvSpPr>
            <p:nvPr/>
          </p:nvSpPr>
          <p:spPr bwMode="auto">
            <a:xfrm>
              <a:off x="-1318" y="1501"/>
              <a:ext cx="0" cy="152"/>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45788" name="Oval 16"/>
            <p:cNvSpPr>
              <a:spLocks noChangeArrowheads="1"/>
            </p:cNvSpPr>
            <p:nvPr/>
          </p:nvSpPr>
          <p:spPr bwMode="auto">
            <a:xfrm>
              <a:off x="-1464" y="1653"/>
              <a:ext cx="292" cy="224"/>
            </a:xfrm>
            <a:prstGeom prst="ellipse">
              <a:avLst/>
            </a:prstGeom>
            <a:solidFill>
              <a:srgbClr val="CC3300">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45789" name="Line 17"/>
            <p:cNvSpPr>
              <a:spLocks noChangeShapeType="1"/>
            </p:cNvSpPr>
            <p:nvPr/>
          </p:nvSpPr>
          <p:spPr bwMode="auto">
            <a:xfrm>
              <a:off x="-1172" y="1756"/>
              <a:ext cx="605" cy="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grpSp>
      <p:sp>
        <p:nvSpPr>
          <p:cNvPr id="245771" name="Text Box 18"/>
          <p:cNvSpPr txBox="1">
            <a:spLocks noChangeArrowheads="1"/>
          </p:cNvSpPr>
          <p:nvPr/>
        </p:nvSpPr>
        <p:spPr bwMode="auto">
          <a:xfrm>
            <a:off x="3803650" y="2900363"/>
            <a:ext cx="1139825" cy="336550"/>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a:latin typeface="Verdana" pitchFamily="-108" charset="0"/>
              </a:rPr>
              <a:t>Problema</a:t>
            </a:r>
          </a:p>
        </p:txBody>
      </p:sp>
      <p:sp>
        <p:nvSpPr>
          <p:cNvPr id="245772" name="Text Box 19"/>
          <p:cNvSpPr txBox="1">
            <a:spLocks noChangeArrowheads="1"/>
          </p:cNvSpPr>
          <p:nvPr/>
        </p:nvSpPr>
        <p:spPr bwMode="auto">
          <a:xfrm>
            <a:off x="5424488" y="2514600"/>
            <a:ext cx="3830637" cy="369888"/>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a:latin typeface="Verdana" pitchFamily="-108" charset="0"/>
              </a:rPr>
              <a:t>Tentativo </a:t>
            </a:r>
            <a:r>
              <a:rPr lang="it-IT" b="1">
                <a:latin typeface="Verdana" pitchFamily="-108" charset="0"/>
              </a:rPr>
              <a:t>teorico</a:t>
            </a:r>
            <a:r>
              <a:rPr lang="it-IT">
                <a:latin typeface="Verdana" pitchFamily="-108" charset="0"/>
              </a:rPr>
              <a:t> di </a:t>
            </a:r>
            <a:r>
              <a:rPr lang="it-IT" b="1">
                <a:latin typeface="Verdana" pitchFamily="-108" charset="0"/>
              </a:rPr>
              <a:t>soluzione</a:t>
            </a:r>
          </a:p>
        </p:txBody>
      </p:sp>
      <p:sp>
        <p:nvSpPr>
          <p:cNvPr id="245773" name="Text Box 20"/>
          <p:cNvSpPr txBox="1">
            <a:spLocks noChangeArrowheads="1"/>
          </p:cNvSpPr>
          <p:nvPr/>
        </p:nvSpPr>
        <p:spPr bwMode="auto">
          <a:xfrm>
            <a:off x="5378450" y="3141663"/>
            <a:ext cx="3727450" cy="646112"/>
          </a:xfrm>
          <a:prstGeom prst="rect">
            <a:avLst/>
          </a:prstGeom>
          <a:noFill/>
          <a:ln w="9525" cap="rnd">
            <a:noFill/>
            <a:prstDash val="sysDot"/>
            <a:miter lim="800000"/>
            <a:headEnd/>
            <a:tailEnd/>
          </a:ln>
        </p:spPr>
        <p:txBody>
          <a:bodyPr>
            <a:prstTxWarp prst="textNoShape">
              <a:avLst/>
            </a:prstTxWarp>
            <a:spAutoFit/>
          </a:bodyPr>
          <a:lstStyle/>
          <a:p>
            <a:pPr eaLnBrk="0" hangingPunct="0"/>
            <a:r>
              <a:rPr lang="it-IT">
                <a:latin typeface="Verdana" pitchFamily="-108" charset="0"/>
              </a:rPr>
              <a:t>Procedura di individuazione ed </a:t>
            </a:r>
            <a:r>
              <a:rPr lang="it-IT" b="1">
                <a:latin typeface="Verdana" pitchFamily="-108" charset="0"/>
              </a:rPr>
              <a:t>eliminazione dell’errore</a:t>
            </a:r>
          </a:p>
        </p:txBody>
      </p:sp>
      <p:sp>
        <p:nvSpPr>
          <p:cNvPr id="245774" name="Text Box 21"/>
          <p:cNvSpPr txBox="1">
            <a:spLocks noChangeArrowheads="1"/>
          </p:cNvSpPr>
          <p:nvPr/>
        </p:nvSpPr>
        <p:spPr bwMode="auto">
          <a:xfrm>
            <a:off x="1762125" y="2476500"/>
            <a:ext cx="1847850" cy="825500"/>
          </a:xfrm>
          <a:prstGeom prst="rect">
            <a:avLst/>
          </a:prstGeom>
          <a:noFill/>
          <a:ln w="9525" cap="rnd">
            <a:noFill/>
            <a:prstDash val="sysDot"/>
            <a:miter lim="800000"/>
            <a:headEnd/>
            <a:tailEnd/>
          </a:ln>
        </p:spPr>
        <p:txBody>
          <a:bodyPr>
            <a:prstTxWarp prst="textNoShape">
              <a:avLst/>
            </a:prstTxWarp>
            <a:spAutoFit/>
          </a:bodyPr>
          <a:lstStyle/>
          <a:p>
            <a:pPr eaLnBrk="0" hangingPunct="0"/>
            <a:r>
              <a:rPr lang="it-IT" b="1">
                <a:latin typeface="Verdana" pitchFamily="-108" charset="0"/>
              </a:rPr>
              <a:t>Processo nella soluzione dei problemi</a:t>
            </a:r>
          </a:p>
        </p:txBody>
      </p:sp>
      <p:sp>
        <p:nvSpPr>
          <p:cNvPr id="245775" name="Text Box 22"/>
          <p:cNvSpPr txBox="1">
            <a:spLocks noChangeArrowheads="1"/>
          </p:cNvSpPr>
          <p:nvPr/>
        </p:nvSpPr>
        <p:spPr bwMode="auto">
          <a:xfrm>
            <a:off x="3833813" y="2454275"/>
            <a:ext cx="487362" cy="396875"/>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sz="2000" b="1">
                <a:latin typeface="Verdana" pitchFamily="-108" charset="0"/>
              </a:rPr>
              <a:t>P</a:t>
            </a:r>
            <a:r>
              <a:rPr lang="it-IT" sz="2000" b="1" baseline="-25000">
                <a:latin typeface="Verdana" pitchFamily="-108" charset="0"/>
              </a:rPr>
              <a:t>1</a:t>
            </a:r>
            <a:endParaRPr lang="it-IT" b="1">
              <a:latin typeface="Verdana" pitchFamily="-108" charset="0"/>
            </a:endParaRPr>
          </a:p>
        </p:txBody>
      </p:sp>
      <p:sp>
        <p:nvSpPr>
          <p:cNvPr id="245776" name="Text Box 23"/>
          <p:cNvSpPr txBox="1">
            <a:spLocks noChangeArrowheads="1"/>
          </p:cNvSpPr>
          <p:nvPr/>
        </p:nvSpPr>
        <p:spPr bwMode="auto">
          <a:xfrm>
            <a:off x="6513513" y="3867150"/>
            <a:ext cx="2486025" cy="646113"/>
          </a:xfrm>
          <a:prstGeom prst="rect">
            <a:avLst/>
          </a:prstGeom>
          <a:noFill/>
          <a:ln w="9525" cap="rnd">
            <a:noFill/>
            <a:prstDash val="sysDot"/>
            <a:miter lim="800000"/>
            <a:headEnd/>
            <a:tailEnd/>
          </a:ln>
        </p:spPr>
        <p:txBody>
          <a:bodyPr>
            <a:prstTxWarp prst="textNoShape">
              <a:avLst/>
            </a:prstTxWarp>
            <a:spAutoFit/>
          </a:bodyPr>
          <a:lstStyle/>
          <a:p>
            <a:pPr eaLnBrk="0" hangingPunct="0"/>
            <a:r>
              <a:rPr lang="it-IT">
                <a:latin typeface="Verdana" pitchFamily="-108" charset="0"/>
              </a:rPr>
              <a:t>Problema</a:t>
            </a:r>
          </a:p>
          <a:p>
            <a:pPr eaLnBrk="0" hangingPunct="0"/>
            <a:r>
              <a:rPr lang="it-IT">
                <a:latin typeface="Verdana" pitchFamily="-108" charset="0"/>
              </a:rPr>
              <a:t>più avanzato</a:t>
            </a:r>
          </a:p>
        </p:txBody>
      </p:sp>
      <p:sp>
        <p:nvSpPr>
          <p:cNvPr id="245777" name="Text Box 24"/>
          <p:cNvSpPr txBox="1">
            <a:spLocks noChangeArrowheads="1"/>
          </p:cNvSpPr>
          <p:nvPr/>
        </p:nvSpPr>
        <p:spPr bwMode="auto">
          <a:xfrm>
            <a:off x="4852988" y="3932238"/>
            <a:ext cx="704850" cy="396875"/>
          </a:xfrm>
          <a:prstGeom prst="rect">
            <a:avLst/>
          </a:prstGeom>
          <a:noFill/>
          <a:ln w="9525" cap="rnd">
            <a:noFill/>
            <a:prstDash val="sysDot"/>
            <a:miter lim="800000"/>
            <a:headEnd/>
            <a:tailEnd/>
          </a:ln>
        </p:spPr>
        <p:txBody>
          <a:bodyPr>
            <a:prstTxWarp prst="textNoShape">
              <a:avLst/>
            </a:prstTxWarp>
            <a:spAutoFit/>
          </a:bodyPr>
          <a:lstStyle/>
          <a:p>
            <a:pPr eaLnBrk="0" hangingPunct="0"/>
            <a:r>
              <a:rPr lang="it-IT" sz="2000" b="1">
                <a:latin typeface="Verdana" pitchFamily="-108" charset="0"/>
              </a:rPr>
              <a:t>P</a:t>
            </a:r>
            <a:r>
              <a:rPr lang="it-IT" sz="2000" b="1" baseline="-25000">
                <a:latin typeface="Verdana" pitchFamily="-108" charset="0"/>
              </a:rPr>
              <a:t>2</a:t>
            </a:r>
            <a:endParaRPr lang="it-IT" b="1">
              <a:latin typeface="Verdana" pitchFamily="-108" charset="0"/>
            </a:endParaRPr>
          </a:p>
        </p:txBody>
      </p:sp>
      <p:sp>
        <p:nvSpPr>
          <p:cNvPr id="245778" name="Text Box 25"/>
          <p:cNvSpPr txBox="1">
            <a:spLocks noChangeArrowheads="1"/>
          </p:cNvSpPr>
          <p:nvPr/>
        </p:nvSpPr>
        <p:spPr bwMode="auto">
          <a:xfrm>
            <a:off x="4848225" y="2533650"/>
            <a:ext cx="530225" cy="396875"/>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sz="2000" b="1">
                <a:latin typeface="Verdana" pitchFamily="-108" charset="0"/>
              </a:rPr>
              <a:t>TT</a:t>
            </a:r>
            <a:endParaRPr lang="it-IT" b="1">
              <a:latin typeface="Verdana" pitchFamily="-108" charset="0"/>
            </a:endParaRPr>
          </a:p>
        </p:txBody>
      </p:sp>
      <p:sp>
        <p:nvSpPr>
          <p:cNvPr id="245779" name="Text Box 26"/>
          <p:cNvSpPr txBox="1">
            <a:spLocks noChangeArrowheads="1"/>
          </p:cNvSpPr>
          <p:nvPr/>
        </p:nvSpPr>
        <p:spPr bwMode="auto">
          <a:xfrm>
            <a:off x="4848225" y="3195638"/>
            <a:ext cx="531813" cy="396875"/>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sz="2000" b="1">
                <a:latin typeface="Verdana" pitchFamily="-108" charset="0"/>
              </a:rPr>
              <a:t>EE</a:t>
            </a:r>
            <a:endParaRPr lang="it-IT" b="1">
              <a:latin typeface="Verdana" pitchFamily="-108" charset="0"/>
            </a:endParaRPr>
          </a:p>
        </p:txBody>
      </p:sp>
      <p:sp>
        <p:nvSpPr>
          <p:cNvPr id="173083" name="Rectangle 27"/>
          <p:cNvSpPr>
            <a:spLocks noChangeArrowheads="1"/>
          </p:cNvSpPr>
          <p:nvPr/>
        </p:nvSpPr>
        <p:spPr bwMode="auto">
          <a:xfrm>
            <a:off x="274638" y="1166813"/>
            <a:ext cx="8196262" cy="822325"/>
          </a:xfrm>
          <a:prstGeom prst="rect">
            <a:avLst/>
          </a:prstGeom>
          <a:noFill/>
          <a:ln w="9525" cap="rnd">
            <a:noFill/>
            <a:prstDash val="sysDot"/>
            <a:miter lim="800000"/>
            <a:headEnd/>
            <a:tailEnd/>
          </a:ln>
          <a:effectLst/>
        </p:spPr>
        <p:txBody>
          <a:bodyPr>
            <a:prstTxWarp prst="textNoShape">
              <a:avLst/>
            </a:prstTxWarp>
            <a:spAutoFit/>
          </a:bodyPr>
          <a:lstStyle/>
          <a:p>
            <a:pPr lvl="1" algn="ctr" eaLnBrk="0" fontAlgn="auto" hangingPunct="0">
              <a:spcBef>
                <a:spcPts val="0"/>
              </a:spcBef>
              <a:spcAft>
                <a:spcPts val="0"/>
              </a:spcAft>
              <a:buClr>
                <a:srgbClr val="FF3300"/>
              </a:buClr>
              <a:defRPr/>
            </a:pPr>
            <a:r>
              <a:rPr lang="it-IT" b="1">
                <a:latin typeface="Verdana" charset="0"/>
                <a:ea typeface="+mn-ea"/>
                <a:cs typeface="+mn-cs"/>
              </a:rPr>
              <a:t>Popper: spostare l’attenzione dai dati e dai processi induttivi ai problemi </a:t>
            </a:r>
            <a:endParaRPr lang="it-IT" b="1">
              <a:solidFill>
                <a:srgbClr val="FF0000"/>
              </a:solidFill>
              <a:effectLst>
                <a:outerShdw blurRad="38100" dist="38100" dir="2700000" algn="tl">
                  <a:srgbClr val="DDDDDD"/>
                </a:outerShdw>
              </a:effectLst>
              <a:latin typeface="Verdana" charset="0"/>
              <a:ea typeface="+mn-ea"/>
              <a:cs typeface="+mn-cs"/>
              <a:sym typeface="Wingdings" charset="2"/>
            </a:endParaRPr>
          </a:p>
        </p:txBody>
      </p:sp>
      <p:sp>
        <p:nvSpPr>
          <p:cNvPr id="245781" name="Text Box 28"/>
          <p:cNvSpPr txBox="1">
            <a:spLocks noChangeArrowheads="1"/>
          </p:cNvSpPr>
          <p:nvPr/>
        </p:nvSpPr>
        <p:spPr bwMode="auto">
          <a:xfrm>
            <a:off x="7524750" y="5686425"/>
            <a:ext cx="1370013" cy="338138"/>
          </a:xfrm>
          <a:prstGeom prst="rect">
            <a:avLst/>
          </a:prstGeom>
          <a:noFill/>
          <a:ln w="9525" cap="rnd">
            <a:noFill/>
            <a:prstDash val="sysDot"/>
            <a:miter lim="800000"/>
            <a:headEnd/>
            <a:tailEnd/>
          </a:ln>
        </p:spPr>
        <p:txBody>
          <a:bodyPr wrap="none">
            <a:prstTxWarp prst="textNoShape">
              <a:avLst/>
            </a:prstTxWarp>
            <a:spAutoFit/>
          </a:bodyPr>
          <a:lstStyle/>
          <a:p>
            <a:pPr algn="ctr" eaLnBrk="0" hangingPunct="0"/>
            <a:r>
              <a:rPr lang="it-IT" sz="1600">
                <a:latin typeface="Verdana" pitchFamily="-108" charset="0"/>
              </a:rPr>
              <a:t>Karl Popper</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8" name="Segnaposto numero diapositiva 3"/>
          <p:cNvSpPr>
            <a:spLocks noGrp="1"/>
          </p:cNvSpPr>
          <p:nvPr>
            <p:ph type="sldNum" sz="quarter" idx="12"/>
          </p:nvPr>
        </p:nvSpPr>
        <p:spPr/>
        <p:txBody>
          <a:bodyPr/>
          <a:lstStyle/>
          <a:p>
            <a:pPr>
              <a:defRPr/>
            </a:pPr>
            <a:fld id="{8931261D-D57E-0646-BDA0-01191129ED67}" type="slidenum">
              <a:rPr lang="it-IT"/>
              <a:pPr>
                <a:defRPr/>
              </a:pPr>
              <a:t>79</a:t>
            </a:fld>
            <a:endParaRPr lang="it-IT"/>
          </a:p>
        </p:txBody>
      </p:sp>
      <p:sp>
        <p:nvSpPr>
          <p:cNvPr id="247811" name="Rectangle 2"/>
          <p:cNvSpPr>
            <a:spLocks noChangeArrowheads="1"/>
          </p:cNvSpPr>
          <p:nvPr/>
        </p:nvSpPr>
        <p:spPr bwMode="auto">
          <a:xfrm>
            <a:off x="382588" y="1012825"/>
            <a:ext cx="8283575" cy="4999038"/>
          </a:xfrm>
          <a:prstGeom prst="rect">
            <a:avLst/>
          </a:prstGeom>
          <a:solidFill>
            <a:schemeClr val="bg1">
              <a:alpha val="38823"/>
            </a:scheme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Verdana" pitchFamily="-108" charset="0"/>
            </a:endParaRPr>
          </a:p>
        </p:txBody>
      </p:sp>
      <p:sp>
        <p:nvSpPr>
          <p:cNvPr id="247812" name="Oval 3"/>
          <p:cNvSpPr>
            <a:spLocks noChangeArrowheads="1"/>
          </p:cNvSpPr>
          <p:nvPr/>
        </p:nvSpPr>
        <p:spPr bwMode="auto">
          <a:xfrm>
            <a:off x="3033713" y="2060575"/>
            <a:ext cx="3017837" cy="2974975"/>
          </a:xfrm>
          <a:prstGeom prst="ellipse">
            <a:avLst/>
          </a:prstGeom>
          <a:solidFill>
            <a:srgbClr val="FFFF99">
              <a:alpha val="7843"/>
            </a:srgbClr>
          </a:solidFill>
          <a:ln w="9525" cap="rnd">
            <a:solidFill>
              <a:schemeClr val="tx1"/>
            </a:solidFill>
            <a:prstDash val="sysDot"/>
            <a:round/>
            <a:headEnd/>
            <a:tailEnd/>
          </a:ln>
        </p:spPr>
        <p:txBody>
          <a:bodyPr anchor="ctr">
            <a:prstTxWarp prst="textNoShape">
              <a:avLst/>
            </a:prstTxWarp>
            <a:spAutoFit/>
          </a:bodyPr>
          <a:lstStyle/>
          <a:p>
            <a:pPr eaLnBrk="0" hangingPunct="0"/>
            <a:endParaRPr lang="it-IT">
              <a:latin typeface="Calibri" pitchFamily="-108" charset="0"/>
            </a:endParaRPr>
          </a:p>
        </p:txBody>
      </p:sp>
      <p:sp>
        <p:nvSpPr>
          <p:cNvPr id="247813" name="AutoShape 4"/>
          <p:cNvSpPr>
            <a:spLocks noChangeArrowheads="1"/>
          </p:cNvSpPr>
          <p:nvPr/>
        </p:nvSpPr>
        <p:spPr bwMode="auto">
          <a:xfrm rot="3566830">
            <a:off x="3068638" y="2051050"/>
            <a:ext cx="2952750" cy="30035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7975" y="15708"/>
                </a:moveTo>
                <a:cubicBezTo>
                  <a:pt x="8834" y="16202"/>
                  <a:pt x="9808" y="16462"/>
                  <a:pt x="10800" y="16462"/>
                </a:cubicBezTo>
                <a:cubicBezTo>
                  <a:pt x="13927" y="16463"/>
                  <a:pt x="16463" y="13927"/>
                  <a:pt x="16463" y="10800"/>
                </a:cubicBezTo>
                <a:cubicBezTo>
                  <a:pt x="16463" y="7672"/>
                  <a:pt x="13927" y="5137"/>
                  <a:pt x="10800" y="5137"/>
                </a:cubicBezTo>
                <a:cubicBezTo>
                  <a:pt x="8768" y="5136"/>
                  <a:pt x="6892" y="6225"/>
                  <a:pt x="5884" y="7988"/>
                </a:cubicBezTo>
                <a:lnTo>
                  <a:pt x="1425" y="5437"/>
                </a:lnTo>
                <a:cubicBezTo>
                  <a:pt x="3348" y="2075"/>
                  <a:pt x="6925" y="-1"/>
                  <a:pt x="10800" y="-1"/>
                </a:cubicBezTo>
                <a:cubicBezTo>
                  <a:pt x="16764" y="0"/>
                  <a:pt x="21600" y="4835"/>
                  <a:pt x="21600" y="10800"/>
                </a:cubicBezTo>
                <a:cubicBezTo>
                  <a:pt x="21600" y="16764"/>
                  <a:pt x="16764" y="21600"/>
                  <a:pt x="10800" y="21600"/>
                </a:cubicBezTo>
                <a:cubicBezTo>
                  <a:pt x="8909" y="21599"/>
                  <a:pt x="7051" y="21103"/>
                  <a:pt x="5413" y="20160"/>
                </a:cubicBezTo>
                <a:lnTo>
                  <a:pt x="4066" y="22500"/>
                </a:lnTo>
                <a:lnTo>
                  <a:pt x="2128" y="15306"/>
                </a:lnTo>
                <a:lnTo>
                  <a:pt x="9322" y="13368"/>
                </a:lnTo>
                <a:lnTo>
                  <a:pt x="7975" y="15708"/>
                </a:lnTo>
                <a:close/>
              </a:path>
            </a:pathLst>
          </a:custGeom>
          <a:gradFill rotWithShape="1">
            <a:gsLst>
              <a:gs pos="0">
                <a:srgbClr val="FF6600">
                  <a:alpha val="14998"/>
                </a:srgbClr>
              </a:gs>
              <a:gs pos="100000">
                <a:srgbClr val="FF0000">
                  <a:alpha val="32999"/>
                </a:srgbClr>
              </a:gs>
            </a:gsLst>
            <a:lin ang="5400000" scaled="1"/>
          </a:gradFill>
          <a:ln w="9525" cap="rnd">
            <a:solidFill>
              <a:schemeClr val="tx1"/>
            </a:solidFill>
            <a:prstDash val="sysDot"/>
            <a:miter lim="800000"/>
            <a:headEnd/>
            <a:tailEnd/>
          </a:ln>
        </p:spPr>
        <p:txBody>
          <a:bodyPr anchor="ctr">
            <a:prstTxWarp prst="textNoShape">
              <a:avLst/>
            </a:prstTxWarp>
            <a:spAutoFit/>
          </a:bodyPr>
          <a:lstStyle/>
          <a:p>
            <a:pPr eaLnBrk="0" hangingPunct="0"/>
            <a:endParaRPr lang="it-IT">
              <a:latin typeface="Calibri" pitchFamily="-108" charset="0"/>
            </a:endParaRPr>
          </a:p>
        </p:txBody>
      </p:sp>
      <p:sp>
        <p:nvSpPr>
          <p:cNvPr id="247814" name="Text Box 5"/>
          <p:cNvSpPr txBox="1">
            <a:spLocks noChangeArrowheads="1"/>
          </p:cNvSpPr>
          <p:nvPr/>
        </p:nvSpPr>
        <p:spPr bwMode="auto">
          <a:xfrm>
            <a:off x="4029075" y="1679575"/>
            <a:ext cx="1020763" cy="304800"/>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sz="1400">
                <a:latin typeface="Verdana" pitchFamily="-108" charset="0"/>
              </a:rPr>
              <a:t>Problema</a:t>
            </a:r>
          </a:p>
        </p:txBody>
      </p:sp>
      <p:sp>
        <p:nvSpPr>
          <p:cNvPr id="247815" name="Text Box 6"/>
          <p:cNvSpPr txBox="1">
            <a:spLocks noChangeArrowheads="1"/>
          </p:cNvSpPr>
          <p:nvPr/>
        </p:nvSpPr>
        <p:spPr bwMode="auto">
          <a:xfrm>
            <a:off x="6591300" y="3611563"/>
            <a:ext cx="1300163" cy="730250"/>
          </a:xfrm>
          <a:prstGeom prst="rect">
            <a:avLst/>
          </a:prstGeom>
          <a:noFill/>
          <a:ln w="9525" cap="rnd">
            <a:noFill/>
            <a:prstDash val="sysDot"/>
            <a:miter lim="800000"/>
            <a:headEnd/>
            <a:tailEnd/>
          </a:ln>
        </p:spPr>
        <p:txBody>
          <a:bodyPr>
            <a:prstTxWarp prst="textNoShape">
              <a:avLst/>
            </a:prstTxWarp>
            <a:spAutoFit/>
          </a:bodyPr>
          <a:lstStyle/>
          <a:p>
            <a:pPr algn="r" eaLnBrk="0" hangingPunct="0"/>
            <a:r>
              <a:rPr lang="it-IT" sz="1400">
                <a:latin typeface="Verdana" pitchFamily="-108" charset="0"/>
              </a:rPr>
              <a:t>Tentativo </a:t>
            </a:r>
            <a:r>
              <a:rPr lang="it-IT" sz="1400" b="1">
                <a:latin typeface="Verdana" pitchFamily="-108" charset="0"/>
              </a:rPr>
              <a:t>teorico</a:t>
            </a:r>
            <a:r>
              <a:rPr lang="it-IT" sz="1400">
                <a:latin typeface="Verdana" pitchFamily="-108" charset="0"/>
              </a:rPr>
              <a:t> di </a:t>
            </a:r>
            <a:r>
              <a:rPr lang="it-IT" sz="1400" b="1">
                <a:latin typeface="Verdana" pitchFamily="-108" charset="0"/>
              </a:rPr>
              <a:t>soluzione</a:t>
            </a:r>
          </a:p>
        </p:txBody>
      </p:sp>
      <p:sp>
        <p:nvSpPr>
          <p:cNvPr id="247816" name="Text Box 7"/>
          <p:cNvSpPr txBox="1">
            <a:spLocks noChangeArrowheads="1"/>
          </p:cNvSpPr>
          <p:nvPr/>
        </p:nvSpPr>
        <p:spPr bwMode="auto">
          <a:xfrm>
            <a:off x="3098800" y="5403850"/>
            <a:ext cx="2854325" cy="517525"/>
          </a:xfrm>
          <a:prstGeom prst="rect">
            <a:avLst/>
          </a:prstGeom>
          <a:noFill/>
          <a:ln w="9525" cap="rnd">
            <a:noFill/>
            <a:prstDash val="sysDot"/>
            <a:miter lim="800000"/>
            <a:headEnd/>
            <a:tailEnd/>
          </a:ln>
        </p:spPr>
        <p:txBody>
          <a:bodyPr>
            <a:prstTxWarp prst="textNoShape">
              <a:avLst/>
            </a:prstTxWarp>
            <a:spAutoFit/>
          </a:bodyPr>
          <a:lstStyle/>
          <a:p>
            <a:pPr eaLnBrk="0" hangingPunct="0"/>
            <a:r>
              <a:rPr lang="it-IT" sz="1400">
                <a:latin typeface="Verdana" pitchFamily="-108" charset="0"/>
              </a:rPr>
              <a:t>Procedura di individuazione ed </a:t>
            </a:r>
            <a:r>
              <a:rPr lang="it-IT" sz="1400" b="1">
                <a:latin typeface="Verdana" pitchFamily="-108" charset="0"/>
              </a:rPr>
              <a:t>eliminazione dell’errore</a:t>
            </a:r>
          </a:p>
        </p:txBody>
      </p:sp>
      <p:sp>
        <p:nvSpPr>
          <p:cNvPr id="175112" name="Text Box 8"/>
          <p:cNvSpPr txBox="1">
            <a:spLocks noChangeArrowheads="1"/>
          </p:cNvSpPr>
          <p:nvPr/>
        </p:nvSpPr>
        <p:spPr bwMode="auto">
          <a:xfrm>
            <a:off x="393700" y="166688"/>
            <a:ext cx="7991475" cy="519112"/>
          </a:xfrm>
          <a:prstGeom prst="rect">
            <a:avLst/>
          </a:prstGeom>
          <a:noFill/>
          <a:ln w="9525" cap="rnd">
            <a:noFill/>
            <a:prstDash val="sysDot"/>
            <a:miter lim="800000"/>
            <a:headEnd/>
            <a:tailEnd/>
          </a:ln>
          <a:effectLst/>
        </p:spPr>
        <p:txBody>
          <a:bodyPr>
            <a:spAutoFit/>
          </a:bodyPr>
          <a:lstStyle/>
          <a:p>
            <a:pPr eaLnBrk="0" fontAlgn="auto" hangingPunct="0">
              <a:spcBef>
                <a:spcPts val="0"/>
              </a:spcBef>
              <a:spcAft>
                <a:spcPts val="0"/>
              </a:spcAft>
              <a:defRPr/>
            </a:pPr>
            <a:r>
              <a:rPr lang="it-IT" sz="2800" b="1">
                <a:effectLst>
                  <a:outerShdw blurRad="38100" dist="38100" dir="2700000" algn="tl">
                    <a:srgbClr val="DDDDDD"/>
                  </a:outerShdw>
                </a:effectLst>
                <a:latin typeface="Verdana" charset="0"/>
                <a:ea typeface="+mn-ea"/>
                <a:cs typeface="+mn-cs"/>
              </a:rPr>
              <a:t>Processo nella soluzione dei problemi</a:t>
            </a:r>
          </a:p>
        </p:txBody>
      </p:sp>
      <p:sp>
        <p:nvSpPr>
          <p:cNvPr id="247818" name="Text Box 9"/>
          <p:cNvSpPr txBox="1">
            <a:spLocks noChangeArrowheads="1"/>
          </p:cNvSpPr>
          <p:nvPr/>
        </p:nvSpPr>
        <p:spPr bwMode="auto">
          <a:xfrm>
            <a:off x="4303713" y="1216025"/>
            <a:ext cx="460375" cy="366713"/>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b="1">
                <a:latin typeface="Verdana" pitchFamily="-108" charset="0"/>
              </a:rPr>
              <a:t>P</a:t>
            </a:r>
            <a:r>
              <a:rPr lang="it-IT" b="1" baseline="-25000">
                <a:latin typeface="Verdana" pitchFamily="-108" charset="0"/>
              </a:rPr>
              <a:t>1</a:t>
            </a:r>
            <a:endParaRPr lang="it-IT" sz="2000" b="1">
              <a:latin typeface="Verdana" pitchFamily="-108" charset="0"/>
            </a:endParaRPr>
          </a:p>
        </p:txBody>
      </p:sp>
      <p:sp>
        <p:nvSpPr>
          <p:cNvPr id="247819" name="Text Box 10"/>
          <p:cNvSpPr txBox="1">
            <a:spLocks noChangeArrowheads="1"/>
          </p:cNvSpPr>
          <p:nvPr/>
        </p:nvSpPr>
        <p:spPr bwMode="auto">
          <a:xfrm>
            <a:off x="1411288" y="2608263"/>
            <a:ext cx="1387475" cy="517525"/>
          </a:xfrm>
          <a:prstGeom prst="rect">
            <a:avLst/>
          </a:prstGeom>
          <a:noFill/>
          <a:ln w="9525" cap="rnd">
            <a:noFill/>
            <a:prstDash val="sysDot"/>
            <a:miter lim="800000"/>
            <a:headEnd/>
            <a:tailEnd/>
          </a:ln>
        </p:spPr>
        <p:txBody>
          <a:bodyPr>
            <a:prstTxWarp prst="textNoShape">
              <a:avLst/>
            </a:prstTxWarp>
            <a:spAutoFit/>
          </a:bodyPr>
          <a:lstStyle/>
          <a:p>
            <a:pPr eaLnBrk="0" hangingPunct="0"/>
            <a:r>
              <a:rPr lang="it-IT" sz="1400">
                <a:latin typeface="Verdana" pitchFamily="-108" charset="0"/>
              </a:rPr>
              <a:t>Problema</a:t>
            </a:r>
          </a:p>
          <a:p>
            <a:pPr eaLnBrk="0" hangingPunct="0"/>
            <a:r>
              <a:rPr lang="it-IT" sz="1400">
                <a:latin typeface="Verdana" pitchFamily="-108" charset="0"/>
              </a:rPr>
              <a:t>più avanzato</a:t>
            </a:r>
          </a:p>
        </p:txBody>
      </p:sp>
      <p:sp>
        <p:nvSpPr>
          <p:cNvPr id="247820" name="Text Box 11"/>
          <p:cNvSpPr txBox="1">
            <a:spLocks noChangeArrowheads="1"/>
          </p:cNvSpPr>
          <p:nvPr/>
        </p:nvSpPr>
        <p:spPr bwMode="auto">
          <a:xfrm>
            <a:off x="1965325" y="3309938"/>
            <a:ext cx="460375" cy="366712"/>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b="1">
                <a:latin typeface="Verdana" pitchFamily="-108" charset="0"/>
              </a:rPr>
              <a:t>P</a:t>
            </a:r>
            <a:r>
              <a:rPr lang="it-IT" b="1" baseline="-25000">
                <a:latin typeface="Verdana" pitchFamily="-108" charset="0"/>
              </a:rPr>
              <a:t>2</a:t>
            </a:r>
            <a:endParaRPr lang="it-IT" sz="2000" b="1">
              <a:latin typeface="Verdana" pitchFamily="-108" charset="0"/>
            </a:endParaRPr>
          </a:p>
        </p:txBody>
      </p:sp>
      <p:sp>
        <p:nvSpPr>
          <p:cNvPr id="247821" name="Text Box 12"/>
          <p:cNvSpPr txBox="1">
            <a:spLocks noChangeArrowheads="1"/>
          </p:cNvSpPr>
          <p:nvPr/>
        </p:nvSpPr>
        <p:spPr bwMode="auto">
          <a:xfrm>
            <a:off x="6248400" y="3325813"/>
            <a:ext cx="495300" cy="366712"/>
          </a:xfrm>
          <a:prstGeom prst="rect">
            <a:avLst/>
          </a:prstGeom>
          <a:noFill/>
          <a:ln w="9525" cap="rnd">
            <a:noFill/>
            <a:prstDash val="sysDot"/>
            <a:miter lim="800000"/>
            <a:headEnd/>
            <a:tailEnd/>
          </a:ln>
        </p:spPr>
        <p:txBody>
          <a:bodyPr wrap="none">
            <a:prstTxWarp prst="textNoShape">
              <a:avLst/>
            </a:prstTxWarp>
            <a:spAutoFit/>
          </a:bodyPr>
          <a:lstStyle/>
          <a:p>
            <a:pPr algn="r" eaLnBrk="0" hangingPunct="0"/>
            <a:r>
              <a:rPr lang="it-IT" b="1">
                <a:latin typeface="Verdana" pitchFamily="-108" charset="0"/>
              </a:rPr>
              <a:t>TT</a:t>
            </a:r>
            <a:endParaRPr lang="it-IT" sz="2000" b="1">
              <a:latin typeface="Verdana" pitchFamily="-108" charset="0"/>
            </a:endParaRPr>
          </a:p>
        </p:txBody>
      </p:sp>
      <p:sp>
        <p:nvSpPr>
          <p:cNvPr id="247822" name="Text Box 13"/>
          <p:cNvSpPr txBox="1">
            <a:spLocks noChangeArrowheads="1"/>
          </p:cNvSpPr>
          <p:nvPr/>
        </p:nvSpPr>
        <p:spPr bwMode="auto">
          <a:xfrm>
            <a:off x="4275138" y="5070475"/>
            <a:ext cx="496887" cy="366713"/>
          </a:xfrm>
          <a:prstGeom prst="rect">
            <a:avLst/>
          </a:prstGeom>
          <a:noFill/>
          <a:ln w="9525" cap="rnd">
            <a:noFill/>
            <a:prstDash val="sysDot"/>
            <a:miter lim="800000"/>
            <a:headEnd/>
            <a:tailEnd/>
          </a:ln>
        </p:spPr>
        <p:txBody>
          <a:bodyPr wrap="none">
            <a:prstTxWarp prst="textNoShape">
              <a:avLst/>
            </a:prstTxWarp>
            <a:spAutoFit/>
          </a:bodyPr>
          <a:lstStyle/>
          <a:p>
            <a:pPr eaLnBrk="0" hangingPunct="0"/>
            <a:r>
              <a:rPr lang="it-IT" b="1">
                <a:latin typeface="Verdana" pitchFamily="-108" charset="0"/>
              </a:rPr>
              <a:t>EE</a:t>
            </a:r>
            <a:endParaRPr lang="it-IT" sz="2000" b="1">
              <a:latin typeface="Verdana" pitchFamily="-108" charset="0"/>
            </a:endParaRPr>
          </a:p>
        </p:txBody>
      </p:sp>
      <p:sp>
        <p:nvSpPr>
          <p:cNvPr id="247823" name="Line 14"/>
          <p:cNvSpPr>
            <a:spLocks noChangeShapeType="1"/>
          </p:cNvSpPr>
          <p:nvPr/>
        </p:nvSpPr>
        <p:spPr bwMode="auto">
          <a:xfrm>
            <a:off x="3019425" y="3554413"/>
            <a:ext cx="3019425" cy="30162"/>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247824" name="Line 15"/>
          <p:cNvSpPr>
            <a:spLocks noChangeShapeType="1"/>
          </p:cNvSpPr>
          <p:nvPr/>
        </p:nvSpPr>
        <p:spPr bwMode="auto">
          <a:xfrm>
            <a:off x="4541838" y="2074863"/>
            <a:ext cx="0" cy="2932112"/>
          </a:xfrm>
          <a:prstGeom prst="line">
            <a:avLst/>
          </a:prstGeom>
          <a:noFill/>
          <a:ln w="9525" cap="rnd">
            <a:solidFill>
              <a:schemeClr val="tx1"/>
            </a:solidFill>
            <a:prstDash val="sysDot"/>
            <a:round/>
            <a:headEnd/>
            <a:tailEnd/>
          </a:ln>
        </p:spPr>
        <p:txBody>
          <a:bodyPr>
            <a:prstTxWarp prst="textNoShape">
              <a:avLst/>
            </a:prstTxWarp>
            <a:spAutoFit/>
          </a:bodyPr>
          <a:lstStyle/>
          <a:p>
            <a:endParaRPr lang="it-IT"/>
          </a:p>
        </p:txBody>
      </p:sp>
      <p:sp>
        <p:nvSpPr>
          <p:cNvPr id="175120" name="Oval 16"/>
          <p:cNvSpPr>
            <a:spLocks noChangeArrowheads="1"/>
          </p:cNvSpPr>
          <p:nvPr/>
        </p:nvSpPr>
        <p:spPr bwMode="auto">
          <a:xfrm>
            <a:off x="4038600" y="3208338"/>
            <a:ext cx="1001713" cy="1544637"/>
          </a:xfrm>
          <a:prstGeom prst="ellipse">
            <a:avLst/>
          </a:prstGeom>
          <a:solidFill>
            <a:srgbClr val="FFFF99">
              <a:alpha val="38039"/>
            </a:srgbClr>
          </a:solidFill>
          <a:ln w="9525" cap="rnd">
            <a:solidFill>
              <a:schemeClr val="tx1"/>
            </a:solidFill>
            <a:prstDash val="sysDot"/>
            <a:round/>
            <a:headEnd/>
            <a:tailEnd/>
          </a:ln>
        </p:spPr>
        <p:txBody>
          <a:bodyPr anchor="ctr">
            <a:prstTxWarp prst="textNoShape">
              <a:avLst/>
            </a:prstTxWarp>
            <a:spAutoFit/>
          </a:bodyPr>
          <a:lstStyle/>
          <a:p>
            <a:pPr eaLnBrk="0" hangingPunct="0"/>
            <a:endParaRPr lang="it-IT">
              <a:latin typeface="Calibri" pitchFamily="-108" charset="0"/>
            </a:endParaRPr>
          </a:p>
        </p:txBody>
      </p:sp>
      <p:sp>
        <p:nvSpPr>
          <p:cNvPr id="175121" name="Line 17"/>
          <p:cNvSpPr>
            <a:spLocks noChangeShapeType="1"/>
          </p:cNvSpPr>
          <p:nvPr/>
        </p:nvSpPr>
        <p:spPr bwMode="auto">
          <a:xfrm flipH="1">
            <a:off x="2130425" y="4181475"/>
            <a:ext cx="2270125" cy="501650"/>
          </a:xfrm>
          <a:prstGeom prst="line">
            <a:avLst/>
          </a:prstGeom>
          <a:noFill/>
          <a:ln w="9525" cap="rnd">
            <a:solidFill>
              <a:schemeClr val="tx1"/>
            </a:solidFill>
            <a:prstDash val="sysDot"/>
            <a:round/>
            <a:headEnd type="oval" w="med" len="med"/>
            <a:tailEnd/>
          </a:ln>
        </p:spPr>
        <p:txBody>
          <a:bodyPr>
            <a:prstTxWarp prst="textNoShape">
              <a:avLst/>
            </a:prstTxWarp>
            <a:spAutoFit/>
          </a:bodyPr>
          <a:lstStyle/>
          <a:p>
            <a:endParaRPr lang="it-IT"/>
          </a:p>
        </p:txBody>
      </p:sp>
      <p:sp>
        <p:nvSpPr>
          <p:cNvPr id="175122" name="Text Box 18"/>
          <p:cNvSpPr txBox="1">
            <a:spLocks noChangeArrowheads="1"/>
          </p:cNvSpPr>
          <p:nvPr/>
        </p:nvSpPr>
        <p:spPr bwMode="auto">
          <a:xfrm>
            <a:off x="42863" y="4341813"/>
            <a:ext cx="2578100" cy="825500"/>
          </a:xfrm>
          <a:prstGeom prst="rect">
            <a:avLst/>
          </a:prstGeom>
          <a:noFill/>
          <a:ln w="9525" cap="rnd">
            <a:noFill/>
            <a:prstDash val="sysDot"/>
            <a:miter lim="800000"/>
            <a:headEnd/>
            <a:tailEnd/>
          </a:ln>
        </p:spPr>
        <p:txBody>
          <a:bodyPr>
            <a:prstTxWarp prst="textNoShape">
              <a:avLst/>
            </a:prstTxWarp>
            <a:spAutoFit/>
          </a:bodyPr>
          <a:lstStyle/>
          <a:p>
            <a:pPr algn="ctr" eaLnBrk="0" hangingPunct="0"/>
            <a:r>
              <a:rPr lang="it-IT" b="1">
                <a:solidFill>
                  <a:schemeClr val="accent2"/>
                </a:solidFill>
                <a:latin typeface="Verdana" pitchFamily="-108" charset="0"/>
              </a:rPr>
              <a:t>Attività</a:t>
            </a:r>
            <a:br>
              <a:rPr lang="it-IT" b="1">
                <a:solidFill>
                  <a:schemeClr val="accent2"/>
                </a:solidFill>
                <a:latin typeface="Verdana" pitchFamily="-108" charset="0"/>
              </a:rPr>
            </a:br>
            <a:r>
              <a:rPr lang="it-IT" b="1">
                <a:solidFill>
                  <a:schemeClr val="accent2"/>
                </a:solidFill>
                <a:latin typeface="Verdana" pitchFamily="-108" charset="0"/>
              </a:rPr>
              <a:t>didattiche tradizionali </a:t>
            </a:r>
          </a:p>
        </p:txBody>
      </p:sp>
      <p:sp>
        <p:nvSpPr>
          <p:cNvPr id="175123" name="Oval 19"/>
          <p:cNvSpPr>
            <a:spLocks noChangeArrowheads="1"/>
          </p:cNvSpPr>
          <p:nvPr/>
        </p:nvSpPr>
        <p:spPr bwMode="auto">
          <a:xfrm>
            <a:off x="3757613" y="2455863"/>
            <a:ext cx="1497012" cy="1517650"/>
          </a:xfrm>
          <a:prstGeom prst="ellipse">
            <a:avLst/>
          </a:prstGeom>
          <a:solidFill>
            <a:srgbClr val="00FF00">
              <a:alpha val="7843"/>
            </a:srgbClr>
          </a:solidFill>
          <a:ln w="9525" cap="rnd">
            <a:solidFill>
              <a:schemeClr val="tx1"/>
            </a:solidFill>
            <a:prstDash val="sysDot"/>
            <a:round/>
            <a:headEnd/>
            <a:tailEnd/>
          </a:ln>
        </p:spPr>
        <p:txBody>
          <a:bodyPr anchor="ctr">
            <a:prstTxWarp prst="textNoShape">
              <a:avLst/>
            </a:prstTxWarp>
            <a:spAutoFit/>
          </a:bodyPr>
          <a:lstStyle/>
          <a:p>
            <a:pPr eaLnBrk="0" hangingPunct="0"/>
            <a:endParaRPr lang="it-IT">
              <a:latin typeface="Calibri" pitchFamily="-108" charset="0"/>
            </a:endParaRPr>
          </a:p>
        </p:txBody>
      </p:sp>
      <p:sp>
        <p:nvSpPr>
          <p:cNvPr id="175124" name="Line 20"/>
          <p:cNvSpPr>
            <a:spLocks noChangeShapeType="1"/>
          </p:cNvSpPr>
          <p:nvPr/>
        </p:nvSpPr>
        <p:spPr bwMode="auto">
          <a:xfrm flipV="1">
            <a:off x="5010150" y="2332038"/>
            <a:ext cx="1649413" cy="592137"/>
          </a:xfrm>
          <a:prstGeom prst="line">
            <a:avLst/>
          </a:prstGeom>
          <a:noFill/>
          <a:ln w="9525" cap="rnd">
            <a:solidFill>
              <a:schemeClr val="tx1"/>
            </a:solidFill>
            <a:prstDash val="sysDot"/>
            <a:round/>
            <a:headEnd type="oval" w="med" len="med"/>
            <a:tailEnd/>
          </a:ln>
        </p:spPr>
        <p:txBody>
          <a:bodyPr>
            <a:prstTxWarp prst="textNoShape">
              <a:avLst/>
            </a:prstTxWarp>
            <a:spAutoFit/>
          </a:bodyPr>
          <a:lstStyle/>
          <a:p>
            <a:endParaRPr lang="it-IT"/>
          </a:p>
        </p:txBody>
      </p:sp>
      <p:sp>
        <p:nvSpPr>
          <p:cNvPr id="175125" name="Text Box 21"/>
          <p:cNvSpPr txBox="1">
            <a:spLocks noChangeArrowheads="1"/>
          </p:cNvSpPr>
          <p:nvPr/>
        </p:nvSpPr>
        <p:spPr bwMode="auto">
          <a:xfrm>
            <a:off x="6235700" y="1938338"/>
            <a:ext cx="1719263" cy="581025"/>
          </a:xfrm>
          <a:prstGeom prst="rect">
            <a:avLst/>
          </a:prstGeom>
          <a:noFill/>
          <a:ln w="9525" cap="rnd">
            <a:noFill/>
            <a:prstDash val="sysDot"/>
            <a:miter lim="800000"/>
            <a:headEnd/>
            <a:tailEnd/>
          </a:ln>
        </p:spPr>
        <p:txBody>
          <a:bodyPr>
            <a:prstTxWarp prst="textNoShape">
              <a:avLst/>
            </a:prstTxWarp>
            <a:spAutoFit/>
          </a:bodyPr>
          <a:lstStyle/>
          <a:p>
            <a:pPr algn="r" eaLnBrk="0" hangingPunct="0"/>
            <a:r>
              <a:rPr lang="it-IT" b="1">
                <a:solidFill>
                  <a:schemeClr val="accent2"/>
                </a:solidFill>
                <a:latin typeface="Verdana" pitchFamily="-108" charset="0"/>
              </a:rPr>
              <a:t>Livello di </a:t>
            </a:r>
            <a:br>
              <a:rPr lang="it-IT" b="1">
                <a:solidFill>
                  <a:schemeClr val="accent2"/>
                </a:solidFill>
                <a:latin typeface="Verdana" pitchFamily="-108" charset="0"/>
              </a:rPr>
            </a:br>
            <a:r>
              <a:rPr lang="it-IT" b="1">
                <a:solidFill>
                  <a:schemeClr val="accent2"/>
                </a:solidFill>
                <a:latin typeface="Verdana" pitchFamily="-108" charset="0"/>
              </a:rPr>
              <a:t>interesse</a:t>
            </a:r>
          </a:p>
        </p:txBody>
      </p:sp>
      <p:sp>
        <p:nvSpPr>
          <p:cNvPr id="247831" name="Oval 22"/>
          <p:cNvSpPr>
            <a:spLocks noChangeArrowheads="1"/>
          </p:cNvSpPr>
          <p:nvPr/>
        </p:nvSpPr>
        <p:spPr bwMode="auto">
          <a:xfrm>
            <a:off x="1843088" y="3205163"/>
            <a:ext cx="666750" cy="639762"/>
          </a:xfrm>
          <a:prstGeom prst="ellipse">
            <a:avLst/>
          </a:prstGeom>
          <a:solidFill>
            <a:srgbClr val="FFFF99">
              <a:alpha val="7843"/>
            </a:srgbClr>
          </a:solidFill>
          <a:ln w="9525" cap="rnd">
            <a:solidFill>
              <a:schemeClr val="tx1"/>
            </a:solidFill>
            <a:prstDash val="sysDot"/>
            <a:round/>
            <a:headEnd/>
            <a:tailEnd/>
          </a:ln>
        </p:spPr>
        <p:txBody>
          <a:bodyPr anchor="ctr">
            <a:prstTxWarp prst="textNoShape">
              <a:avLst/>
            </a:prstTxWarp>
            <a:spAutoFit/>
          </a:bodyPr>
          <a:lstStyle/>
          <a:p>
            <a:pPr eaLnBrk="0" hangingPunct="0"/>
            <a:endParaRPr lang="it-IT">
              <a:latin typeface="Calibri" pitchFamily="-108" charset="0"/>
            </a:endParaRPr>
          </a:p>
        </p:txBody>
      </p:sp>
      <p:sp>
        <p:nvSpPr>
          <p:cNvPr id="247832" name="Oval 23"/>
          <p:cNvSpPr>
            <a:spLocks noChangeArrowheads="1"/>
          </p:cNvSpPr>
          <p:nvPr/>
        </p:nvSpPr>
        <p:spPr bwMode="auto">
          <a:xfrm>
            <a:off x="4222750" y="1103313"/>
            <a:ext cx="638175" cy="611187"/>
          </a:xfrm>
          <a:prstGeom prst="ellipse">
            <a:avLst/>
          </a:prstGeom>
          <a:solidFill>
            <a:srgbClr val="FFFF99">
              <a:alpha val="7843"/>
            </a:srgbClr>
          </a:solidFill>
          <a:ln w="9525" cap="rnd">
            <a:solidFill>
              <a:schemeClr val="tx1"/>
            </a:solidFill>
            <a:prstDash val="sysDot"/>
            <a:round/>
            <a:headEnd/>
            <a:tailEnd/>
          </a:ln>
        </p:spPr>
        <p:txBody>
          <a:bodyPr anchor="ctr">
            <a:prstTxWarp prst="textNoShape">
              <a:avLst/>
            </a:prstTxWarp>
            <a:spAutoFit/>
          </a:bodyPr>
          <a:lstStyle/>
          <a:p>
            <a:pPr eaLnBrk="0" hangingPunct="0"/>
            <a:endParaRPr lang="it-IT">
              <a:latin typeface="Calibri" pitchFamily="-10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5120"/>
                                        </p:tgtEl>
                                        <p:attrNameLst>
                                          <p:attrName>style.visibility</p:attrName>
                                        </p:attrNameLst>
                                      </p:cBhvr>
                                      <p:to>
                                        <p:strVal val="visible"/>
                                      </p:to>
                                    </p:set>
                                    <p:anim calcmode="lin" valueType="num">
                                      <p:cBhvr additive="base">
                                        <p:cTn id="7" dur="500" fill="hold"/>
                                        <p:tgtEl>
                                          <p:spTgt spid="175120"/>
                                        </p:tgtEl>
                                        <p:attrNameLst>
                                          <p:attrName>ppt_x</p:attrName>
                                        </p:attrNameLst>
                                      </p:cBhvr>
                                      <p:tavLst>
                                        <p:tav tm="0">
                                          <p:val>
                                            <p:strVal val="#ppt_x"/>
                                          </p:val>
                                        </p:tav>
                                        <p:tav tm="100000">
                                          <p:val>
                                            <p:strVal val="#ppt_x"/>
                                          </p:val>
                                        </p:tav>
                                      </p:tavLst>
                                    </p:anim>
                                    <p:anim calcmode="lin" valueType="num">
                                      <p:cBhvr additive="base">
                                        <p:cTn id="8" dur="500" fill="hold"/>
                                        <p:tgtEl>
                                          <p:spTgt spid="17512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5121"/>
                                        </p:tgtEl>
                                        <p:attrNameLst>
                                          <p:attrName>style.visibility</p:attrName>
                                        </p:attrNameLst>
                                      </p:cBhvr>
                                      <p:to>
                                        <p:strVal val="visible"/>
                                      </p:to>
                                    </p:set>
                                    <p:anim calcmode="lin" valueType="num">
                                      <p:cBhvr additive="base">
                                        <p:cTn id="11" dur="500" fill="hold"/>
                                        <p:tgtEl>
                                          <p:spTgt spid="175121"/>
                                        </p:tgtEl>
                                        <p:attrNameLst>
                                          <p:attrName>ppt_x</p:attrName>
                                        </p:attrNameLst>
                                      </p:cBhvr>
                                      <p:tavLst>
                                        <p:tav tm="0">
                                          <p:val>
                                            <p:strVal val="#ppt_x"/>
                                          </p:val>
                                        </p:tav>
                                        <p:tav tm="100000">
                                          <p:val>
                                            <p:strVal val="#ppt_x"/>
                                          </p:val>
                                        </p:tav>
                                      </p:tavLst>
                                    </p:anim>
                                    <p:anim calcmode="lin" valueType="num">
                                      <p:cBhvr additive="base">
                                        <p:cTn id="12" dur="500" fill="hold"/>
                                        <p:tgtEl>
                                          <p:spTgt spid="1751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5122"/>
                                        </p:tgtEl>
                                        <p:attrNameLst>
                                          <p:attrName>style.visibility</p:attrName>
                                        </p:attrNameLst>
                                      </p:cBhvr>
                                      <p:to>
                                        <p:strVal val="visible"/>
                                      </p:to>
                                    </p:set>
                                    <p:anim calcmode="lin" valueType="num">
                                      <p:cBhvr additive="base">
                                        <p:cTn id="15" dur="500" fill="hold"/>
                                        <p:tgtEl>
                                          <p:spTgt spid="175122"/>
                                        </p:tgtEl>
                                        <p:attrNameLst>
                                          <p:attrName>ppt_x</p:attrName>
                                        </p:attrNameLst>
                                      </p:cBhvr>
                                      <p:tavLst>
                                        <p:tav tm="0">
                                          <p:val>
                                            <p:strVal val="#ppt_x"/>
                                          </p:val>
                                        </p:tav>
                                        <p:tav tm="100000">
                                          <p:val>
                                            <p:strVal val="#ppt_x"/>
                                          </p:val>
                                        </p:tav>
                                      </p:tavLst>
                                    </p:anim>
                                    <p:anim calcmode="lin" valueType="num">
                                      <p:cBhvr additive="base">
                                        <p:cTn id="16" dur="500" fill="hold"/>
                                        <p:tgtEl>
                                          <p:spTgt spid="1751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5123"/>
                                        </p:tgtEl>
                                        <p:attrNameLst>
                                          <p:attrName>style.visibility</p:attrName>
                                        </p:attrNameLst>
                                      </p:cBhvr>
                                      <p:to>
                                        <p:strVal val="visible"/>
                                      </p:to>
                                    </p:set>
                                    <p:anim calcmode="lin" valueType="num">
                                      <p:cBhvr additive="base">
                                        <p:cTn id="21" dur="500" fill="hold"/>
                                        <p:tgtEl>
                                          <p:spTgt spid="175123"/>
                                        </p:tgtEl>
                                        <p:attrNameLst>
                                          <p:attrName>ppt_x</p:attrName>
                                        </p:attrNameLst>
                                      </p:cBhvr>
                                      <p:tavLst>
                                        <p:tav tm="0">
                                          <p:val>
                                            <p:strVal val="#ppt_x"/>
                                          </p:val>
                                        </p:tav>
                                        <p:tav tm="100000">
                                          <p:val>
                                            <p:strVal val="#ppt_x"/>
                                          </p:val>
                                        </p:tav>
                                      </p:tavLst>
                                    </p:anim>
                                    <p:anim calcmode="lin" valueType="num">
                                      <p:cBhvr additive="base">
                                        <p:cTn id="22" dur="500" fill="hold"/>
                                        <p:tgtEl>
                                          <p:spTgt spid="17512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75124"/>
                                        </p:tgtEl>
                                        <p:attrNameLst>
                                          <p:attrName>style.visibility</p:attrName>
                                        </p:attrNameLst>
                                      </p:cBhvr>
                                      <p:to>
                                        <p:strVal val="visible"/>
                                      </p:to>
                                    </p:set>
                                    <p:anim calcmode="lin" valueType="num">
                                      <p:cBhvr additive="base">
                                        <p:cTn id="25" dur="500" fill="hold"/>
                                        <p:tgtEl>
                                          <p:spTgt spid="175124"/>
                                        </p:tgtEl>
                                        <p:attrNameLst>
                                          <p:attrName>ppt_x</p:attrName>
                                        </p:attrNameLst>
                                      </p:cBhvr>
                                      <p:tavLst>
                                        <p:tav tm="0">
                                          <p:val>
                                            <p:strVal val="#ppt_x"/>
                                          </p:val>
                                        </p:tav>
                                        <p:tav tm="100000">
                                          <p:val>
                                            <p:strVal val="#ppt_x"/>
                                          </p:val>
                                        </p:tav>
                                      </p:tavLst>
                                    </p:anim>
                                    <p:anim calcmode="lin" valueType="num">
                                      <p:cBhvr additive="base">
                                        <p:cTn id="26" dur="500" fill="hold"/>
                                        <p:tgtEl>
                                          <p:spTgt spid="17512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75125"/>
                                        </p:tgtEl>
                                        <p:attrNameLst>
                                          <p:attrName>style.visibility</p:attrName>
                                        </p:attrNameLst>
                                      </p:cBhvr>
                                      <p:to>
                                        <p:strVal val="visible"/>
                                      </p:to>
                                    </p:set>
                                    <p:anim calcmode="lin" valueType="num">
                                      <p:cBhvr additive="base">
                                        <p:cTn id="29" dur="500" fill="hold"/>
                                        <p:tgtEl>
                                          <p:spTgt spid="175125"/>
                                        </p:tgtEl>
                                        <p:attrNameLst>
                                          <p:attrName>ppt_x</p:attrName>
                                        </p:attrNameLst>
                                      </p:cBhvr>
                                      <p:tavLst>
                                        <p:tav tm="0">
                                          <p:val>
                                            <p:strVal val="#ppt_x"/>
                                          </p:val>
                                        </p:tav>
                                        <p:tav tm="100000">
                                          <p:val>
                                            <p:strVal val="#ppt_x"/>
                                          </p:val>
                                        </p:tav>
                                      </p:tavLst>
                                    </p:anim>
                                    <p:anim calcmode="lin" valueType="num">
                                      <p:cBhvr additive="base">
                                        <p:cTn id="30" dur="500" fill="hold"/>
                                        <p:tgtEl>
                                          <p:spTgt spid="175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20" grpId="0" animBg="1"/>
      <p:bldP spid="175121" grpId="0" animBg="1"/>
      <p:bldP spid="175122" grpId="0"/>
      <p:bldP spid="175123" grpId="0" animBg="1"/>
      <p:bldP spid="175124" grpId="0" animBg="1"/>
      <p:bldP spid="175125" grpId="0"/>
    </p:bld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946" name="Segnaposto numero diapositiva 3"/>
          <p:cNvSpPr>
            <a:spLocks noGrp="1"/>
          </p:cNvSpPr>
          <p:nvPr>
            <p:ph type="sldNum" sz="quarter" idx="12"/>
          </p:nvPr>
        </p:nvSpPr>
        <p:spPr/>
        <p:txBody>
          <a:bodyPr/>
          <a:lstStyle/>
          <a:p>
            <a:pPr>
              <a:defRPr/>
            </a:pPr>
            <a:fld id="{599077B8-74E8-2F4D-8E5D-09F6DE043DFA}" type="slidenum">
              <a:rPr lang="it-IT"/>
              <a:pPr>
                <a:defRPr/>
              </a:pPr>
              <a:t>80</a:t>
            </a:fld>
            <a:endParaRPr lang="it-IT"/>
          </a:p>
        </p:txBody>
      </p:sp>
      <p:sp>
        <p:nvSpPr>
          <p:cNvPr id="456706" name="Rectangle 1026"/>
          <p:cNvSpPr>
            <a:spLocks noChangeArrowheads="1"/>
          </p:cNvSpPr>
          <p:nvPr/>
        </p:nvSpPr>
        <p:spPr bwMode="auto">
          <a:xfrm>
            <a:off x="381000" y="174625"/>
            <a:ext cx="5908675" cy="457200"/>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b="1">
                <a:effectLst>
                  <a:outerShdw blurRad="38100" dist="38100" dir="2700000" algn="tl">
                    <a:srgbClr val="DDDDDD"/>
                  </a:outerShdw>
                </a:effectLst>
                <a:latin typeface="Verdana" charset="0"/>
                <a:ea typeface="+mn-ea"/>
                <a:cs typeface="+mn-cs"/>
              </a:rPr>
              <a:t>Centralità dell’ambiente didattico</a:t>
            </a:r>
          </a:p>
        </p:txBody>
      </p:sp>
      <p:sp>
        <p:nvSpPr>
          <p:cNvPr id="249860" name="Rectangle 1027"/>
          <p:cNvSpPr>
            <a:spLocks noChangeArrowheads="1"/>
          </p:cNvSpPr>
          <p:nvPr/>
        </p:nvSpPr>
        <p:spPr bwMode="auto">
          <a:xfrm>
            <a:off x="415925" y="1141413"/>
            <a:ext cx="6027738" cy="4879975"/>
          </a:xfrm>
          <a:prstGeom prst="rect">
            <a:avLst/>
          </a:prstGeom>
          <a:noFill/>
          <a:ln w="19050">
            <a:noFill/>
            <a:prstDash val="sysDot"/>
            <a:miter lim="800000"/>
            <a:headEnd/>
            <a:tailEnd/>
          </a:ln>
        </p:spPr>
        <p:txBody>
          <a:bodyPr lIns="90000" tIns="46800" rIns="90000" bIns="46800">
            <a:prstTxWarp prst="textNoShape">
              <a:avLst/>
            </a:prstTxWarp>
            <a:spAutoFit/>
          </a:bodyPr>
          <a:lstStyle/>
          <a:p>
            <a:pPr marL="274638" indent="-274638" algn="ctr"/>
            <a:r>
              <a:rPr lang="it-IT" sz="2000">
                <a:latin typeface="Verdana" pitchFamily="-108" charset="0"/>
              </a:rPr>
              <a:t>FATTORE INDISPENSABILE PER L’APPRENDIMENTO:</a:t>
            </a:r>
          </a:p>
          <a:p>
            <a:pPr marL="274638" indent="-274638" algn="ctr"/>
            <a:endParaRPr lang="it-IT" sz="2000">
              <a:latin typeface="Verdana" pitchFamily="-108" charset="0"/>
            </a:endParaRPr>
          </a:p>
          <a:p>
            <a:pPr marL="274638" indent="-274638" algn="ctr"/>
            <a:r>
              <a:rPr lang="it-IT" sz="2800" b="1">
                <a:latin typeface="Verdana" pitchFamily="-108" charset="0"/>
              </a:rPr>
              <a:t>L’AMBIENTE DIDATTICO</a:t>
            </a:r>
          </a:p>
          <a:p>
            <a:pPr marL="274638" indent="-274638" algn="ctr"/>
            <a:endParaRPr lang="it-IT" sz="2000" b="1">
              <a:latin typeface="Verdana" pitchFamily="-108" charset="0"/>
            </a:endParaRPr>
          </a:p>
          <a:p>
            <a:pPr marL="274638" indent="-274638" algn="ctr"/>
            <a:r>
              <a:rPr lang="it-IT" b="1">
                <a:latin typeface="Verdana" pitchFamily="-108" charset="0"/>
              </a:rPr>
              <a:t>Inquadrare e risolvere problemi</a:t>
            </a:r>
          </a:p>
          <a:p>
            <a:pPr marL="274638" indent="-274638" algn="ctr"/>
            <a:endParaRPr lang="it-IT" sz="2000" b="1">
              <a:latin typeface="Verdana" pitchFamily="-108" charset="0"/>
            </a:endParaRPr>
          </a:p>
          <a:p>
            <a:pPr marL="274638" indent="-274638">
              <a:buFontTx/>
              <a:buChar char="•"/>
            </a:pPr>
            <a:r>
              <a:rPr lang="it-IT">
                <a:latin typeface="Verdana" pitchFamily="-108" charset="0"/>
              </a:rPr>
              <a:t>Identificare e perseguire obiettivi e percorsi di soluzione </a:t>
            </a:r>
          </a:p>
          <a:p>
            <a:pPr marL="274638" indent="-274638">
              <a:buFontTx/>
              <a:buChar char="•"/>
            </a:pPr>
            <a:r>
              <a:rPr lang="it-IT">
                <a:latin typeface="Verdana" pitchFamily="-108" charset="0"/>
              </a:rPr>
              <a:t>Ricercare, selezionare informazioni </a:t>
            </a:r>
          </a:p>
          <a:p>
            <a:pPr marL="274638" indent="-274638">
              <a:buFontTx/>
              <a:buChar char="•"/>
            </a:pPr>
            <a:r>
              <a:rPr lang="it-IT">
                <a:latin typeface="Verdana" pitchFamily="-108" charset="0"/>
              </a:rPr>
              <a:t>Sapersi confrontare con gli altri </a:t>
            </a:r>
          </a:p>
          <a:p>
            <a:pPr marL="274638" indent="-274638">
              <a:buFontTx/>
              <a:buChar char="•"/>
            </a:pPr>
            <a:r>
              <a:rPr lang="it-IT">
                <a:latin typeface="Verdana" pitchFamily="-108" charset="0"/>
              </a:rPr>
              <a:t>Affermare o confutare tesi</a:t>
            </a:r>
          </a:p>
          <a:p>
            <a:pPr marL="274638" indent="-274638">
              <a:buFontTx/>
              <a:buChar char="•"/>
            </a:pPr>
            <a:r>
              <a:rPr lang="it-IT">
                <a:latin typeface="Verdana" pitchFamily="-108" charset="0"/>
              </a:rPr>
              <a:t>Saper lavorare in gruppo</a:t>
            </a:r>
          </a:p>
          <a:p>
            <a:pPr marL="274638" indent="-274638">
              <a:buFontTx/>
              <a:buChar char="•"/>
            </a:pPr>
            <a:r>
              <a:rPr lang="it-IT">
                <a:latin typeface="Verdana" pitchFamily="-108" charset="0"/>
              </a:rPr>
              <a:t>Saper comunicare, esprimersi, ascoltare</a:t>
            </a:r>
          </a:p>
          <a:p>
            <a:pPr marL="274638" indent="-274638">
              <a:buFontTx/>
              <a:buChar char="•"/>
            </a:pPr>
            <a:r>
              <a:rPr lang="it-IT">
                <a:latin typeface="Verdana" pitchFamily="-108" charset="0"/>
              </a:rPr>
              <a:t>Indirizzare creatività ed emozioni</a:t>
            </a:r>
          </a:p>
          <a:p>
            <a:pPr marL="274638" indent="-274638">
              <a:buFontTx/>
              <a:buChar char="•"/>
            </a:pPr>
            <a:r>
              <a:rPr lang="it-IT">
                <a:latin typeface="Verdana" pitchFamily="-108" charset="0"/>
              </a:rPr>
              <a:t>Operativizzare </a:t>
            </a:r>
          </a:p>
        </p:txBody>
      </p:sp>
      <p:pic>
        <p:nvPicPr>
          <p:cNvPr id="249861" name="Picture 1028" descr="capture5"/>
          <p:cNvPicPr>
            <a:picLocks noChangeAspect="1" noChangeArrowheads="1"/>
          </p:cNvPicPr>
          <p:nvPr/>
        </p:nvPicPr>
        <p:blipFill>
          <a:blip r:embed="rId3"/>
          <a:srcRect/>
          <a:stretch>
            <a:fillRect/>
          </a:stretch>
        </p:blipFill>
        <p:spPr bwMode="auto">
          <a:xfrm>
            <a:off x="6588125" y="1203325"/>
            <a:ext cx="2185988" cy="1577975"/>
          </a:xfrm>
          <a:prstGeom prst="rect">
            <a:avLst/>
          </a:prstGeom>
          <a:noFill/>
          <a:ln w="9525">
            <a:noFill/>
            <a:miter lim="800000"/>
            <a:headEnd/>
            <a:tailEnd/>
          </a:ln>
        </p:spPr>
      </p:pic>
      <p:pic>
        <p:nvPicPr>
          <p:cNvPr id="249862" name="Picture 1029" descr="vista video e pagina rai"/>
          <p:cNvPicPr>
            <a:picLocks noChangeAspect="1" noChangeArrowheads="1"/>
          </p:cNvPicPr>
          <p:nvPr/>
        </p:nvPicPr>
        <p:blipFill>
          <a:blip r:embed="rId4"/>
          <a:srcRect/>
          <a:stretch>
            <a:fillRect/>
          </a:stretch>
        </p:blipFill>
        <p:spPr bwMode="auto">
          <a:xfrm>
            <a:off x="6588125" y="2860675"/>
            <a:ext cx="2185988" cy="1576388"/>
          </a:xfrm>
          <a:prstGeom prst="rect">
            <a:avLst/>
          </a:prstGeom>
          <a:noFill/>
          <a:ln w="9525">
            <a:noFill/>
            <a:miter lim="800000"/>
            <a:headEnd/>
            <a:tailEnd/>
          </a:ln>
        </p:spPr>
      </p:pic>
      <p:pic>
        <p:nvPicPr>
          <p:cNvPr id="249863" name="Picture 1030" descr="Mondi Attivi Alula Virtuale 6"/>
          <p:cNvPicPr>
            <a:picLocks noChangeAspect="1" noChangeArrowheads="1"/>
          </p:cNvPicPr>
          <p:nvPr/>
        </p:nvPicPr>
        <p:blipFill>
          <a:blip r:embed="rId5"/>
          <a:srcRect/>
          <a:stretch>
            <a:fillRect/>
          </a:stretch>
        </p:blipFill>
        <p:spPr bwMode="auto">
          <a:xfrm>
            <a:off x="6588125" y="4616450"/>
            <a:ext cx="2185988" cy="1404938"/>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1906" name="Rectangle 2"/>
          <p:cNvSpPr>
            <a:spLocks noChangeArrowheads="1"/>
          </p:cNvSpPr>
          <p:nvPr/>
        </p:nvSpPr>
        <p:spPr bwMode="auto">
          <a:xfrm>
            <a:off x="4616450" y="1295400"/>
            <a:ext cx="4379913" cy="4967288"/>
          </a:xfrm>
          <a:prstGeom prst="rect">
            <a:avLst/>
          </a:prstGeom>
          <a:solidFill>
            <a:srgbClr val="FFCC00">
              <a:alpha val="9019"/>
            </a:srgbClr>
          </a:solidFill>
          <a:ln w="9525" cap="rnd">
            <a:solidFill>
              <a:schemeClr val="tx1"/>
            </a:solidFill>
            <a:prstDash val="sysDot"/>
            <a:miter lim="800000"/>
            <a:headEnd/>
            <a:tailEnd/>
          </a:ln>
        </p:spPr>
        <p:txBody>
          <a:bodyPr wrap="none" anchor="ctr">
            <a:prstTxWarp prst="textNoShape">
              <a:avLst/>
            </a:prstTxWarp>
          </a:bodyPr>
          <a:lstStyle/>
          <a:p>
            <a:endParaRPr lang="it-IT" b="1">
              <a:latin typeface="Calibri" pitchFamily="-108" charset="0"/>
            </a:endParaRPr>
          </a:p>
        </p:txBody>
      </p:sp>
      <p:sp>
        <p:nvSpPr>
          <p:cNvPr id="251907" name="Rectangle 3"/>
          <p:cNvSpPr>
            <a:spLocks noChangeArrowheads="1"/>
          </p:cNvSpPr>
          <p:nvPr/>
        </p:nvSpPr>
        <p:spPr bwMode="auto">
          <a:xfrm>
            <a:off x="107950" y="1295400"/>
            <a:ext cx="4495800" cy="4967288"/>
          </a:xfrm>
          <a:prstGeom prst="rect">
            <a:avLst/>
          </a:prstGeom>
          <a:solidFill>
            <a:srgbClr val="FFCC00">
              <a:alpha val="9019"/>
            </a:srgbClr>
          </a:solidFill>
          <a:ln w="9525" cap="rnd">
            <a:solidFill>
              <a:schemeClr val="tx1"/>
            </a:solidFill>
            <a:prstDash val="sysDot"/>
            <a:miter lim="800000"/>
            <a:headEnd/>
            <a:tailEnd/>
          </a:ln>
        </p:spPr>
        <p:txBody>
          <a:bodyPr wrap="none" anchor="ctr">
            <a:prstTxWarp prst="textNoShape">
              <a:avLst/>
            </a:prstTxWarp>
          </a:bodyPr>
          <a:lstStyle/>
          <a:p>
            <a:endParaRPr lang="it-IT" b="1">
              <a:latin typeface="Calibri" pitchFamily="-108" charset="0"/>
            </a:endParaRPr>
          </a:p>
        </p:txBody>
      </p:sp>
      <p:sp>
        <p:nvSpPr>
          <p:cNvPr id="251908" name="Rectangle 4"/>
          <p:cNvSpPr>
            <a:spLocks noChangeArrowheads="1"/>
          </p:cNvSpPr>
          <p:nvPr/>
        </p:nvSpPr>
        <p:spPr bwMode="auto">
          <a:xfrm>
            <a:off x="4724400" y="1727200"/>
            <a:ext cx="4271963" cy="3700463"/>
          </a:xfrm>
          <a:prstGeom prst="rect">
            <a:avLst/>
          </a:prstGeom>
          <a:noFill/>
          <a:ln w="9525">
            <a:noFill/>
            <a:miter lim="800000"/>
            <a:headEnd/>
            <a:tailEnd/>
          </a:ln>
        </p:spPr>
        <p:txBody>
          <a:bodyPr anchor="ctr">
            <a:prstTxWarp prst="textNoShape">
              <a:avLst/>
            </a:prstTxWarp>
          </a:bodyPr>
          <a:lstStyle/>
          <a:p>
            <a:r>
              <a:rPr lang="it-IT">
                <a:latin typeface="Calibri" pitchFamily="-108" charset="0"/>
              </a:rPr>
              <a:t>Il cuore di un’ambiente di apprendimento costruttivista sono: </a:t>
            </a:r>
          </a:p>
          <a:p>
            <a:endParaRPr lang="it-IT">
              <a:latin typeface="Calibri" pitchFamily="-108" charset="0"/>
            </a:endParaRPr>
          </a:p>
          <a:p>
            <a:r>
              <a:rPr lang="it-IT" b="1">
                <a:latin typeface="Calibri" pitchFamily="-108" charset="0"/>
              </a:rPr>
              <a:t>i problemi e i progetti</a:t>
            </a:r>
            <a:endParaRPr lang="it-IT">
              <a:latin typeface="Calibri" pitchFamily="-108" charset="0"/>
            </a:endParaRPr>
          </a:p>
          <a:p>
            <a:pPr marL="628650" lvl="1" indent="-366713">
              <a:buClr>
                <a:srgbClr val="FF3300"/>
              </a:buClr>
              <a:buFontTx/>
              <a:buChar char="•"/>
            </a:pPr>
            <a:r>
              <a:rPr lang="it-IT">
                <a:latin typeface="Calibri" pitchFamily="-108" charset="0"/>
              </a:rPr>
              <a:t>destrutturati</a:t>
            </a:r>
          </a:p>
          <a:p>
            <a:pPr marL="628650" lvl="1" indent="-366713">
              <a:buClr>
                <a:srgbClr val="FF3300"/>
              </a:buClr>
              <a:buFontTx/>
              <a:buChar char="•"/>
            </a:pPr>
            <a:r>
              <a:rPr lang="it-IT">
                <a:latin typeface="Calibri" pitchFamily="-108" charset="0"/>
              </a:rPr>
              <a:t>non a soluzione unica</a:t>
            </a:r>
          </a:p>
          <a:p>
            <a:pPr marL="628650" lvl="1" indent="-366713">
              <a:buClr>
                <a:srgbClr val="FF3300"/>
              </a:buClr>
              <a:buFontTx/>
              <a:buChar char="•"/>
            </a:pPr>
            <a:r>
              <a:rPr lang="it-IT">
                <a:latin typeface="Calibri" pitchFamily="-108" charset="0"/>
              </a:rPr>
              <a:t>autentici</a:t>
            </a:r>
          </a:p>
        </p:txBody>
      </p:sp>
      <p:sp>
        <p:nvSpPr>
          <p:cNvPr id="1796101" name="Rectangle 5"/>
          <p:cNvSpPr>
            <a:spLocks noChangeArrowheads="1"/>
          </p:cNvSpPr>
          <p:nvPr/>
        </p:nvSpPr>
        <p:spPr bwMode="auto">
          <a:xfrm>
            <a:off x="3200400" y="0"/>
            <a:ext cx="1041400" cy="519113"/>
          </a:xfrm>
          <a:prstGeom prst="rect">
            <a:avLst/>
          </a:prstGeom>
          <a:noFill/>
          <a:ln w="9525" cap="rnd">
            <a:noFill/>
            <a:prstDash val="sysDot"/>
            <a:miter lim="800000"/>
            <a:headEnd/>
            <a:tailEnd/>
          </a:ln>
          <a:effectLst/>
        </p:spPr>
        <p:txBody>
          <a:bodyPr>
            <a:prstTxWarp prst="textNoShape">
              <a:avLst/>
            </a:prstTxWarp>
            <a:spAutoFit/>
          </a:bodyPr>
          <a:lstStyle/>
          <a:p>
            <a:pPr eaLnBrk="0" fontAlgn="auto" hangingPunct="0">
              <a:spcBef>
                <a:spcPts val="0"/>
              </a:spcBef>
              <a:spcAft>
                <a:spcPts val="0"/>
              </a:spcAft>
              <a:defRPr/>
            </a:pPr>
            <a:endParaRPr lang="it-IT" sz="2800" b="1">
              <a:effectLst>
                <a:outerShdw blurRad="38100" dist="38100" dir="2700000" algn="tl">
                  <a:srgbClr val="DDDDDD"/>
                </a:outerShdw>
              </a:effectLst>
              <a:latin typeface="Arial" charset="0"/>
              <a:ea typeface="ＭＳ Ｐゴシック" charset="-128"/>
              <a:cs typeface="ＭＳ Ｐゴシック" charset="-128"/>
            </a:endParaRPr>
          </a:p>
        </p:txBody>
      </p:sp>
      <p:sp>
        <p:nvSpPr>
          <p:cNvPr id="251910" name="Text Box 6"/>
          <p:cNvSpPr txBox="1">
            <a:spLocks noChangeArrowheads="1"/>
          </p:cNvSpPr>
          <p:nvPr/>
        </p:nvSpPr>
        <p:spPr bwMode="auto">
          <a:xfrm>
            <a:off x="501650" y="3355975"/>
            <a:ext cx="4102100" cy="3292475"/>
          </a:xfrm>
          <a:prstGeom prst="rect">
            <a:avLst/>
          </a:prstGeom>
          <a:noFill/>
          <a:ln w="9525" cap="rnd">
            <a:noFill/>
            <a:prstDash val="sysDot"/>
            <a:miter lim="800000"/>
            <a:headEnd/>
            <a:tailEnd/>
          </a:ln>
        </p:spPr>
        <p:txBody>
          <a:bodyPr>
            <a:prstTxWarp prst="textNoShape">
              <a:avLst/>
            </a:prstTxWarp>
            <a:spAutoFit/>
          </a:bodyPr>
          <a:lstStyle/>
          <a:p>
            <a:pPr algn="just" eaLnBrk="0" hangingPunct="0"/>
            <a:r>
              <a:rPr lang="it-IT" sz="1600" b="1">
                <a:solidFill>
                  <a:srgbClr val="FF0000"/>
                </a:solidFill>
                <a:latin typeface="Calibri" pitchFamily="-108" charset="0"/>
              </a:rPr>
              <a:t>Arco</a:t>
            </a:r>
            <a:r>
              <a:rPr lang="it-IT" sz="1600">
                <a:latin typeface="Calibri" pitchFamily="-108" charset="0"/>
              </a:rPr>
              <a:t> non è altro che </a:t>
            </a:r>
            <a:r>
              <a:rPr lang="it-IT" sz="1600" b="1">
                <a:latin typeface="Calibri" pitchFamily="-108" charset="0"/>
              </a:rPr>
              <a:t>una fortezza</a:t>
            </a:r>
            <a:r>
              <a:rPr lang="it-IT" sz="1600">
                <a:latin typeface="Calibri" pitchFamily="-108" charset="0"/>
              </a:rPr>
              <a:t> causata da </a:t>
            </a:r>
            <a:r>
              <a:rPr lang="it-IT" sz="1600" b="1">
                <a:latin typeface="Calibri" pitchFamily="-108" charset="0"/>
              </a:rPr>
              <a:t>due debolezze</a:t>
            </a:r>
            <a:r>
              <a:rPr lang="it-IT" sz="1600">
                <a:latin typeface="Calibri" pitchFamily="-108" charset="0"/>
              </a:rPr>
              <a:t>, imperò che l’arco negli edifizi è composto di due parti di circulo, i quali quarti circoli ciascuno debolissimo per se desidera cadere, e opponendosi alla ruina dell’altro </a:t>
            </a:r>
            <a:r>
              <a:rPr lang="it-IT" sz="1600" b="1">
                <a:latin typeface="Calibri" pitchFamily="-108" charset="0"/>
              </a:rPr>
              <a:t>le due</a:t>
            </a:r>
            <a:r>
              <a:rPr lang="it-IT" sz="1600">
                <a:latin typeface="Calibri" pitchFamily="-108" charset="0"/>
              </a:rPr>
              <a:t> </a:t>
            </a:r>
            <a:r>
              <a:rPr lang="it-IT" sz="1600" b="1">
                <a:latin typeface="Calibri" pitchFamily="-108" charset="0"/>
              </a:rPr>
              <a:t>debolezze si convertono in unica fortezza.</a:t>
            </a:r>
          </a:p>
          <a:p>
            <a:pPr algn="just" eaLnBrk="0" hangingPunct="0"/>
            <a:r>
              <a:rPr lang="it-IT" sz="1600" b="1">
                <a:latin typeface="Calibri" pitchFamily="-108" charset="0"/>
              </a:rPr>
              <a:t>(LEONARDO DA VINCI</a:t>
            </a:r>
            <a:r>
              <a:rPr lang="it-IT" sz="1200" b="1">
                <a:latin typeface="Calibri" pitchFamily="-108" charset="0"/>
              </a:rPr>
              <a:t>:</a:t>
            </a:r>
            <a:r>
              <a:rPr lang="it-IT" sz="1200">
                <a:latin typeface="Calibri" pitchFamily="-108" charset="0"/>
              </a:rPr>
              <a:t>MSS, Institut de France, Paris, 50r, ‘Frammenti sulll’architettura’ (1490), </a:t>
            </a:r>
            <a:r>
              <a:rPr lang="it-IT" sz="1200" i="1">
                <a:latin typeface="Calibri" pitchFamily="-108" charset="0"/>
              </a:rPr>
              <a:t>Scritti rinascimentali</a:t>
            </a:r>
            <a:r>
              <a:rPr lang="it-IT" sz="1200">
                <a:latin typeface="Calibri" pitchFamily="-108" charset="0"/>
              </a:rPr>
              <a:t> </a:t>
            </a:r>
            <a:r>
              <a:rPr lang="it-IT" sz="1200" i="1">
                <a:latin typeface="Calibri" pitchFamily="-108" charset="0"/>
              </a:rPr>
              <a:t>di architettura</a:t>
            </a:r>
            <a:r>
              <a:rPr lang="it-IT" sz="1200">
                <a:latin typeface="Calibri" pitchFamily="-108" charset="0"/>
              </a:rPr>
              <a:t>, a cura di A. Bruschi, C. Maltese, M. Tafuri, R. Bonelli, Edizioni il Polifilo, Milano, 1978, p. 292).</a:t>
            </a:r>
          </a:p>
          <a:p>
            <a:pPr algn="just" eaLnBrk="0" hangingPunct="0"/>
            <a:r>
              <a:rPr lang="it-IT" sz="1600" b="1">
                <a:latin typeface="Calibri" pitchFamily="-108" charset="0"/>
              </a:rPr>
              <a:t> </a:t>
            </a:r>
          </a:p>
          <a:p>
            <a:pPr eaLnBrk="0" hangingPunct="0"/>
            <a:endParaRPr lang="it-IT" sz="1600" b="1">
              <a:latin typeface="Calibri" pitchFamily="-108" charset="0"/>
            </a:endParaRPr>
          </a:p>
        </p:txBody>
      </p:sp>
      <p:pic>
        <p:nvPicPr>
          <p:cNvPr id="251911" name="Picture 7" descr="L'ARCO gloria dell'architettura romana"/>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227013" y="1158875"/>
            <a:ext cx="4114800" cy="2173288"/>
          </a:xfrm>
          <a:prstGeom prst="rect">
            <a:avLst/>
          </a:prstGeom>
          <a:noFill/>
          <a:ln w="9525">
            <a:noFill/>
            <a:miter lim="800000"/>
            <a:headEnd/>
            <a:tailEnd/>
          </a:ln>
        </p:spPr>
      </p:pic>
      <p:sp>
        <p:nvSpPr>
          <p:cNvPr id="251912" name="Line 8"/>
          <p:cNvSpPr>
            <a:spLocks noChangeShapeType="1"/>
          </p:cNvSpPr>
          <p:nvPr/>
        </p:nvSpPr>
        <p:spPr bwMode="auto">
          <a:xfrm>
            <a:off x="1598613" y="1277938"/>
            <a:ext cx="0" cy="1008062"/>
          </a:xfrm>
          <a:prstGeom prst="line">
            <a:avLst/>
          </a:prstGeom>
          <a:noFill/>
          <a:ln w="38100"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51913" name="Line 9"/>
          <p:cNvSpPr>
            <a:spLocks noChangeShapeType="1"/>
          </p:cNvSpPr>
          <p:nvPr/>
        </p:nvSpPr>
        <p:spPr bwMode="auto">
          <a:xfrm>
            <a:off x="3351213" y="1277938"/>
            <a:ext cx="0" cy="1008062"/>
          </a:xfrm>
          <a:prstGeom prst="line">
            <a:avLst/>
          </a:prstGeom>
          <a:noFill/>
          <a:ln w="38100"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51914" name="Line 10"/>
          <p:cNvSpPr>
            <a:spLocks noChangeShapeType="1"/>
          </p:cNvSpPr>
          <p:nvPr/>
        </p:nvSpPr>
        <p:spPr bwMode="auto">
          <a:xfrm flipH="1">
            <a:off x="455613" y="1582738"/>
            <a:ext cx="1262062" cy="1457325"/>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51915" name="Line 11"/>
          <p:cNvSpPr>
            <a:spLocks noChangeShapeType="1"/>
          </p:cNvSpPr>
          <p:nvPr/>
        </p:nvSpPr>
        <p:spPr bwMode="auto">
          <a:xfrm>
            <a:off x="3198813" y="1506538"/>
            <a:ext cx="1404937" cy="1528762"/>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51916" name="Line 12"/>
          <p:cNvSpPr>
            <a:spLocks noChangeShapeType="1"/>
          </p:cNvSpPr>
          <p:nvPr/>
        </p:nvSpPr>
        <p:spPr bwMode="auto">
          <a:xfrm flipH="1" flipV="1">
            <a:off x="531813" y="1887538"/>
            <a:ext cx="0" cy="863600"/>
          </a:xfrm>
          <a:prstGeom prst="line">
            <a:avLst/>
          </a:prstGeom>
          <a:noFill/>
          <a:ln w="38100">
            <a:solidFill>
              <a:srgbClr val="FF0000"/>
            </a:solidFill>
            <a:prstDash val="sysDot"/>
            <a:round/>
            <a:headEnd/>
            <a:tailEnd type="arrow" w="med" len="med"/>
          </a:ln>
        </p:spPr>
        <p:txBody>
          <a:bodyPr wrap="none" anchor="ctr">
            <a:prstTxWarp prst="textNoShape">
              <a:avLst/>
            </a:prstTxWarp>
          </a:bodyPr>
          <a:lstStyle/>
          <a:p>
            <a:endParaRPr lang="it-IT"/>
          </a:p>
        </p:txBody>
      </p:sp>
      <p:sp>
        <p:nvSpPr>
          <p:cNvPr id="251917" name="Line 13"/>
          <p:cNvSpPr>
            <a:spLocks noChangeShapeType="1"/>
          </p:cNvSpPr>
          <p:nvPr/>
        </p:nvSpPr>
        <p:spPr bwMode="auto">
          <a:xfrm flipV="1">
            <a:off x="4341813" y="1887538"/>
            <a:ext cx="0" cy="823912"/>
          </a:xfrm>
          <a:prstGeom prst="line">
            <a:avLst/>
          </a:prstGeom>
          <a:noFill/>
          <a:ln w="38100">
            <a:solidFill>
              <a:srgbClr val="FF0000"/>
            </a:solidFill>
            <a:prstDash val="sysDot"/>
            <a:round/>
            <a:headEnd/>
            <a:tailEnd type="arrow" w="med" len="med"/>
          </a:ln>
        </p:spPr>
        <p:txBody>
          <a:bodyPr wrap="none" anchor="ctr">
            <a:prstTxWarp prst="textNoShape">
              <a:avLst/>
            </a:prstTxWarp>
          </a:bodyPr>
          <a:lstStyle/>
          <a:p>
            <a:endParaRPr lang="it-IT"/>
          </a:p>
        </p:txBody>
      </p:sp>
      <p:sp>
        <p:nvSpPr>
          <p:cNvPr id="251918" name="Line 14"/>
          <p:cNvSpPr>
            <a:spLocks noChangeShapeType="1"/>
          </p:cNvSpPr>
          <p:nvPr/>
        </p:nvSpPr>
        <p:spPr bwMode="auto">
          <a:xfrm flipH="1">
            <a:off x="912813" y="1277938"/>
            <a:ext cx="685800" cy="0"/>
          </a:xfrm>
          <a:prstGeom prst="line">
            <a:avLst/>
          </a:prstGeom>
          <a:noFill/>
          <a:ln w="38100"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51919" name="Line 15"/>
          <p:cNvSpPr>
            <a:spLocks noChangeShapeType="1"/>
          </p:cNvSpPr>
          <p:nvPr/>
        </p:nvSpPr>
        <p:spPr bwMode="auto">
          <a:xfrm flipV="1">
            <a:off x="3351213" y="1277938"/>
            <a:ext cx="571500" cy="17462"/>
          </a:xfrm>
          <a:prstGeom prst="line">
            <a:avLst/>
          </a:prstGeom>
          <a:noFill/>
          <a:ln w="38100"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51920" name="Line 16"/>
          <p:cNvSpPr>
            <a:spLocks noChangeShapeType="1"/>
          </p:cNvSpPr>
          <p:nvPr/>
        </p:nvSpPr>
        <p:spPr bwMode="auto">
          <a:xfrm>
            <a:off x="608013" y="2725738"/>
            <a:ext cx="647700" cy="0"/>
          </a:xfrm>
          <a:prstGeom prst="line">
            <a:avLst/>
          </a:prstGeom>
          <a:noFill/>
          <a:ln w="38100">
            <a:solidFill>
              <a:srgbClr val="FF0000"/>
            </a:solidFill>
            <a:prstDash val="sysDot"/>
            <a:round/>
            <a:headEnd/>
            <a:tailEnd type="arrow" w="med" len="med"/>
          </a:ln>
        </p:spPr>
        <p:txBody>
          <a:bodyPr wrap="none" anchor="ctr">
            <a:prstTxWarp prst="textNoShape">
              <a:avLst/>
            </a:prstTxWarp>
          </a:bodyPr>
          <a:lstStyle/>
          <a:p>
            <a:endParaRPr lang="it-IT"/>
          </a:p>
        </p:txBody>
      </p:sp>
      <p:sp>
        <p:nvSpPr>
          <p:cNvPr id="251921" name="Line 17"/>
          <p:cNvSpPr>
            <a:spLocks noChangeShapeType="1"/>
          </p:cNvSpPr>
          <p:nvPr/>
        </p:nvSpPr>
        <p:spPr bwMode="auto">
          <a:xfrm flipH="1">
            <a:off x="3503613" y="2725738"/>
            <a:ext cx="755650" cy="0"/>
          </a:xfrm>
          <a:prstGeom prst="line">
            <a:avLst/>
          </a:prstGeom>
          <a:noFill/>
          <a:ln w="38100">
            <a:solidFill>
              <a:srgbClr val="FF0000"/>
            </a:solidFill>
            <a:prstDash val="sysDot"/>
            <a:round/>
            <a:headEnd/>
            <a:tailEnd type="arrow" w="med" len="med"/>
          </a:ln>
        </p:spPr>
        <p:txBody>
          <a:bodyPr wrap="none" anchor="ctr">
            <a:prstTxWarp prst="textNoShape">
              <a:avLst/>
            </a:prstTxWarp>
          </a:bodyPr>
          <a:lstStyle/>
          <a:p>
            <a:endParaRPr lang="it-IT"/>
          </a:p>
        </p:txBody>
      </p:sp>
      <p:sp>
        <p:nvSpPr>
          <p:cNvPr id="251922" name="Rectangle 18"/>
          <p:cNvSpPr>
            <a:spLocks noChangeArrowheads="1"/>
          </p:cNvSpPr>
          <p:nvPr/>
        </p:nvSpPr>
        <p:spPr bwMode="auto">
          <a:xfrm>
            <a:off x="436563" y="101600"/>
            <a:ext cx="8559800" cy="525463"/>
          </a:xfrm>
          <a:prstGeom prst="rect">
            <a:avLst/>
          </a:prstGeom>
          <a:noFill/>
          <a:ln w="9525" cap="rnd">
            <a:noFill/>
            <a:prstDash val="sysDot"/>
            <a:miter lim="800000"/>
            <a:headEnd/>
            <a:tailEnd/>
          </a:ln>
        </p:spPr>
        <p:txBody>
          <a:bodyPr lIns="90000" tIns="46800" rIns="90000" bIns="46800">
            <a:prstTxWarp prst="textNoShape">
              <a:avLst/>
            </a:prstTxWarp>
            <a:spAutoFit/>
          </a:bodyPr>
          <a:lstStyle/>
          <a:p>
            <a:pPr algn="ctr" eaLnBrk="0" hangingPunct="0"/>
            <a:r>
              <a:rPr lang="it-IT" sz="2800" b="1">
                <a:latin typeface="Calibri" pitchFamily="-108" charset="0"/>
              </a:rPr>
              <a:t>Problemi e progetti </a:t>
            </a: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4994" name="Segnaposto numero diapositiva 3"/>
          <p:cNvSpPr>
            <a:spLocks noGrp="1"/>
          </p:cNvSpPr>
          <p:nvPr>
            <p:ph type="sldNum" sz="quarter" idx="12"/>
          </p:nvPr>
        </p:nvSpPr>
        <p:spPr/>
        <p:txBody>
          <a:bodyPr/>
          <a:lstStyle/>
          <a:p>
            <a:pPr>
              <a:defRPr/>
            </a:pPr>
            <a:fld id="{48D3514E-4B8B-DF49-9BE8-5132D79A7987}" type="slidenum">
              <a:rPr lang="it-IT"/>
              <a:pPr>
                <a:defRPr/>
              </a:pPr>
              <a:t>82</a:t>
            </a:fld>
            <a:endParaRPr lang="it-IT"/>
          </a:p>
        </p:txBody>
      </p:sp>
      <p:sp>
        <p:nvSpPr>
          <p:cNvPr id="252931" name="Rectangle 2"/>
          <p:cNvSpPr>
            <a:spLocks noChangeArrowheads="1"/>
          </p:cNvSpPr>
          <p:nvPr/>
        </p:nvSpPr>
        <p:spPr bwMode="auto">
          <a:xfrm>
            <a:off x="1547813" y="865188"/>
            <a:ext cx="6408737" cy="5319712"/>
          </a:xfrm>
          <a:prstGeom prst="rect">
            <a:avLst/>
          </a:prstGeom>
          <a:solidFill>
            <a:schemeClr val="bg1">
              <a:alpha val="54117"/>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grpSp>
        <p:nvGrpSpPr>
          <p:cNvPr id="252932" name="Group 3"/>
          <p:cNvGrpSpPr>
            <a:grpSpLocks noChangeAspect="1"/>
          </p:cNvGrpSpPr>
          <p:nvPr/>
        </p:nvGrpSpPr>
        <p:grpSpPr bwMode="auto">
          <a:xfrm>
            <a:off x="1779588" y="971550"/>
            <a:ext cx="5961062" cy="5297488"/>
            <a:chOff x="1384" y="660"/>
            <a:chExt cx="2948" cy="2948"/>
          </a:xfrm>
        </p:grpSpPr>
        <p:sp>
          <p:nvSpPr>
            <p:cNvPr id="252935" name="AutoShape 4"/>
            <p:cNvSpPr>
              <a:spLocks noChangeAspect="1" noChangeArrowheads="1" noTextEdit="1"/>
            </p:cNvSpPr>
            <p:nvPr/>
          </p:nvSpPr>
          <p:spPr bwMode="auto">
            <a:xfrm>
              <a:off x="1384" y="660"/>
              <a:ext cx="2948" cy="2948"/>
            </a:xfrm>
            <a:prstGeom prst="rect">
              <a:avLst/>
            </a:prstGeom>
            <a:noFill/>
            <a:ln w="9525">
              <a:noFill/>
              <a:miter lim="800000"/>
              <a:headEnd/>
              <a:tailEnd/>
            </a:ln>
          </p:spPr>
          <p:txBody>
            <a:bodyPr>
              <a:prstTxWarp prst="textNoShape">
                <a:avLst/>
              </a:prstTxWarp>
            </a:bodyPr>
            <a:lstStyle/>
            <a:p>
              <a:endParaRPr lang="it-IT"/>
            </a:p>
          </p:txBody>
        </p:sp>
        <p:sp>
          <p:nvSpPr>
            <p:cNvPr id="252936" name="_s987158"/>
            <p:cNvSpPr>
              <a:spLocks noChangeShapeType="1"/>
            </p:cNvSpPr>
            <p:nvPr/>
          </p:nvSpPr>
          <p:spPr bwMode="auto">
            <a:xfrm flipH="1" flipV="1">
              <a:off x="2251" y="1783"/>
              <a:ext cx="304" cy="175"/>
            </a:xfrm>
            <a:prstGeom prst="line">
              <a:avLst/>
            </a:prstGeom>
            <a:noFill/>
            <a:ln w="28575">
              <a:solidFill>
                <a:schemeClr val="tx1"/>
              </a:solidFill>
              <a:round/>
              <a:headEnd/>
              <a:tailEnd/>
            </a:ln>
          </p:spPr>
          <p:txBody>
            <a:bodyPr lIns="0" tIns="0" rIns="0" bIns="0" anchor="ctr">
              <a:prstTxWarp prst="textNoShape">
                <a:avLst/>
              </a:prstTxWarp>
            </a:bodyPr>
            <a:lstStyle/>
            <a:p>
              <a:endParaRPr lang="it-IT"/>
            </a:p>
          </p:txBody>
        </p:sp>
        <p:sp>
          <p:nvSpPr>
            <p:cNvPr id="252937" name="_s987159"/>
            <p:cNvSpPr>
              <a:spLocks noChangeArrowheads="1"/>
            </p:cNvSpPr>
            <p:nvPr/>
          </p:nvSpPr>
          <p:spPr bwMode="auto">
            <a:xfrm>
              <a:off x="1598" y="1258"/>
              <a:ext cx="700" cy="700"/>
            </a:xfrm>
            <a:prstGeom prst="ellipse">
              <a:avLst/>
            </a:prstGeom>
            <a:gradFill rotWithShape="1">
              <a:gsLst>
                <a:gs pos="0">
                  <a:srgbClr val="FFFF00"/>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rgbClr val="FFFF00"/>
              </a:extrusionClr>
            </a:sp3d>
          </p:spPr>
          <p:txBody>
            <a:bodyPr wrap="none" lIns="0" tIns="0" rIns="0" bIns="0" anchor="ctr">
              <a:prstTxWarp prst="textNoShape">
                <a:avLst/>
              </a:prstTxWarp>
              <a:flatTx/>
            </a:bodyPr>
            <a:lstStyle/>
            <a:p>
              <a:pPr algn="ctr" eaLnBrk="0" hangingPunct="0"/>
              <a:r>
                <a:rPr lang="it-IT" sz="1500" b="1">
                  <a:latin typeface="Calibri" pitchFamily="-108" charset="0"/>
                </a:rPr>
                <a:t>Fattori</a:t>
              </a:r>
            </a:p>
            <a:p>
              <a:pPr algn="ctr" eaLnBrk="0" hangingPunct="0"/>
              <a:r>
                <a:rPr lang="it-IT" sz="1500" b="1">
                  <a:latin typeface="Calibri" pitchFamily="-108" charset="0"/>
                </a:rPr>
                <a:t>socio</a:t>
              </a:r>
            </a:p>
            <a:p>
              <a:pPr algn="ctr" eaLnBrk="0" hangingPunct="0"/>
              <a:r>
                <a:rPr lang="it-IT" sz="1500" b="1">
                  <a:latin typeface="Calibri" pitchFamily="-108" charset="0"/>
                </a:rPr>
                <a:t>ambientali</a:t>
              </a:r>
            </a:p>
          </p:txBody>
        </p:sp>
        <p:sp>
          <p:nvSpPr>
            <p:cNvPr id="252938" name="_s987160"/>
            <p:cNvSpPr>
              <a:spLocks noChangeShapeType="1"/>
            </p:cNvSpPr>
            <p:nvPr/>
          </p:nvSpPr>
          <p:spPr bwMode="auto">
            <a:xfrm flipH="1">
              <a:off x="2251" y="2308"/>
              <a:ext cx="304" cy="176"/>
            </a:xfrm>
            <a:prstGeom prst="line">
              <a:avLst/>
            </a:prstGeom>
            <a:noFill/>
            <a:ln w="28575">
              <a:solidFill>
                <a:schemeClr val="tx1"/>
              </a:solidFill>
              <a:round/>
              <a:headEnd/>
              <a:tailEnd/>
            </a:ln>
          </p:spPr>
          <p:txBody>
            <a:bodyPr lIns="0" tIns="0" rIns="0" bIns="0" anchor="ctr">
              <a:prstTxWarp prst="textNoShape">
                <a:avLst/>
              </a:prstTxWarp>
            </a:bodyPr>
            <a:lstStyle/>
            <a:p>
              <a:endParaRPr lang="it-IT"/>
            </a:p>
          </p:txBody>
        </p:sp>
        <p:sp>
          <p:nvSpPr>
            <p:cNvPr id="252939" name="_s987161"/>
            <p:cNvSpPr>
              <a:spLocks noChangeArrowheads="1"/>
            </p:cNvSpPr>
            <p:nvPr/>
          </p:nvSpPr>
          <p:spPr bwMode="auto">
            <a:xfrm>
              <a:off x="1598" y="2309"/>
              <a:ext cx="700" cy="700"/>
            </a:xfrm>
            <a:prstGeom prst="ellipse">
              <a:avLst/>
            </a:prstGeom>
            <a:gradFill rotWithShape="1">
              <a:gsLst>
                <a:gs pos="0">
                  <a:schemeClr val="folHlink"/>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chemeClr val="folHlink"/>
              </a:extrusionClr>
            </a:sp3d>
          </p:spPr>
          <p:txBody>
            <a:bodyPr wrap="none" lIns="0" tIns="0" rIns="0" bIns="0" anchor="ctr">
              <a:prstTxWarp prst="textNoShape">
                <a:avLst/>
              </a:prstTxWarp>
              <a:flatTx/>
            </a:bodyPr>
            <a:lstStyle/>
            <a:p>
              <a:pPr algn="ctr" eaLnBrk="0" hangingPunct="0"/>
              <a:r>
                <a:rPr lang="it-IT" sz="1500" b="1">
                  <a:latin typeface="Calibri" pitchFamily="-108" charset="0"/>
                </a:rPr>
                <a:t>Strumenti</a:t>
              </a:r>
            </a:p>
            <a:p>
              <a:pPr algn="ctr" eaLnBrk="0" hangingPunct="0"/>
              <a:r>
                <a:rPr lang="it-IT" sz="1500" b="1">
                  <a:latin typeface="Calibri" pitchFamily="-108" charset="0"/>
                </a:rPr>
                <a:t>Collaborativi</a:t>
              </a:r>
            </a:p>
          </p:txBody>
        </p:sp>
        <p:sp>
          <p:nvSpPr>
            <p:cNvPr id="252940" name="_s987162"/>
            <p:cNvSpPr>
              <a:spLocks noChangeShapeType="1"/>
            </p:cNvSpPr>
            <p:nvPr/>
          </p:nvSpPr>
          <p:spPr bwMode="auto">
            <a:xfrm>
              <a:off x="2858" y="2483"/>
              <a:ext cx="0" cy="351"/>
            </a:xfrm>
            <a:prstGeom prst="line">
              <a:avLst/>
            </a:prstGeom>
            <a:noFill/>
            <a:ln w="28575">
              <a:solidFill>
                <a:schemeClr val="tx1"/>
              </a:solidFill>
              <a:round/>
              <a:headEnd/>
              <a:tailEnd/>
            </a:ln>
          </p:spPr>
          <p:txBody>
            <a:bodyPr lIns="0" tIns="0" rIns="0" bIns="0" anchor="ctr">
              <a:prstTxWarp prst="textNoShape">
                <a:avLst/>
              </a:prstTxWarp>
            </a:bodyPr>
            <a:lstStyle/>
            <a:p>
              <a:endParaRPr lang="it-IT"/>
            </a:p>
          </p:txBody>
        </p:sp>
        <p:sp>
          <p:nvSpPr>
            <p:cNvPr id="252941" name="_s987163"/>
            <p:cNvSpPr>
              <a:spLocks noChangeArrowheads="1"/>
            </p:cNvSpPr>
            <p:nvPr/>
          </p:nvSpPr>
          <p:spPr bwMode="auto">
            <a:xfrm>
              <a:off x="2508" y="2834"/>
              <a:ext cx="700" cy="700"/>
            </a:xfrm>
            <a:prstGeom prst="ellipse">
              <a:avLst/>
            </a:prstGeom>
            <a:gradFill rotWithShape="1">
              <a:gsLst>
                <a:gs pos="0">
                  <a:srgbClr val="009900"/>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rgbClr val="009900"/>
              </a:extrusionClr>
            </a:sp3d>
          </p:spPr>
          <p:txBody>
            <a:bodyPr wrap="none" lIns="0" tIns="0" rIns="0" bIns="0" anchor="ctr">
              <a:prstTxWarp prst="textNoShape">
                <a:avLst/>
              </a:prstTxWarp>
              <a:flatTx/>
            </a:bodyPr>
            <a:lstStyle/>
            <a:p>
              <a:pPr algn="ctr" eaLnBrk="0" hangingPunct="0"/>
              <a:r>
                <a:rPr lang="it-IT" sz="1500" b="1">
                  <a:latin typeface="Calibri" pitchFamily="-108" charset="0"/>
                </a:rPr>
                <a:t>Strumenti</a:t>
              </a:r>
            </a:p>
            <a:p>
              <a:pPr algn="ctr" eaLnBrk="0" hangingPunct="0"/>
              <a:r>
                <a:rPr lang="it-IT" sz="1500" b="1">
                  <a:latin typeface="Calibri" pitchFamily="-108" charset="0"/>
                </a:rPr>
                <a:t>Cognitivi</a:t>
              </a:r>
            </a:p>
          </p:txBody>
        </p:sp>
        <p:sp>
          <p:nvSpPr>
            <p:cNvPr id="252942" name="_s987164"/>
            <p:cNvSpPr>
              <a:spLocks noChangeShapeType="1"/>
            </p:cNvSpPr>
            <p:nvPr/>
          </p:nvSpPr>
          <p:spPr bwMode="auto">
            <a:xfrm>
              <a:off x="3161" y="2308"/>
              <a:ext cx="304" cy="176"/>
            </a:xfrm>
            <a:prstGeom prst="line">
              <a:avLst/>
            </a:prstGeom>
            <a:noFill/>
            <a:ln w="28575">
              <a:solidFill>
                <a:schemeClr val="tx1"/>
              </a:solidFill>
              <a:round/>
              <a:headEnd/>
              <a:tailEnd/>
            </a:ln>
          </p:spPr>
          <p:txBody>
            <a:bodyPr lIns="0" tIns="0" rIns="0" bIns="0" anchor="ctr">
              <a:prstTxWarp prst="textNoShape">
                <a:avLst/>
              </a:prstTxWarp>
            </a:bodyPr>
            <a:lstStyle/>
            <a:p>
              <a:endParaRPr lang="it-IT"/>
            </a:p>
          </p:txBody>
        </p:sp>
        <p:sp>
          <p:nvSpPr>
            <p:cNvPr id="252943" name="_s987165"/>
            <p:cNvSpPr>
              <a:spLocks noChangeArrowheads="1"/>
            </p:cNvSpPr>
            <p:nvPr/>
          </p:nvSpPr>
          <p:spPr bwMode="auto">
            <a:xfrm>
              <a:off x="3418" y="2309"/>
              <a:ext cx="700" cy="700"/>
            </a:xfrm>
            <a:prstGeom prst="ellipse">
              <a:avLst/>
            </a:prstGeom>
            <a:gradFill rotWithShape="1">
              <a:gsLst>
                <a:gs pos="0">
                  <a:srgbClr val="663300">
                    <a:alpha val="79999"/>
                  </a:srgbClr>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rgbClr val="663300"/>
              </a:extrusionClr>
            </a:sp3d>
          </p:spPr>
          <p:txBody>
            <a:bodyPr wrap="none" lIns="0" tIns="0" rIns="0" bIns="0" anchor="ctr">
              <a:prstTxWarp prst="textNoShape">
                <a:avLst/>
              </a:prstTxWarp>
              <a:flatTx/>
            </a:bodyPr>
            <a:lstStyle/>
            <a:p>
              <a:pPr algn="ctr" eaLnBrk="0" hangingPunct="0"/>
              <a:r>
                <a:rPr lang="it-IT" sz="1500" b="1">
                  <a:latin typeface="Calibri" pitchFamily="-108" charset="0"/>
                </a:rPr>
                <a:t>Risorse</a:t>
              </a:r>
            </a:p>
            <a:p>
              <a:pPr algn="ctr" eaLnBrk="0" hangingPunct="0"/>
              <a:r>
                <a:rPr lang="it-IT" sz="1500" b="1">
                  <a:latin typeface="Calibri" pitchFamily="-108" charset="0"/>
                </a:rPr>
                <a:t>per la</a:t>
              </a:r>
            </a:p>
            <a:p>
              <a:pPr algn="ctr" eaLnBrk="0" hangingPunct="0"/>
              <a:r>
                <a:rPr lang="it-IT" sz="1500" b="1">
                  <a:latin typeface="Calibri" pitchFamily="-108" charset="0"/>
                </a:rPr>
                <a:t>Informazione</a:t>
              </a:r>
            </a:p>
          </p:txBody>
        </p:sp>
        <p:sp>
          <p:nvSpPr>
            <p:cNvPr id="252944" name="_s987166"/>
            <p:cNvSpPr>
              <a:spLocks noChangeShapeType="1"/>
            </p:cNvSpPr>
            <p:nvPr/>
          </p:nvSpPr>
          <p:spPr bwMode="auto">
            <a:xfrm flipV="1">
              <a:off x="3161" y="1783"/>
              <a:ext cx="304" cy="175"/>
            </a:xfrm>
            <a:prstGeom prst="line">
              <a:avLst/>
            </a:prstGeom>
            <a:noFill/>
            <a:ln w="28575">
              <a:solidFill>
                <a:schemeClr val="tx1"/>
              </a:solidFill>
              <a:round/>
              <a:headEnd/>
              <a:tailEnd/>
            </a:ln>
          </p:spPr>
          <p:txBody>
            <a:bodyPr lIns="0" tIns="0" rIns="0" bIns="0" anchor="ctr">
              <a:prstTxWarp prst="textNoShape">
                <a:avLst/>
              </a:prstTxWarp>
            </a:bodyPr>
            <a:lstStyle/>
            <a:p>
              <a:endParaRPr lang="it-IT"/>
            </a:p>
          </p:txBody>
        </p:sp>
        <p:sp>
          <p:nvSpPr>
            <p:cNvPr id="252945" name="_s987167"/>
            <p:cNvSpPr>
              <a:spLocks noChangeArrowheads="1"/>
            </p:cNvSpPr>
            <p:nvPr/>
          </p:nvSpPr>
          <p:spPr bwMode="auto">
            <a:xfrm>
              <a:off x="3418" y="1258"/>
              <a:ext cx="700" cy="700"/>
            </a:xfrm>
            <a:prstGeom prst="ellipse">
              <a:avLst/>
            </a:prstGeom>
            <a:gradFill rotWithShape="1">
              <a:gsLst>
                <a:gs pos="0">
                  <a:srgbClr val="FF6600"/>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rgbClr val="FF6600"/>
              </a:extrusionClr>
            </a:sp3d>
          </p:spPr>
          <p:txBody>
            <a:bodyPr wrap="none" lIns="0" tIns="0" rIns="0" bIns="0" anchor="ctr">
              <a:prstTxWarp prst="textNoShape">
                <a:avLst/>
              </a:prstTxWarp>
              <a:flatTx/>
            </a:bodyPr>
            <a:lstStyle/>
            <a:p>
              <a:pPr algn="ctr" eaLnBrk="0" hangingPunct="0"/>
              <a:r>
                <a:rPr lang="it-IT" sz="1500" b="1">
                  <a:latin typeface="Calibri" pitchFamily="-108" charset="0"/>
                </a:rPr>
                <a:t>Casi</a:t>
              </a:r>
            </a:p>
            <a:p>
              <a:pPr algn="ctr" eaLnBrk="0" hangingPunct="0"/>
              <a:r>
                <a:rPr lang="it-IT" sz="1500" b="1">
                  <a:latin typeface="Calibri" pitchFamily="-108" charset="0"/>
                </a:rPr>
                <a:t>Correlati</a:t>
              </a:r>
            </a:p>
          </p:txBody>
        </p:sp>
        <p:sp>
          <p:nvSpPr>
            <p:cNvPr id="252946" name="_s987168"/>
            <p:cNvSpPr>
              <a:spLocks noChangeShapeType="1"/>
            </p:cNvSpPr>
            <p:nvPr/>
          </p:nvSpPr>
          <p:spPr bwMode="auto">
            <a:xfrm flipV="1">
              <a:off x="2858" y="1433"/>
              <a:ext cx="0" cy="351"/>
            </a:xfrm>
            <a:prstGeom prst="line">
              <a:avLst/>
            </a:prstGeom>
            <a:noFill/>
            <a:ln w="28575">
              <a:solidFill>
                <a:schemeClr val="tx1"/>
              </a:solidFill>
              <a:round/>
              <a:headEnd/>
              <a:tailEnd/>
            </a:ln>
          </p:spPr>
          <p:txBody>
            <a:bodyPr lIns="0" tIns="0" rIns="0" bIns="0" anchor="ctr">
              <a:prstTxWarp prst="textNoShape">
                <a:avLst/>
              </a:prstTxWarp>
            </a:bodyPr>
            <a:lstStyle/>
            <a:p>
              <a:endParaRPr lang="it-IT"/>
            </a:p>
          </p:txBody>
        </p:sp>
        <p:sp>
          <p:nvSpPr>
            <p:cNvPr id="252947" name="_s987169"/>
            <p:cNvSpPr>
              <a:spLocks noChangeArrowheads="1"/>
            </p:cNvSpPr>
            <p:nvPr/>
          </p:nvSpPr>
          <p:spPr bwMode="auto">
            <a:xfrm>
              <a:off x="2508" y="733"/>
              <a:ext cx="700" cy="700"/>
            </a:xfrm>
            <a:prstGeom prst="ellipse">
              <a:avLst/>
            </a:prstGeom>
            <a:gradFill rotWithShape="0">
              <a:gsLst>
                <a:gs pos="0">
                  <a:schemeClr val="accent2"/>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chemeClr val="accent2"/>
              </a:extrusionClr>
            </a:sp3d>
          </p:spPr>
          <p:txBody>
            <a:bodyPr wrap="none" lIns="0" tIns="0" rIns="0" bIns="0" anchor="ctr">
              <a:prstTxWarp prst="textNoShape">
                <a:avLst/>
              </a:prstTxWarp>
              <a:flatTx/>
            </a:bodyPr>
            <a:lstStyle/>
            <a:p>
              <a:pPr algn="ctr" eaLnBrk="0" hangingPunct="0"/>
              <a:r>
                <a:rPr lang="it-IT" sz="1500" b="1">
                  <a:latin typeface="Calibri" pitchFamily="-108" charset="0"/>
                </a:rPr>
                <a:t>Strumenti</a:t>
              </a:r>
            </a:p>
            <a:p>
              <a:pPr algn="ctr" eaLnBrk="0" hangingPunct="0"/>
              <a:r>
                <a:rPr lang="it-IT" sz="1500" b="1">
                  <a:latin typeface="Calibri" pitchFamily="-108" charset="0"/>
                </a:rPr>
                <a:t>Per la</a:t>
              </a:r>
            </a:p>
            <a:p>
              <a:pPr algn="ctr" eaLnBrk="0" hangingPunct="0"/>
              <a:r>
                <a:rPr lang="it-IT" sz="1500" b="1">
                  <a:latin typeface="Calibri" pitchFamily="-108" charset="0"/>
                </a:rPr>
                <a:t>Valutazione</a:t>
              </a:r>
            </a:p>
          </p:txBody>
        </p:sp>
        <p:sp>
          <p:nvSpPr>
            <p:cNvPr id="252948" name="_s987170"/>
            <p:cNvSpPr>
              <a:spLocks noChangeArrowheads="1"/>
            </p:cNvSpPr>
            <p:nvPr/>
          </p:nvSpPr>
          <p:spPr bwMode="auto">
            <a:xfrm>
              <a:off x="2508" y="1784"/>
              <a:ext cx="700" cy="700"/>
            </a:xfrm>
            <a:prstGeom prst="ellipse">
              <a:avLst/>
            </a:prstGeom>
            <a:gradFill rotWithShape="1">
              <a:gsLst>
                <a:gs pos="0">
                  <a:srgbClr val="FF0066"/>
                </a:gs>
                <a:gs pos="100000">
                  <a:srgbClr val="FFFFFF"/>
                </a:gs>
              </a:gsLst>
              <a:lin ang="5400000" scaled="1"/>
            </a:gradFill>
            <a:ln w="9525">
              <a:round/>
              <a:headEnd/>
              <a:tailEnd/>
            </a:ln>
            <a:scene3d>
              <a:camera prst="legacyObliqueTopRight"/>
              <a:lightRig rig="legacyFlat3" dir="b"/>
            </a:scene3d>
            <a:sp3d extrusionH="430200" prstMaterial="legacyMatte">
              <a:bevelT w="13500" h="13500" prst="angle"/>
              <a:bevelB w="13500" h="13500" prst="angle"/>
              <a:extrusionClr>
                <a:srgbClr val="FF0066"/>
              </a:extrusionClr>
            </a:sp3d>
          </p:spPr>
          <p:txBody>
            <a:bodyPr wrap="none" lIns="0" tIns="0" rIns="0" bIns="0" anchor="ctr">
              <a:prstTxWarp prst="textNoShape">
                <a:avLst/>
              </a:prstTxWarp>
              <a:flatTx/>
            </a:bodyPr>
            <a:lstStyle/>
            <a:p>
              <a:pPr algn="ctr" eaLnBrk="0" hangingPunct="0"/>
              <a:r>
                <a:rPr lang="it-IT" sz="1500" b="1">
                  <a:latin typeface="Calibri" pitchFamily="-108" charset="0"/>
                </a:rPr>
                <a:t>Problemi</a:t>
              </a:r>
            </a:p>
            <a:p>
              <a:pPr algn="ctr" eaLnBrk="0" hangingPunct="0"/>
              <a:r>
                <a:rPr lang="it-IT" sz="1500" b="1">
                  <a:latin typeface="Calibri" pitchFamily="-108" charset="0"/>
                </a:rPr>
                <a:t>Progetti</a:t>
              </a:r>
            </a:p>
          </p:txBody>
        </p:sp>
      </p:grpSp>
      <p:sp>
        <p:nvSpPr>
          <p:cNvPr id="252933" name="Rectangle 18"/>
          <p:cNvSpPr>
            <a:spLocks noChangeArrowheads="1"/>
          </p:cNvSpPr>
          <p:nvPr/>
        </p:nvSpPr>
        <p:spPr bwMode="auto">
          <a:xfrm>
            <a:off x="0" y="0"/>
            <a:ext cx="9144000" cy="833438"/>
          </a:xfrm>
          <a:prstGeom prst="rect">
            <a:avLst/>
          </a:prstGeom>
          <a:noFill/>
          <a:ln w="9525" cap="rnd">
            <a:noFill/>
            <a:prstDash val="sysDot"/>
            <a:miter lim="800000"/>
            <a:headEnd/>
            <a:tailEnd/>
          </a:ln>
        </p:spPr>
        <p:txBody>
          <a:bodyPr lIns="90000" tIns="46800" rIns="90000" bIns="46800">
            <a:prstTxWarp prst="textNoShape">
              <a:avLst/>
            </a:prstTxWarp>
            <a:spAutoFit/>
          </a:bodyPr>
          <a:lstStyle/>
          <a:p>
            <a:pPr algn="ctr" eaLnBrk="0" hangingPunct="0"/>
            <a:r>
              <a:rPr lang="it-IT" b="1">
                <a:latin typeface="Verdana" pitchFamily="-108" charset="0"/>
              </a:rPr>
              <a:t>Ambiente di apprendimento: il modello di D.H.</a:t>
            </a:r>
          </a:p>
          <a:p>
            <a:pPr algn="ctr" eaLnBrk="0" hangingPunct="0"/>
            <a:r>
              <a:rPr lang="it-IT" b="1">
                <a:latin typeface="Verdana" pitchFamily="-108" charset="0"/>
              </a:rPr>
              <a:t>Jonassen rivisitato e integrato da Lepida Scuola</a:t>
            </a:r>
          </a:p>
        </p:txBody>
      </p:sp>
      <p:sp>
        <p:nvSpPr>
          <p:cNvPr id="252934" name="CasellaDiTesto 19"/>
          <p:cNvSpPr txBox="1">
            <a:spLocks noChangeArrowheads="1"/>
          </p:cNvSpPr>
          <p:nvPr/>
        </p:nvSpPr>
        <p:spPr bwMode="auto">
          <a:xfrm>
            <a:off x="115888" y="6184900"/>
            <a:ext cx="9028112" cy="584200"/>
          </a:xfrm>
          <a:prstGeom prst="rect">
            <a:avLst/>
          </a:prstGeom>
          <a:noFill/>
          <a:ln w="9525">
            <a:noFill/>
            <a:miter lim="800000"/>
            <a:headEnd/>
            <a:tailEnd/>
          </a:ln>
        </p:spPr>
        <p:txBody>
          <a:bodyPr>
            <a:prstTxWarp prst="textNoShape">
              <a:avLst/>
            </a:prstTxWarp>
            <a:spAutoFit/>
          </a:bodyPr>
          <a:lstStyle/>
          <a:p>
            <a:pPr algn="ctr"/>
            <a:r>
              <a:rPr lang="it-IT" sz="1600">
                <a:latin typeface="Calibri" pitchFamily="-108" charset="0"/>
              </a:rPr>
              <a:t>Fonte: Enzo Zecchi, “Lepida scuola e il doppia ambiente di apprendimento” </a:t>
            </a:r>
          </a:p>
          <a:p>
            <a:pPr algn="ctr"/>
            <a:r>
              <a:rPr lang="it-IT" sz="1600">
                <a:latin typeface="Calibri" pitchFamily="-108" charset="0"/>
              </a:rPr>
              <a:t>U.S.R. Emilia Romagna Rivista on line 2007</a:t>
            </a:r>
          </a:p>
        </p:txBody>
      </p:sp>
    </p:spTree>
  </p:cSld>
  <p:clrMapOvr>
    <a:masterClrMapping/>
  </p:clrMapOvr>
  <p:transition>
    <p:dissolv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7042" name="Segnaposto numero diapositiva 3"/>
          <p:cNvSpPr>
            <a:spLocks noGrp="1"/>
          </p:cNvSpPr>
          <p:nvPr>
            <p:ph type="sldNum" sz="quarter" idx="12"/>
          </p:nvPr>
        </p:nvSpPr>
        <p:spPr/>
        <p:txBody>
          <a:bodyPr/>
          <a:lstStyle/>
          <a:p>
            <a:pPr>
              <a:defRPr/>
            </a:pPr>
            <a:fld id="{93CD1D31-1446-5F45-A31E-02304C9022FE}" type="slidenum">
              <a:rPr lang="it-IT"/>
              <a:pPr>
                <a:defRPr/>
              </a:pPr>
              <a:t>83</a:t>
            </a:fld>
            <a:endParaRPr lang="it-IT"/>
          </a:p>
        </p:txBody>
      </p:sp>
      <p:pic>
        <p:nvPicPr>
          <p:cNvPr id="254979" name="Picture 2"/>
          <p:cNvPicPr>
            <a:picLocks noChangeAspect="1" noChangeArrowheads="1"/>
          </p:cNvPicPr>
          <p:nvPr/>
        </p:nvPicPr>
        <p:blipFill>
          <a:blip r:embed="rId3">
            <a:clrChange>
              <a:clrFrom>
                <a:srgbClr val="FFFFFF"/>
              </a:clrFrom>
              <a:clrTo>
                <a:srgbClr val="FFFFFF">
                  <a:alpha val="0"/>
                </a:srgbClr>
              </a:clrTo>
            </a:clrChange>
            <a:lum bright="4000" contrast="-20000"/>
          </a:blip>
          <a:srcRect/>
          <a:stretch>
            <a:fillRect/>
          </a:stretch>
        </p:blipFill>
        <p:spPr bwMode="auto">
          <a:xfrm>
            <a:off x="1295400" y="1025525"/>
            <a:ext cx="6769100" cy="5451475"/>
          </a:xfrm>
          <a:prstGeom prst="rect">
            <a:avLst/>
          </a:prstGeom>
          <a:noFill/>
          <a:ln w="9525">
            <a:noFill/>
            <a:miter lim="800000"/>
            <a:headEnd/>
            <a:tailEnd/>
          </a:ln>
        </p:spPr>
      </p:pic>
      <p:sp>
        <p:nvSpPr>
          <p:cNvPr id="254980" name="Rectangle 3"/>
          <p:cNvSpPr>
            <a:spLocks noChangeArrowheads="1"/>
          </p:cNvSpPr>
          <p:nvPr/>
        </p:nvSpPr>
        <p:spPr bwMode="auto">
          <a:xfrm>
            <a:off x="-293688" y="0"/>
            <a:ext cx="9839326" cy="833438"/>
          </a:xfrm>
          <a:prstGeom prst="rect">
            <a:avLst/>
          </a:prstGeom>
          <a:noFill/>
          <a:ln w="9525" cap="rnd">
            <a:noFill/>
            <a:prstDash val="sysDot"/>
            <a:miter lim="800000"/>
            <a:headEnd/>
            <a:tailEnd/>
          </a:ln>
        </p:spPr>
        <p:txBody>
          <a:bodyPr lIns="90000" tIns="46800" rIns="90000" bIns="46800">
            <a:prstTxWarp prst="textNoShape">
              <a:avLst/>
            </a:prstTxWarp>
            <a:spAutoFit/>
          </a:bodyPr>
          <a:lstStyle/>
          <a:p>
            <a:pPr algn="ctr" eaLnBrk="0" hangingPunct="0"/>
            <a:r>
              <a:rPr lang="it-IT" b="1">
                <a:latin typeface="Verdana" pitchFamily="-108" charset="0"/>
              </a:rPr>
              <a:t>Ambiente di apprendimento: il modello di D.H.</a:t>
            </a:r>
          </a:p>
          <a:p>
            <a:pPr algn="ctr" eaLnBrk="0" hangingPunct="0"/>
            <a:r>
              <a:rPr lang="it-IT" b="1">
                <a:latin typeface="Verdana" pitchFamily="-108" charset="0"/>
              </a:rPr>
              <a:t>Jonassen rivisitato e integrato da Lepida Scuola</a:t>
            </a:r>
          </a:p>
        </p:txBody>
      </p:sp>
    </p:spTree>
  </p:cSld>
  <p:clrMapOvr>
    <a:masterClrMapping/>
  </p:clrMapOvr>
  <p:transition>
    <p:dissolv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7026" name="Rectangle 5"/>
          <p:cNvSpPr>
            <a:spLocks noChangeArrowheads="1"/>
          </p:cNvSpPr>
          <p:nvPr/>
        </p:nvSpPr>
        <p:spPr bwMode="auto">
          <a:xfrm>
            <a:off x="323850" y="981075"/>
            <a:ext cx="8424863" cy="51117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01379" name="Segnaposto numero diapositiva 3"/>
          <p:cNvSpPr>
            <a:spLocks noGrp="1"/>
          </p:cNvSpPr>
          <p:nvPr>
            <p:ph type="sldNum" sz="quarter" idx="12"/>
          </p:nvPr>
        </p:nvSpPr>
        <p:spPr/>
        <p:txBody>
          <a:bodyPr/>
          <a:lstStyle/>
          <a:p>
            <a:pPr>
              <a:defRPr/>
            </a:pPr>
            <a:fld id="{0FE3496A-6F99-F34E-9164-0F47B79C6353}" type="slidenum">
              <a:rPr lang="it-IT"/>
              <a:pPr>
                <a:defRPr/>
              </a:pPr>
              <a:t>84</a:t>
            </a:fld>
            <a:endParaRPr lang="it-IT"/>
          </a:p>
        </p:txBody>
      </p:sp>
      <p:sp>
        <p:nvSpPr>
          <p:cNvPr id="257028" name="Rectangle 2"/>
          <p:cNvSpPr>
            <a:spLocks noGrp="1" noChangeArrowheads="1"/>
          </p:cNvSpPr>
          <p:nvPr>
            <p:ph type="body" idx="4294967295"/>
          </p:nvPr>
        </p:nvSpPr>
        <p:spPr>
          <a:xfrm>
            <a:off x="179388" y="1125538"/>
            <a:ext cx="8353425" cy="5410200"/>
          </a:xfrm>
        </p:spPr>
        <p:txBody>
          <a:bodyPr/>
          <a:lstStyle/>
          <a:p>
            <a:pPr eaLnBrk="1" hangingPunct="1">
              <a:lnSpc>
                <a:spcPct val="90000"/>
              </a:lnSpc>
              <a:buFont typeface="Wingdings" pitchFamily="-108" charset="2"/>
              <a:buChar char="q"/>
            </a:pPr>
            <a:r>
              <a:rPr lang="it-IT" sz="2400">
                <a:ea typeface="ＭＳ Ｐゴシック" pitchFamily="-108" charset="-128"/>
                <a:cs typeface="ＭＳ Ｐゴシック" pitchFamily="-108" charset="-128"/>
              </a:rPr>
              <a:t>I</a:t>
            </a:r>
            <a:r>
              <a:rPr lang="en-US" sz="2400">
                <a:ea typeface="Times New Roman" pitchFamily="-108" charset="0"/>
                <a:cs typeface="Times New Roman" pitchFamily="-108" charset="0"/>
              </a:rPr>
              <a:t>l paradigma per Kuhn non è soltanto un insieme di teorie, metodi e valori epistemici condivisi da un gruppo di scienziati, ma è anche un </a:t>
            </a:r>
            <a:r>
              <a:rPr lang="en-US" sz="2400" i="1">
                <a:ea typeface="Times New Roman" pitchFamily="-108" charset="0"/>
                <a:cs typeface="Times New Roman" pitchFamily="-108" charset="0"/>
              </a:rPr>
              <a:t>esemplare</a:t>
            </a:r>
            <a:r>
              <a:rPr lang="en-US" sz="2400">
                <a:ea typeface="Times New Roman" pitchFamily="-108" charset="0"/>
                <a:cs typeface="Times New Roman" pitchFamily="-108" charset="0"/>
              </a:rPr>
              <a:t>, ovvero </a:t>
            </a:r>
            <a:r>
              <a:rPr lang="en-US" sz="2400" b="1">
                <a:ea typeface="Times New Roman" pitchFamily="-108" charset="0"/>
                <a:cs typeface="Times New Roman" pitchFamily="-108" charset="0"/>
              </a:rPr>
              <a:t>un modello per risolvere problemi nuovi</a:t>
            </a:r>
            <a:r>
              <a:rPr lang="en-US" sz="2400">
                <a:ea typeface="Times New Roman" pitchFamily="-108" charset="0"/>
                <a:cs typeface="Times New Roman" pitchFamily="-108" charset="0"/>
              </a:rPr>
              <a:t> sulla base di tecniche utilizzate con successo per affrontare problemi passati. </a:t>
            </a:r>
          </a:p>
          <a:p>
            <a:pPr eaLnBrk="1" hangingPunct="1">
              <a:lnSpc>
                <a:spcPct val="90000"/>
              </a:lnSpc>
              <a:buFont typeface="Wingdings" pitchFamily="-108" charset="2"/>
              <a:buChar char="q"/>
            </a:pPr>
            <a:endParaRPr lang="en-US" sz="2400">
              <a:ea typeface="Times New Roman" pitchFamily="-108" charset="0"/>
              <a:cs typeface="Times New Roman" pitchFamily="-108" charset="0"/>
            </a:endParaRPr>
          </a:p>
          <a:p>
            <a:pPr eaLnBrk="1" hangingPunct="1">
              <a:lnSpc>
                <a:spcPct val="90000"/>
              </a:lnSpc>
              <a:buFont typeface="Wingdings" pitchFamily="-108" charset="2"/>
              <a:buChar char="q"/>
            </a:pPr>
            <a:endParaRPr lang="en-US" sz="2400">
              <a:ea typeface="Times New Roman" pitchFamily="-108" charset="0"/>
              <a:cs typeface="Times New Roman" pitchFamily="-108" charset="0"/>
            </a:endParaRPr>
          </a:p>
          <a:p>
            <a:pPr eaLnBrk="1" hangingPunct="1">
              <a:lnSpc>
                <a:spcPct val="90000"/>
              </a:lnSpc>
              <a:buFont typeface="Wingdings" pitchFamily="-108" charset="2"/>
              <a:buChar char="q"/>
            </a:pPr>
            <a:r>
              <a:rPr lang="en-US" sz="2400">
                <a:ea typeface="Times New Roman" pitchFamily="-108" charset="0"/>
                <a:cs typeface="Times New Roman" pitchFamily="-108" charset="0"/>
              </a:rPr>
              <a:t>Un paradigma inteso come “esemplare” è ciò che apprende a fare un giovane fisico quando applica a un caso nuovo la seconda legge della dinamica di Newton: risolvere il problema in questione significa trovare la funzione di forza che risolve il problema modellizzando opportunamente il sistema fisico in questione </a:t>
            </a:r>
            <a:endParaRPr lang="it-IT" sz="2400">
              <a:ea typeface="Times New Roman" pitchFamily="-108" charset="0"/>
              <a:cs typeface="Times New Roman" pitchFamily="-108" charset="0"/>
            </a:endParaRPr>
          </a:p>
        </p:txBody>
      </p:sp>
      <p:sp>
        <p:nvSpPr>
          <p:cNvPr id="257029" name="Rectangle 3"/>
          <p:cNvSpPr>
            <a:spLocks noChangeArrowheads="1"/>
          </p:cNvSpPr>
          <p:nvPr/>
        </p:nvSpPr>
        <p:spPr bwMode="auto">
          <a:xfrm>
            <a:off x="228600" y="76200"/>
            <a:ext cx="8610600" cy="595313"/>
          </a:xfrm>
          <a:prstGeom prst="rect">
            <a:avLst/>
          </a:prstGeom>
          <a:noFill/>
          <a:ln w="9525">
            <a:noFill/>
            <a:miter lim="800000"/>
            <a:headEnd/>
            <a:tailEnd/>
          </a:ln>
        </p:spPr>
        <p:txBody>
          <a:bodyPr>
            <a:prstTxWarp prst="textNoShape">
              <a:avLst/>
            </a:prstTxWarp>
            <a:spAutoFit/>
          </a:bodyPr>
          <a:lstStyle/>
          <a:p>
            <a:pPr algn="ctr" eaLnBrk="0" hangingPunct="0"/>
            <a:r>
              <a:rPr lang="it-IT" sz="3300" b="1">
                <a:latin typeface="Calibri" pitchFamily="-108" charset="0"/>
              </a:rPr>
              <a:t>L’IMPORTANZA DEI CASI CORRELATI</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103426" name="Segnaposto numero diapositiva 3"/>
          <p:cNvSpPr>
            <a:spLocks noGrp="1"/>
          </p:cNvSpPr>
          <p:nvPr>
            <p:ph type="sldNum" sz="quarter" idx="12"/>
          </p:nvPr>
        </p:nvSpPr>
        <p:spPr/>
        <p:txBody>
          <a:bodyPr/>
          <a:lstStyle/>
          <a:p>
            <a:pPr>
              <a:defRPr/>
            </a:pPr>
            <a:fld id="{3F5A2BE2-0023-974A-82D2-F0784E12E6F8}" type="slidenum">
              <a:rPr lang="it-IT"/>
              <a:pPr>
                <a:defRPr/>
              </a:pPr>
              <a:t>85</a:t>
            </a:fld>
            <a:endParaRPr lang="it-IT"/>
          </a:p>
        </p:txBody>
      </p:sp>
      <p:sp>
        <p:nvSpPr>
          <p:cNvPr id="641026" name="Rectangle 2"/>
          <p:cNvSpPr>
            <a:spLocks noGrp="1" noChangeArrowheads="1"/>
          </p:cNvSpPr>
          <p:nvPr>
            <p:ph type="body" idx="4294967295"/>
          </p:nvPr>
        </p:nvSpPr>
        <p:spPr>
          <a:xfrm>
            <a:off x="323850" y="685800"/>
            <a:ext cx="8286750" cy="5410200"/>
          </a:xfrm>
        </p:spPr>
        <p:txBody>
          <a:bodyPr/>
          <a:lstStyle/>
          <a:p>
            <a:pPr algn="ctr" eaLnBrk="1" hangingPunct="1">
              <a:buFontTx/>
              <a:buNone/>
            </a:pPr>
            <a:r>
              <a:rPr lang="it-IT" sz="3600">
                <a:ea typeface="ＭＳ Ｐゴシック" pitchFamily="-108" charset="-128"/>
                <a:cs typeface="ＭＳ Ｐゴシック" pitchFamily="-108" charset="-128"/>
              </a:rPr>
              <a:t>La dinamica delle teorie per T.S. Kuhn</a:t>
            </a:r>
            <a:endParaRPr lang="it-IT" sz="2800">
              <a:ea typeface="ＭＳ Ｐゴシック" pitchFamily="-108" charset="-128"/>
              <a:cs typeface="ＭＳ Ｐゴシック" pitchFamily="-108" charset="-128"/>
            </a:endParaRPr>
          </a:p>
          <a:p>
            <a:pPr algn="ctr" eaLnBrk="1" hangingPunct="1">
              <a:buFontTx/>
              <a:buNone/>
            </a:pPr>
            <a:endParaRPr lang="it-IT" sz="2800">
              <a:ea typeface="ＭＳ Ｐゴシック" pitchFamily="-108" charset="-128"/>
              <a:cs typeface="ＭＳ Ｐゴシック" pitchFamily="-108" charset="-128"/>
            </a:endParaRPr>
          </a:p>
          <a:p>
            <a:pPr eaLnBrk="1" hangingPunct="1">
              <a:buFont typeface="Wingdings" pitchFamily="-108" charset="2"/>
              <a:buChar char="q"/>
            </a:pPr>
            <a:r>
              <a:rPr lang="it-IT" sz="3100">
                <a:ea typeface="ＭＳ Ｐゴシック" pitchFamily="-108" charset="-128"/>
                <a:cs typeface="ＭＳ Ｐゴシック" pitchFamily="-108" charset="-128"/>
              </a:rPr>
              <a:t> Fase preparadigmatica</a:t>
            </a:r>
          </a:p>
          <a:p>
            <a:pPr eaLnBrk="1" hangingPunct="1">
              <a:buFont typeface="Wingdings" pitchFamily="-108" charset="2"/>
              <a:buChar char="q"/>
            </a:pPr>
            <a:endParaRPr lang="it-IT" sz="3100">
              <a:ea typeface="ＭＳ Ｐゴシック" pitchFamily="-108" charset="-128"/>
              <a:cs typeface="ＭＳ Ｐゴシック" pitchFamily="-108" charset="-128"/>
            </a:endParaRPr>
          </a:p>
          <a:p>
            <a:pPr eaLnBrk="1" hangingPunct="1">
              <a:buFont typeface="Wingdings" pitchFamily="-108" charset="2"/>
              <a:buChar char="q"/>
            </a:pPr>
            <a:r>
              <a:rPr lang="it-IT" sz="3100">
                <a:ea typeface="ＭＳ Ｐゴシック" pitchFamily="-108" charset="-128"/>
                <a:cs typeface="ＭＳ Ｐゴシック" pitchFamily="-108" charset="-128"/>
              </a:rPr>
              <a:t> Scienza normale</a:t>
            </a:r>
          </a:p>
          <a:p>
            <a:pPr eaLnBrk="1" hangingPunct="1">
              <a:buFont typeface="Wingdings" pitchFamily="-108" charset="2"/>
              <a:buChar char="q"/>
            </a:pPr>
            <a:endParaRPr lang="it-IT" sz="3100">
              <a:ea typeface="ＭＳ Ｐゴシック" pitchFamily="-108" charset="-128"/>
              <a:cs typeface="ＭＳ Ｐゴシック" pitchFamily="-108" charset="-128"/>
            </a:endParaRPr>
          </a:p>
          <a:p>
            <a:pPr eaLnBrk="1" hangingPunct="1">
              <a:buFont typeface="Wingdings" pitchFamily="-108" charset="2"/>
              <a:buChar char="q"/>
            </a:pPr>
            <a:r>
              <a:rPr lang="it-IT" sz="3100">
                <a:ea typeface="ＭＳ Ｐゴシック" pitchFamily="-108" charset="-128"/>
                <a:cs typeface="ＭＳ Ｐゴシック" pitchFamily="-108" charset="-128"/>
              </a:rPr>
              <a:t> Scienza rivoluzionaria</a:t>
            </a:r>
          </a:p>
          <a:p>
            <a:pPr eaLnBrk="1" hangingPunct="1">
              <a:buFont typeface="Wingdings" pitchFamily="-108" charset="2"/>
              <a:buNone/>
            </a:pPr>
            <a:r>
              <a:rPr lang="it-IT" sz="3100">
                <a:ea typeface="ＭＳ Ｐゴシック" pitchFamily="-108" charset="-128"/>
                <a:cs typeface="ＭＳ Ｐゴシック" pitchFamily="-108" charset="-128"/>
              </a:rPr>
              <a:t>         </a:t>
            </a:r>
          </a:p>
          <a:p>
            <a:pPr eaLnBrk="1" hangingPunct="1">
              <a:buFont typeface="Wingdings" pitchFamily="-108" charset="2"/>
              <a:buChar char="q"/>
            </a:pPr>
            <a:r>
              <a:rPr lang="it-IT" sz="3100">
                <a:ea typeface="ＭＳ Ｐゴシック" pitchFamily="-108" charset="-128"/>
                <a:cs typeface="ＭＳ Ｐゴシック" pitchFamily="-108" charset="-128"/>
              </a:rPr>
              <a:t> Scienza normale</a:t>
            </a:r>
          </a:p>
        </p:txBody>
      </p:sp>
      <p:sp>
        <p:nvSpPr>
          <p:cNvPr id="641027" name="AutoShape 3"/>
          <p:cNvSpPr>
            <a:spLocks noChangeArrowheads="1"/>
          </p:cNvSpPr>
          <p:nvPr/>
        </p:nvSpPr>
        <p:spPr bwMode="auto">
          <a:xfrm>
            <a:off x="2362200" y="2362200"/>
            <a:ext cx="152400" cy="762000"/>
          </a:xfrm>
          <a:prstGeom prst="downArrow">
            <a:avLst>
              <a:gd name="adj1" fmla="val 50000"/>
              <a:gd name="adj2" fmla="val 125000"/>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641028" name="AutoShape 4"/>
          <p:cNvSpPr>
            <a:spLocks noChangeArrowheads="1"/>
          </p:cNvSpPr>
          <p:nvPr/>
        </p:nvSpPr>
        <p:spPr bwMode="auto">
          <a:xfrm>
            <a:off x="2362200" y="3581400"/>
            <a:ext cx="228600" cy="609600"/>
          </a:xfrm>
          <a:prstGeom prst="downArrow">
            <a:avLst>
              <a:gd name="adj1" fmla="val 50000"/>
              <a:gd name="adj2" fmla="val 66667"/>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641029" name="AutoShape 5"/>
          <p:cNvSpPr>
            <a:spLocks noChangeArrowheads="1"/>
          </p:cNvSpPr>
          <p:nvPr/>
        </p:nvSpPr>
        <p:spPr bwMode="auto">
          <a:xfrm>
            <a:off x="2362200" y="4724400"/>
            <a:ext cx="228600" cy="609600"/>
          </a:xfrm>
          <a:prstGeom prst="downArrow">
            <a:avLst>
              <a:gd name="adj1" fmla="val 50000"/>
              <a:gd name="adj2" fmla="val 66667"/>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641030" name="AutoShape 6"/>
          <p:cNvSpPr>
            <a:spLocks noChangeArrowheads="1"/>
          </p:cNvSpPr>
          <p:nvPr/>
        </p:nvSpPr>
        <p:spPr bwMode="auto">
          <a:xfrm>
            <a:off x="5257800" y="3200400"/>
            <a:ext cx="2438400" cy="2514600"/>
          </a:xfrm>
          <a:prstGeom prst="curvedUpArrow">
            <a:avLst>
              <a:gd name="adj1" fmla="val 20000"/>
              <a:gd name="adj2" fmla="val 40000"/>
              <a:gd name="adj3" fmla="val 34375"/>
            </a:avLst>
          </a:prstGeom>
          <a:solidFill>
            <a:srgbClr val="A50021"/>
          </a:solidFill>
          <a:ln w="9525">
            <a:solidFill>
              <a:schemeClr val="tx1"/>
            </a:solidFill>
            <a:miter lim="800000"/>
            <a:headEnd/>
            <a:tailEnd/>
          </a:ln>
        </p:spPr>
        <p:txBody>
          <a:bodyPr wrap="none" anchor="ctr">
            <a:prstTxWarp prst="textNoShape">
              <a:avLst/>
            </a:prstTxWarp>
          </a:bodyPr>
          <a:lstStyle/>
          <a:p>
            <a:pPr eaLnBrk="0" hangingPunct="0"/>
            <a:endParaRPr lang="it-IT">
              <a:latin typeface="Calibri" pitchFamily="-10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1026">
                                            <p:txEl>
                                              <p:pRg st="0" end="0"/>
                                            </p:txEl>
                                          </p:spTgt>
                                        </p:tgtEl>
                                        <p:attrNameLst>
                                          <p:attrName>style.visibility</p:attrName>
                                        </p:attrNameLst>
                                      </p:cBhvr>
                                      <p:to>
                                        <p:strVal val="visible"/>
                                      </p:to>
                                    </p:set>
                                    <p:anim calcmode="lin" valueType="num">
                                      <p:cBhvr additive="base">
                                        <p:cTn id="7" dur="500" fill="hold"/>
                                        <p:tgtEl>
                                          <p:spTgt spid="641026">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4102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1026">
                                            <p:txEl>
                                              <p:pRg st="2" end="2"/>
                                            </p:txEl>
                                          </p:spTgt>
                                        </p:tgtEl>
                                        <p:attrNameLst>
                                          <p:attrName>style.visibility</p:attrName>
                                        </p:attrNameLst>
                                      </p:cBhvr>
                                      <p:to>
                                        <p:strVal val="visible"/>
                                      </p:to>
                                    </p:set>
                                    <p:anim calcmode="lin" valueType="num">
                                      <p:cBhvr additive="base">
                                        <p:cTn id="13" dur="500" fill="hold"/>
                                        <p:tgtEl>
                                          <p:spTgt spid="641026">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4102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41026">
                                            <p:txEl>
                                              <p:pRg st="4" end="4"/>
                                            </p:txEl>
                                          </p:spTgt>
                                        </p:tgtEl>
                                        <p:attrNameLst>
                                          <p:attrName>style.visibility</p:attrName>
                                        </p:attrNameLst>
                                      </p:cBhvr>
                                      <p:to>
                                        <p:strVal val="visible"/>
                                      </p:to>
                                    </p:set>
                                    <p:anim calcmode="lin" valueType="num">
                                      <p:cBhvr additive="base">
                                        <p:cTn id="19" dur="500" fill="hold"/>
                                        <p:tgtEl>
                                          <p:spTgt spid="641026">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4102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41026">
                                            <p:txEl>
                                              <p:pRg st="6" end="6"/>
                                            </p:txEl>
                                          </p:spTgt>
                                        </p:tgtEl>
                                        <p:attrNameLst>
                                          <p:attrName>style.visibility</p:attrName>
                                        </p:attrNameLst>
                                      </p:cBhvr>
                                      <p:to>
                                        <p:strVal val="visible"/>
                                      </p:to>
                                    </p:set>
                                    <p:anim calcmode="lin" valueType="num">
                                      <p:cBhvr additive="base">
                                        <p:cTn id="25" dur="500" fill="hold"/>
                                        <p:tgtEl>
                                          <p:spTgt spid="641026">
                                            <p:txEl>
                                              <p:pRg st="6" end="6"/>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41026">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41026">
                                            <p:txEl>
                                              <p:pRg st="7" end="7"/>
                                            </p:txEl>
                                          </p:spTgt>
                                        </p:tgtEl>
                                        <p:attrNameLst>
                                          <p:attrName>style.visibility</p:attrName>
                                        </p:attrNameLst>
                                      </p:cBhvr>
                                      <p:to>
                                        <p:strVal val="visible"/>
                                      </p:to>
                                    </p:set>
                                    <p:anim calcmode="lin" valueType="num">
                                      <p:cBhvr additive="base">
                                        <p:cTn id="31" dur="500" fill="hold"/>
                                        <p:tgtEl>
                                          <p:spTgt spid="641026">
                                            <p:txEl>
                                              <p:pRg st="7" end="7"/>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4102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41026">
                                            <p:txEl>
                                              <p:pRg st="8" end="8"/>
                                            </p:txEl>
                                          </p:spTgt>
                                        </p:tgtEl>
                                        <p:attrNameLst>
                                          <p:attrName>style.visibility</p:attrName>
                                        </p:attrNameLst>
                                      </p:cBhvr>
                                      <p:to>
                                        <p:strVal val="visible"/>
                                      </p:to>
                                    </p:set>
                                    <p:anim calcmode="lin" valueType="num">
                                      <p:cBhvr additive="base">
                                        <p:cTn id="37" dur="500" fill="hold"/>
                                        <p:tgtEl>
                                          <p:spTgt spid="641026">
                                            <p:txEl>
                                              <p:pRg st="8" end="8"/>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41026">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41027"/>
                                        </p:tgtEl>
                                        <p:attrNameLst>
                                          <p:attrName>style.visibility</p:attrName>
                                        </p:attrNameLst>
                                      </p:cBhvr>
                                      <p:to>
                                        <p:strVal val="visible"/>
                                      </p:to>
                                    </p:set>
                                    <p:anim calcmode="lin" valueType="num">
                                      <p:cBhvr additive="base">
                                        <p:cTn id="43" dur="500" fill="hold"/>
                                        <p:tgtEl>
                                          <p:spTgt spid="641027"/>
                                        </p:tgtEl>
                                        <p:attrNameLst>
                                          <p:attrName>ppt_x</p:attrName>
                                        </p:attrNameLst>
                                      </p:cBhvr>
                                      <p:tavLst>
                                        <p:tav tm="0">
                                          <p:val>
                                            <p:strVal val="0-#ppt_w/2"/>
                                          </p:val>
                                        </p:tav>
                                        <p:tav tm="100000">
                                          <p:val>
                                            <p:strVal val="#ppt_x"/>
                                          </p:val>
                                        </p:tav>
                                      </p:tavLst>
                                    </p:anim>
                                    <p:anim calcmode="lin" valueType="num">
                                      <p:cBhvr additive="base">
                                        <p:cTn id="44" dur="500" fill="hold"/>
                                        <p:tgtEl>
                                          <p:spTgt spid="64102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41028"/>
                                        </p:tgtEl>
                                        <p:attrNameLst>
                                          <p:attrName>style.visibility</p:attrName>
                                        </p:attrNameLst>
                                      </p:cBhvr>
                                      <p:to>
                                        <p:strVal val="visible"/>
                                      </p:to>
                                    </p:set>
                                    <p:anim calcmode="lin" valueType="num">
                                      <p:cBhvr additive="base">
                                        <p:cTn id="49" dur="500" fill="hold"/>
                                        <p:tgtEl>
                                          <p:spTgt spid="641028"/>
                                        </p:tgtEl>
                                        <p:attrNameLst>
                                          <p:attrName>ppt_x</p:attrName>
                                        </p:attrNameLst>
                                      </p:cBhvr>
                                      <p:tavLst>
                                        <p:tav tm="0">
                                          <p:val>
                                            <p:strVal val="0-#ppt_w/2"/>
                                          </p:val>
                                        </p:tav>
                                        <p:tav tm="100000">
                                          <p:val>
                                            <p:strVal val="#ppt_x"/>
                                          </p:val>
                                        </p:tav>
                                      </p:tavLst>
                                    </p:anim>
                                    <p:anim calcmode="lin" valueType="num">
                                      <p:cBhvr additive="base">
                                        <p:cTn id="50" dur="500" fill="hold"/>
                                        <p:tgtEl>
                                          <p:spTgt spid="64102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641029"/>
                                        </p:tgtEl>
                                        <p:attrNameLst>
                                          <p:attrName>style.visibility</p:attrName>
                                        </p:attrNameLst>
                                      </p:cBhvr>
                                      <p:to>
                                        <p:strVal val="visible"/>
                                      </p:to>
                                    </p:set>
                                    <p:anim calcmode="lin" valueType="num">
                                      <p:cBhvr additive="base">
                                        <p:cTn id="55" dur="500" fill="hold"/>
                                        <p:tgtEl>
                                          <p:spTgt spid="641029"/>
                                        </p:tgtEl>
                                        <p:attrNameLst>
                                          <p:attrName>ppt_x</p:attrName>
                                        </p:attrNameLst>
                                      </p:cBhvr>
                                      <p:tavLst>
                                        <p:tav tm="0">
                                          <p:val>
                                            <p:strVal val="0-#ppt_w/2"/>
                                          </p:val>
                                        </p:tav>
                                        <p:tav tm="100000">
                                          <p:val>
                                            <p:strVal val="#ppt_x"/>
                                          </p:val>
                                        </p:tav>
                                      </p:tavLst>
                                    </p:anim>
                                    <p:anim calcmode="lin" valueType="num">
                                      <p:cBhvr additive="base">
                                        <p:cTn id="56" dur="500" fill="hold"/>
                                        <p:tgtEl>
                                          <p:spTgt spid="641029"/>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641030"/>
                                        </p:tgtEl>
                                        <p:attrNameLst>
                                          <p:attrName>style.visibility</p:attrName>
                                        </p:attrNameLst>
                                      </p:cBhvr>
                                      <p:to>
                                        <p:strVal val="visible"/>
                                      </p:to>
                                    </p:set>
                                    <p:anim calcmode="lin" valueType="num">
                                      <p:cBhvr additive="base">
                                        <p:cTn id="61" dur="500" fill="hold"/>
                                        <p:tgtEl>
                                          <p:spTgt spid="641030"/>
                                        </p:tgtEl>
                                        <p:attrNameLst>
                                          <p:attrName>ppt_x</p:attrName>
                                        </p:attrNameLst>
                                      </p:cBhvr>
                                      <p:tavLst>
                                        <p:tav tm="0">
                                          <p:val>
                                            <p:strVal val="0-#ppt_w/2"/>
                                          </p:val>
                                        </p:tav>
                                        <p:tav tm="100000">
                                          <p:val>
                                            <p:strVal val="#ppt_x"/>
                                          </p:val>
                                        </p:tav>
                                      </p:tavLst>
                                    </p:anim>
                                    <p:anim calcmode="lin" valueType="num">
                                      <p:cBhvr additive="base">
                                        <p:cTn id="62" dur="500" fill="hold"/>
                                        <p:tgtEl>
                                          <p:spTgt spid="6410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1026" grpId="0" build="p" autoUpdateAnimBg="0"/>
      <p:bldP spid="641027" grpId="0" animBg="1"/>
      <p:bldP spid="641028" grpId="0" animBg="1"/>
      <p:bldP spid="641029" grpId="0" animBg="1"/>
      <p:bldP spid="641030" grpId="0" animBg="1"/>
    </p:bld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1122" name="Rectangle 19"/>
          <p:cNvSpPr>
            <a:spLocks noChangeArrowheads="1"/>
          </p:cNvSpPr>
          <p:nvPr/>
        </p:nvSpPr>
        <p:spPr bwMode="auto">
          <a:xfrm>
            <a:off x="179388" y="981075"/>
            <a:ext cx="8353425" cy="5400675"/>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261123" name="Oval 16"/>
          <p:cNvSpPr>
            <a:spLocks noChangeArrowheads="1"/>
          </p:cNvSpPr>
          <p:nvPr/>
        </p:nvSpPr>
        <p:spPr bwMode="auto">
          <a:xfrm>
            <a:off x="2411413" y="3357563"/>
            <a:ext cx="2665412" cy="2232025"/>
          </a:xfrm>
          <a:prstGeom prst="ellipse">
            <a:avLst/>
          </a:prstGeom>
          <a:solidFill>
            <a:srgbClr val="CCFFFF">
              <a:alpha val="3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261124" name="Oval 17"/>
          <p:cNvSpPr>
            <a:spLocks noChangeArrowheads="1"/>
          </p:cNvSpPr>
          <p:nvPr/>
        </p:nvSpPr>
        <p:spPr bwMode="auto">
          <a:xfrm>
            <a:off x="5940425" y="3284538"/>
            <a:ext cx="2665413" cy="2232025"/>
          </a:xfrm>
          <a:prstGeom prst="ellipse">
            <a:avLst/>
          </a:prstGeom>
          <a:solidFill>
            <a:srgbClr val="CCFFFF">
              <a:alpha val="3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261125" name="Oval 15"/>
          <p:cNvSpPr>
            <a:spLocks noChangeArrowheads="1"/>
          </p:cNvSpPr>
          <p:nvPr/>
        </p:nvSpPr>
        <p:spPr bwMode="auto">
          <a:xfrm>
            <a:off x="395288" y="3933825"/>
            <a:ext cx="2592387" cy="2303463"/>
          </a:xfrm>
          <a:prstGeom prst="ellipse">
            <a:avLst/>
          </a:prstGeom>
          <a:solidFill>
            <a:srgbClr val="0000FF">
              <a:alpha val="1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
        <p:nvSpPr>
          <p:cNvPr id="261126" name="Segnaposto numero diapositiva 3"/>
          <p:cNvSpPr txBox="1">
            <a:spLocks noGrp="1"/>
          </p:cNvSpPr>
          <p:nvPr/>
        </p:nvSpPr>
        <p:spPr bwMode="auto">
          <a:xfrm>
            <a:off x="6553200" y="6248400"/>
            <a:ext cx="1905000" cy="457200"/>
          </a:xfrm>
          <a:prstGeom prst="rect">
            <a:avLst/>
          </a:prstGeom>
          <a:noFill/>
          <a:ln w="9525">
            <a:noFill/>
            <a:miter lim="800000"/>
            <a:headEnd/>
            <a:tailEnd/>
          </a:ln>
        </p:spPr>
        <p:txBody>
          <a:bodyPr>
            <a:prstTxWarp prst="textNoShape">
              <a:avLst/>
            </a:prstTxWarp>
          </a:bodyPr>
          <a:lstStyle/>
          <a:p>
            <a:pPr algn="r" eaLnBrk="0" hangingPunct="0"/>
            <a:fld id="{1F246FA0-C5A8-2C44-8552-321C0449D576}" type="slidenum">
              <a:rPr lang="it-IT" sz="1400">
                <a:latin typeface="Calibri" pitchFamily="-108" charset="0"/>
              </a:rPr>
              <a:pPr algn="r" eaLnBrk="0" hangingPunct="0"/>
              <a:t>86</a:t>
            </a:fld>
            <a:endParaRPr lang="it-IT" sz="1400">
              <a:latin typeface="Calibri" pitchFamily="-108" charset="0"/>
            </a:endParaRPr>
          </a:p>
        </p:txBody>
      </p:sp>
      <p:sp>
        <p:nvSpPr>
          <p:cNvPr id="261127" name="Rectangle 8"/>
          <p:cNvSpPr>
            <a:spLocks noChangeArrowheads="1"/>
          </p:cNvSpPr>
          <p:nvPr/>
        </p:nvSpPr>
        <p:spPr bwMode="auto">
          <a:xfrm>
            <a:off x="323850" y="5084763"/>
            <a:ext cx="2592388" cy="701675"/>
          </a:xfrm>
          <a:prstGeom prst="rect">
            <a:avLst/>
          </a:prstGeom>
          <a:noFill/>
          <a:ln w="19050" cap="rnd">
            <a:noFill/>
            <a:prstDash val="sysDot"/>
            <a:miter lim="800000"/>
            <a:headEnd/>
            <a:tailEnd/>
          </a:ln>
        </p:spPr>
        <p:txBody>
          <a:bodyPr>
            <a:prstTxWarp prst="textNoShape">
              <a:avLst/>
            </a:prstTxWarp>
            <a:spAutoFit/>
          </a:bodyPr>
          <a:lstStyle/>
          <a:p>
            <a:pPr algn="ctr"/>
            <a:r>
              <a:rPr lang="it-IT" sz="2000">
                <a:latin typeface="Calibri" pitchFamily="-108" charset="0"/>
              </a:rPr>
              <a:t>Fase pre-paradigmatica</a:t>
            </a:r>
          </a:p>
        </p:txBody>
      </p:sp>
      <p:sp>
        <p:nvSpPr>
          <p:cNvPr id="261128" name="Rectangle 9"/>
          <p:cNvSpPr>
            <a:spLocks noChangeArrowheads="1"/>
          </p:cNvSpPr>
          <p:nvPr/>
        </p:nvSpPr>
        <p:spPr bwMode="auto">
          <a:xfrm>
            <a:off x="3059113" y="4149725"/>
            <a:ext cx="1920875" cy="701675"/>
          </a:xfrm>
          <a:prstGeom prst="rect">
            <a:avLst/>
          </a:prstGeom>
          <a:noFill/>
          <a:ln w="19050" cap="rnd">
            <a:noFill/>
            <a:prstDash val="sysDot"/>
            <a:miter lim="800000"/>
            <a:headEnd/>
            <a:tailEnd/>
          </a:ln>
        </p:spPr>
        <p:txBody>
          <a:bodyPr>
            <a:prstTxWarp prst="textNoShape">
              <a:avLst/>
            </a:prstTxWarp>
            <a:spAutoFit/>
          </a:bodyPr>
          <a:lstStyle/>
          <a:p>
            <a:pPr algn="ctr">
              <a:spcBef>
                <a:spcPct val="20000"/>
              </a:spcBef>
              <a:buFont typeface="Wingdings" pitchFamily="-108" charset="2"/>
              <a:buNone/>
            </a:pPr>
            <a:r>
              <a:rPr lang="it-IT" sz="2000">
                <a:latin typeface="Calibri" pitchFamily="-108" charset="0"/>
              </a:rPr>
              <a:t>Scienza normale</a:t>
            </a:r>
          </a:p>
        </p:txBody>
      </p:sp>
      <p:sp>
        <p:nvSpPr>
          <p:cNvPr id="261129" name="Rectangle 10"/>
          <p:cNvSpPr>
            <a:spLocks noChangeArrowheads="1"/>
          </p:cNvSpPr>
          <p:nvPr/>
        </p:nvSpPr>
        <p:spPr bwMode="auto">
          <a:xfrm>
            <a:off x="3995738" y="2492375"/>
            <a:ext cx="2432050" cy="701675"/>
          </a:xfrm>
          <a:prstGeom prst="rect">
            <a:avLst/>
          </a:prstGeom>
          <a:noFill/>
          <a:ln w="19050" cap="rnd">
            <a:noFill/>
            <a:prstDash val="sysDot"/>
            <a:miter lim="800000"/>
            <a:headEnd/>
            <a:tailEnd/>
          </a:ln>
        </p:spPr>
        <p:txBody>
          <a:bodyPr>
            <a:prstTxWarp prst="textNoShape">
              <a:avLst/>
            </a:prstTxWarp>
            <a:spAutoFit/>
          </a:bodyPr>
          <a:lstStyle/>
          <a:p>
            <a:pPr algn="ctr"/>
            <a:r>
              <a:rPr lang="it-IT" sz="2000">
                <a:latin typeface="Calibri" pitchFamily="-108" charset="0"/>
              </a:rPr>
              <a:t>Scienza rivoluzionaria</a:t>
            </a:r>
          </a:p>
        </p:txBody>
      </p:sp>
      <p:sp>
        <p:nvSpPr>
          <p:cNvPr id="261130" name="Rectangle 11"/>
          <p:cNvSpPr>
            <a:spLocks noChangeArrowheads="1"/>
          </p:cNvSpPr>
          <p:nvPr/>
        </p:nvSpPr>
        <p:spPr bwMode="auto">
          <a:xfrm>
            <a:off x="6659563" y="3933825"/>
            <a:ext cx="1662112" cy="701675"/>
          </a:xfrm>
          <a:prstGeom prst="rect">
            <a:avLst/>
          </a:prstGeom>
          <a:noFill/>
          <a:ln w="19050" cap="rnd">
            <a:noFill/>
            <a:prstDash val="sysDot"/>
            <a:miter lim="800000"/>
            <a:headEnd/>
            <a:tailEnd/>
          </a:ln>
        </p:spPr>
        <p:txBody>
          <a:bodyPr>
            <a:prstTxWarp prst="textNoShape">
              <a:avLst/>
            </a:prstTxWarp>
            <a:spAutoFit/>
          </a:bodyPr>
          <a:lstStyle/>
          <a:p>
            <a:r>
              <a:rPr lang="it-IT" sz="2000">
                <a:latin typeface="Calibri" pitchFamily="-108" charset="0"/>
              </a:rPr>
              <a:t>Scienza normale</a:t>
            </a:r>
          </a:p>
        </p:txBody>
      </p:sp>
      <p:sp>
        <p:nvSpPr>
          <p:cNvPr id="261131" name="Rectangle 12"/>
          <p:cNvSpPr>
            <a:spLocks noChangeArrowheads="1"/>
          </p:cNvSpPr>
          <p:nvPr/>
        </p:nvSpPr>
        <p:spPr bwMode="auto">
          <a:xfrm>
            <a:off x="684213" y="333375"/>
            <a:ext cx="7534275" cy="530225"/>
          </a:xfrm>
          <a:prstGeom prst="rect">
            <a:avLst/>
          </a:prstGeom>
          <a:noFill/>
          <a:ln w="19050" cap="rnd">
            <a:noFill/>
            <a:prstDash val="sysDot"/>
            <a:miter lim="800000"/>
            <a:headEnd/>
            <a:tailEnd/>
          </a:ln>
        </p:spPr>
        <p:txBody>
          <a:bodyPr wrap="none">
            <a:prstTxWarp prst="textNoShape">
              <a:avLst/>
            </a:prstTxWarp>
            <a:spAutoFit/>
          </a:bodyPr>
          <a:lstStyle/>
          <a:p>
            <a:pPr>
              <a:lnSpc>
                <a:spcPct val="90000"/>
              </a:lnSpc>
              <a:spcBef>
                <a:spcPct val="20000"/>
              </a:spcBef>
            </a:pPr>
            <a:r>
              <a:rPr lang="it-IT" sz="3200" b="1">
                <a:latin typeface="Calibri" pitchFamily="-108" charset="0"/>
              </a:rPr>
              <a:t>La dinamica delle teorie per T.S. Kuhn</a:t>
            </a:r>
          </a:p>
        </p:txBody>
      </p:sp>
      <p:sp>
        <p:nvSpPr>
          <p:cNvPr id="261132" name="Freeform 14"/>
          <p:cNvSpPr>
            <a:spLocks/>
          </p:cNvSpPr>
          <p:nvPr/>
        </p:nvSpPr>
        <p:spPr bwMode="auto">
          <a:xfrm>
            <a:off x="827088" y="2060575"/>
            <a:ext cx="7993062" cy="3024188"/>
          </a:xfrm>
          <a:custGeom>
            <a:avLst/>
            <a:gdLst>
              <a:gd name="T0" fmla="*/ 0 w 5397"/>
              <a:gd name="T1" fmla="*/ 2147483647 h 2154"/>
              <a:gd name="T2" fmla="*/ 2147483647 w 5397"/>
              <a:gd name="T3" fmla="*/ 2147483647 h 2154"/>
              <a:gd name="T4" fmla="*/ 2147483647 w 5397"/>
              <a:gd name="T5" fmla="*/ 2147483647 h 2154"/>
              <a:gd name="T6" fmla="*/ 2147483647 w 5397"/>
              <a:gd name="T7" fmla="*/ 2147483647 h 2154"/>
              <a:gd name="T8" fmla="*/ 2147483647 w 5397"/>
              <a:gd name="T9" fmla="*/ 2147483647 h 2154"/>
              <a:gd name="T10" fmla="*/ 2147483647 w 5397"/>
              <a:gd name="T11" fmla="*/ 2147483647 h 2154"/>
              <a:gd name="T12" fmla="*/ 2147483647 w 5397"/>
              <a:gd name="T13" fmla="*/ 2147483647 h 2154"/>
              <a:gd name="T14" fmla="*/ 2147483647 w 5397"/>
              <a:gd name="T15" fmla="*/ 2147483647 h 2154"/>
              <a:gd name="T16" fmla="*/ 0 60000 65536"/>
              <a:gd name="T17" fmla="*/ 0 60000 65536"/>
              <a:gd name="T18" fmla="*/ 0 60000 65536"/>
              <a:gd name="T19" fmla="*/ 0 60000 65536"/>
              <a:gd name="T20" fmla="*/ 0 60000 65536"/>
              <a:gd name="T21" fmla="*/ 0 60000 65536"/>
              <a:gd name="T22" fmla="*/ 0 60000 65536"/>
              <a:gd name="T23" fmla="*/ 0 60000 65536"/>
              <a:gd name="T24" fmla="*/ 0 w 5397"/>
              <a:gd name="T25" fmla="*/ 0 h 2154"/>
              <a:gd name="T26" fmla="*/ 5397 w 5397"/>
              <a:gd name="T27" fmla="*/ 2154 h 21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97" h="2154">
                <a:moveTo>
                  <a:pt x="0" y="2154"/>
                </a:moveTo>
                <a:cubicBezTo>
                  <a:pt x="510" y="2025"/>
                  <a:pt x="1020" y="1897"/>
                  <a:pt x="1360" y="1700"/>
                </a:cubicBezTo>
                <a:cubicBezTo>
                  <a:pt x="1700" y="1503"/>
                  <a:pt x="1829" y="1217"/>
                  <a:pt x="2041" y="975"/>
                </a:cubicBezTo>
                <a:cubicBezTo>
                  <a:pt x="2253" y="733"/>
                  <a:pt x="2412" y="393"/>
                  <a:pt x="2631" y="249"/>
                </a:cubicBezTo>
                <a:cubicBezTo>
                  <a:pt x="2850" y="105"/>
                  <a:pt x="3122" y="0"/>
                  <a:pt x="3356" y="113"/>
                </a:cubicBezTo>
                <a:cubicBezTo>
                  <a:pt x="3590" y="226"/>
                  <a:pt x="3780" y="740"/>
                  <a:pt x="4037" y="929"/>
                </a:cubicBezTo>
                <a:cubicBezTo>
                  <a:pt x="4294" y="1118"/>
                  <a:pt x="4671" y="1194"/>
                  <a:pt x="4898" y="1247"/>
                </a:cubicBezTo>
                <a:cubicBezTo>
                  <a:pt x="5125" y="1300"/>
                  <a:pt x="5261" y="1273"/>
                  <a:pt x="5397" y="1247"/>
                </a:cubicBezTo>
              </a:path>
            </a:pathLst>
          </a:custGeom>
          <a:noFill/>
          <a:ln w="19050">
            <a:solidFill>
              <a:schemeClr val="tx1"/>
            </a:solidFill>
            <a:prstDash val="lgDash"/>
            <a:round/>
            <a:headEnd/>
            <a:tailEnd type="triangle" w="med" len="med"/>
          </a:ln>
        </p:spPr>
        <p:txBody>
          <a:bodyPr>
            <a:prstTxWarp prst="textNoShape">
              <a:avLst/>
            </a:prstTxWarp>
          </a:bodyPr>
          <a:lstStyle/>
          <a:p>
            <a:endParaRPr lang="it-IT">
              <a:latin typeface="Calibri" pitchFamily="-108" charset="0"/>
            </a:endParaRPr>
          </a:p>
        </p:txBody>
      </p:sp>
      <p:sp>
        <p:nvSpPr>
          <p:cNvPr id="261133" name="Oval 18"/>
          <p:cNvSpPr>
            <a:spLocks noChangeArrowheads="1"/>
          </p:cNvSpPr>
          <p:nvPr/>
        </p:nvSpPr>
        <p:spPr bwMode="auto">
          <a:xfrm>
            <a:off x="4140200" y="1844675"/>
            <a:ext cx="2665413" cy="2232025"/>
          </a:xfrm>
          <a:prstGeom prst="ellipse">
            <a:avLst/>
          </a:prstGeom>
          <a:solidFill>
            <a:srgbClr val="FF6600">
              <a:alpha val="30196"/>
            </a:srgbClr>
          </a:solidFill>
          <a:ln w="19050" cap="rnd">
            <a:solidFill>
              <a:schemeClr val="tx1"/>
            </a:solidFill>
            <a:prstDash val="sysDot"/>
            <a:round/>
            <a:headEnd/>
            <a:tailEnd/>
          </a:ln>
        </p:spPr>
        <p:txBody>
          <a:bodyPr wrap="none" anchor="ctr">
            <a:prstTxWarp prst="textNoShape">
              <a:avLst/>
            </a:prstTxWarp>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2" name="Segnaposto numero diapositiva 3"/>
          <p:cNvSpPr>
            <a:spLocks noGrp="1"/>
          </p:cNvSpPr>
          <p:nvPr>
            <p:ph type="sldNum" sz="quarter" idx="12"/>
          </p:nvPr>
        </p:nvSpPr>
        <p:spPr/>
        <p:txBody>
          <a:bodyPr/>
          <a:lstStyle/>
          <a:p>
            <a:pPr>
              <a:defRPr/>
            </a:pPr>
            <a:fld id="{D15F76C5-B12A-044C-BA94-531B4176D892}" type="slidenum">
              <a:rPr lang="it-IT"/>
              <a:pPr>
                <a:defRPr/>
              </a:pPr>
              <a:t>87</a:t>
            </a:fld>
            <a:endParaRPr lang="it-IT"/>
          </a:p>
        </p:txBody>
      </p:sp>
      <p:sp>
        <p:nvSpPr>
          <p:cNvPr id="263171" name="Rectangle 2"/>
          <p:cNvSpPr>
            <a:spLocks noChangeArrowheads="1"/>
          </p:cNvSpPr>
          <p:nvPr/>
        </p:nvSpPr>
        <p:spPr bwMode="auto">
          <a:xfrm flipV="1">
            <a:off x="4343400" y="990600"/>
            <a:ext cx="4537075" cy="4895850"/>
          </a:xfrm>
          <a:prstGeom prst="rect">
            <a:avLst/>
          </a:prstGeom>
          <a:solidFill>
            <a:srgbClr val="CCFFCC">
              <a:alpha val="10980"/>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40963" name="Rectangle 3"/>
          <p:cNvSpPr>
            <a:spLocks noChangeArrowheads="1"/>
          </p:cNvSpPr>
          <p:nvPr/>
        </p:nvSpPr>
        <p:spPr bwMode="auto">
          <a:xfrm>
            <a:off x="323850" y="234950"/>
            <a:ext cx="8820150" cy="461963"/>
          </a:xfrm>
          <a:prstGeom prst="rect">
            <a:avLst/>
          </a:prstGeom>
          <a:noFill/>
          <a:ln w="9525" cap="rnd">
            <a:noFill/>
            <a:prstDash val="sysDot"/>
            <a:miter lim="800000"/>
            <a:headEnd/>
            <a:tailEnd/>
          </a:ln>
          <a:effectLst/>
        </p:spPr>
        <p:txBody>
          <a:bodyPr>
            <a:spAutoFit/>
          </a:bodyPr>
          <a:lstStyle/>
          <a:p>
            <a:pPr fontAlgn="auto">
              <a:spcBef>
                <a:spcPts val="0"/>
              </a:spcBef>
              <a:spcAft>
                <a:spcPts val="0"/>
              </a:spcAft>
              <a:defRPr/>
            </a:pPr>
            <a:r>
              <a:rPr lang="it-IT" b="1">
                <a:effectLst>
                  <a:outerShdw blurRad="38100" dist="38100" dir="2700000" algn="tl">
                    <a:srgbClr val="DDDDDD"/>
                  </a:outerShdw>
                </a:effectLst>
                <a:latin typeface="Verdana" charset="0"/>
                <a:ea typeface="+mn-ea"/>
                <a:cs typeface="+mn-cs"/>
              </a:rPr>
              <a:t>T.S. Kuhn: Come si articola una teoria scientifica</a:t>
            </a:r>
          </a:p>
        </p:txBody>
      </p:sp>
      <p:sp>
        <p:nvSpPr>
          <p:cNvPr id="263173" name="Rectangle 8"/>
          <p:cNvSpPr>
            <a:spLocks noChangeArrowheads="1"/>
          </p:cNvSpPr>
          <p:nvPr/>
        </p:nvSpPr>
        <p:spPr bwMode="auto">
          <a:xfrm>
            <a:off x="269875" y="981075"/>
            <a:ext cx="3870325" cy="4895850"/>
          </a:xfrm>
          <a:prstGeom prst="rect">
            <a:avLst/>
          </a:prstGeom>
          <a:solidFill>
            <a:srgbClr val="CCFFCC">
              <a:alpha val="10980"/>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63174" name="Text Box 9"/>
          <p:cNvSpPr txBox="1">
            <a:spLocks noChangeArrowheads="1"/>
          </p:cNvSpPr>
          <p:nvPr/>
        </p:nvSpPr>
        <p:spPr bwMode="auto">
          <a:xfrm>
            <a:off x="269875" y="1200150"/>
            <a:ext cx="3870325" cy="1004888"/>
          </a:xfrm>
          <a:prstGeom prst="rect">
            <a:avLst/>
          </a:prstGeom>
          <a:noFill/>
          <a:ln w="9525" cap="rnd">
            <a:noFill/>
            <a:prstDash val="sysDot"/>
            <a:miter lim="800000"/>
            <a:headEnd/>
            <a:tailEnd/>
          </a:ln>
        </p:spPr>
        <p:txBody>
          <a:bodyPr>
            <a:prstTxWarp prst="textNoShape">
              <a:avLst/>
            </a:prstTxWarp>
            <a:spAutoFit/>
          </a:bodyPr>
          <a:lstStyle/>
          <a:p>
            <a:pPr marL="352425" indent="-352425">
              <a:buClr>
                <a:srgbClr val="FF3300"/>
              </a:buClr>
              <a:buSzPct val="130000"/>
              <a:buFontTx/>
              <a:buChar char="•"/>
            </a:pPr>
            <a:r>
              <a:rPr lang="it-IT" b="1">
                <a:latin typeface="Verdana" pitchFamily="-108" charset="0"/>
              </a:rPr>
              <a:t>Le generalizzazioni simboliche </a:t>
            </a:r>
          </a:p>
          <a:p>
            <a:pPr marL="352425" indent="-352425">
              <a:buClr>
                <a:srgbClr val="FF3300"/>
              </a:buClr>
              <a:buSzPct val="130000"/>
              <a:buFontTx/>
              <a:buChar char="•"/>
            </a:pPr>
            <a:endParaRPr lang="it-IT" sz="1200" b="1">
              <a:latin typeface="Verdana" pitchFamily="-108" charset="0"/>
            </a:endParaRPr>
          </a:p>
        </p:txBody>
      </p:sp>
      <p:sp>
        <p:nvSpPr>
          <p:cNvPr id="263175" name="Text Box 10"/>
          <p:cNvSpPr txBox="1">
            <a:spLocks noChangeArrowheads="1"/>
          </p:cNvSpPr>
          <p:nvPr/>
        </p:nvSpPr>
        <p:spPr bwMode="auto">
          <a:xfrm>
            <a:off x="395288" y="2709863"/>
            <a:ext cx="3744912" cy="1311275"/>
          </a:xfrm>
          <a:prstGeom prst="rect">
            <a:avLst/>
          </a:prstGeom>
          <a:noFill/>
          <a:ln w="9525" cap="rnd">
            <a:noFill/>
            <a:prstDash val="sysDot"/>
            <a:miter lim="800000"/>
            <a:headEnd/>
            <a:tailEnd/>
          </a:ln>
        </p:spPr>
        <p:txBody>
          <a:bodyPr>
            <a:prstTxWarp prst="textNoShape">
              <a:avLst/>
            </a:prstTxWarp>
            <a:spAutoFit/>
          </a:bodyPr>
          <a:lstStyle/>
          <a:p>
            <a:r>
              <a:rPr lang="it-IT" sz="2000">
                <a:latin typeface="Verdana" pitchFamily="-108" charset="0"/>
              </a:rPr>
              <a:t>Forme schematiche  la cui espressione simbolica</a:t>
            </a:r>
            <a:r>
              <a:rPr lang="it-IT" sz="2000" b="1">
                <a:latin typeface="Verdana" pitchFamily="-108" charset="0"/>
              </a:rPr>
              <a:t> </a:t>
            </a:r>
          </a:p>
          <a:p>
            <a:r>
              <a:rPr lang="it-IT" sz="2000" b="1">
                <a:latin typeface="Verdana" pitchFamily="-108" charset="0"/>
              </a:rPr>
              <a:t>cambia da applicazione ad applicazione</a:t>
            </a:r>
          </a:p>
        </p:txBody>
      </p:sp>
      <p:sp>
        <p:nvSpPr>
          <p:cNvPr id="263176" name="Text Box 11"/>
          <p:cNvSpPr txBox="1">
            <a:spLocks noChangeArrowheads="1"/>
          </p:cNvSpPr>
          <p:nvPr/>
        </p:nvSpPr>
        <p:spPr bwMode="auto">
          <a:xfrm>
            <a:off x="4318000" y="1868488"/>
            <a:ext cx="4791075" cy="1525587"/>
          </a:xfrm>
          <a:prstGeom prst="rect">
            <a:avLst/>
          </a:prstGeom>
          <a:noFill/>
          <a:ln w="9525" cap="rnd">
            <a:noFill/>
            <a:prstDash val="sysDot"/>
            <a:miter lim="800000"/>
            <a:headEnd/>
            <a:tailEnd/>
          </a:ln>
        </p:spPr>
        <p:txBody>
          <a:bodyPr>
            <a:prstTxWarp prst="textNoShape">
              <a:avLst/>
            </a:prstTxWarp>
            <a:spAutoFit/>
          </a:bodyPr>
          <a:lstStyle/>
          <a:p>
            <a:r>
              <a:rPr lang="it-IT" sz="2000">
                <a:latin typeface="Verdana" pitchFamily="-108" charset="0"/>
              </a:rPr>
              <a:t>Esempi standard di problemi risolti </a:t>
            </a:r>
            <a:r>
              <a:rPr lang="it-IT">
                <a:latin typeface="Verdana" pitchFamily="-108" charset="0"/>
              </a:rPr>
              <a:t>(dimestichezza con il linguaggio e conoscenza della natura)</a:t>
            </a:r>
          </a:p>
          <a:p>
            <a:endParaRPr lang="it-IT">
              <a:latin typeface="Verdana" pitchFamily="-108" charset="0"/>
            </a:endParaRPr>
          </a:p>
          <a:p>
            <a:r>
              <a:rPr lang="it-IT" sz="2000" b="1">
                <a:latin typeface="Verdana" pitchFamily="-108" charset="0"/>
              </a:rPr>
              <a:t>Stimolo per la scoperta</a:t>
            </a:r>
          </a:p>
        </p:txBody>
      </p:sp>
      <p:sp>
        <p:nvSpPr>
          <p:cNvPr id="263177" name="Oval 12"/>
          <p:cNvSpPr>
            <a:spLocks noChangeArrowheads="1"/>
          </p:cNvSpPr>
          <p:nvPr/>
        </p:nvSpPr>
        <p:spPr bwMode="auto">
          <a:xfrm>
            <a:off x="5778500" y="4291013"/>
            <a:ext cx="936625" cy="79375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3178" name="Oval 13"/>
          <p:cNvSpPr>
            <a:spLocks noChangeArrowheads="1"/>
          </p:cNvSpPr>
          <p:nvPr/>
        </p:nvSpPr>
        <p:spPr bwMode="auto">
          <a:xfrm>
            <a:off x="6843713" y="3894138"/>
            <a:ext cx="936625" cy="793750"/>
          </a:xfrm>
          <a:prstGeom prst="ellipse">
            <a:avLst/>
          </a:prstGeom>
          <a:solidFill>
            <a:schemeClr val="accent2">
              <a:alpha val="9019"/>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3179" name="Oval 14"/>
          <p:cNvSpPr>
            <a:spLocks noChangeArrowheads="1"/>
          </p:cNvSpPr>
          <p:nvPr/>
        </p:nvSpPr>
        <p:spPr bwMode="auto">
          <a:xfrm>
            <a:off x="6410325" y="4291013"/>
            <a:ext cx="1152525" cy="1154112"/>
          </a:xfrm>
          <a:prstGeom prst="ellipse">
            <a:avLst/>
          </a:prstGeom>
          <a:solidFill>
            <a:srgbClr val="FFCC00">
              <a:alpha val="2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3180" name="Line 15"/>
          <p:cNvSpPr>
            <a:spLocks noChangeShapeType="1"/>
          </p:cNvSpPr>
          <p:nvPr/>
        </p:nvSpPr>
        <p:spPr bwMode="auto">
          <a:xfrm flipH="1">
            <a:off x="6843713" y="4075113"/>
            <a:ext cx="431800" cy="1009650"/>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63181" name="Line 16"/>
          <p:cNvSpPr>
            <a:spLocks noChangeShapeType="1"/>
          </p:cNvSpPr>
          <p:nvPr/>
        </p:nvSpPr>
        <p:spPr bwMode="auto">
          <a:xfrm>
            <a:off x="6051550" y="4687888"/>
            <a:ext cx="1223963" cy="396875"/>
          </a:xfrm>
          <a:prstGeom prst="line">
            <a:avLst/>
          </a:prstGeom>
          <a:noFill/>
          <a:ln w="9525" cap="rnd">
            <a:solidFill>
              <a:schemeClr val="tx1"/>
            </a:solidFill>
            <a:prstDash val="sysDot"/>
            <a:round/>
            <a:headEnd/>
            <a:tailEnd/>
          </a:ln>
        </p:spPr>
        <p:txBody>
          <a:bodyPr wrap="none" anchor="ctr">
            <a:prstTxWarp prst="textNoShape">
              <a:avLst/>
            </a:prstTxWarp>
          </a:bodyPr>
          <a:lstStyle/>
          <a:p>
            <a:endParaRPr lang="it-IT"/>
          </a:p>
        </p:txBody>
      </p:sp>
      <p:sp>
        <p:nvSpPr>
          <p:cNvPr id="263182" name="Text Box 17"/>
          <p:cNvSpPr txBox="1">
            <a:spLocks noChangeArrowheads="1"/>
          </p:cNvSpPr>
          <p:nvPr/>
        </p:nvSpPr>
        <p:spPr bwMode="auto">
          <a:xfrm>
            <a:off x="6770688" y="4398963"/>
            <a:ext cx="2109787" cy="646112"/>
          </a:xfrm>
          <a:prstGeom prst="rect">
            <a:avLst/>
          </a:prstGeom>
          <a:noFill/>
          <a:ln w="9525" cap="rnd">
            <a:noFill/>
            <a:prstDash val="sysDot"/>
            <a:miter lim="800000"/>
            <a:headEnd/>
            <a:tailEnd/>
          </a:ln>
        </p:spPr>
        <p:txBody>
          <a:bodyPr>
            <a:prstTxWarp prst="textNoShape">
              <a:avLst/>
            </a:prstTxWarp>
            <a:spAutoFit/>
          </a:bodyPr>
          <a:lstStyle/>
          <a:p>
            <a:r>
              <a:rPr lang="it-IT" b="1">
                <a:latin typeface="Verdana" pitchFamily="-108" charset="0"/>
              </a:rPr>
              <a:t>Relazioni di somiglianza</a:t>
            </a:r>
          </a:p>
        </p:txBody>
      </p:sp>
      <p:sp>
        <p:nvSpPr>
          <p:cNvPr id="263183" name="Text Box 18"/>
          <p:cNvSpPr txBox="1">
            <a:spLocks noChangeArrowheads="1"/>
          </p:cNvSpPr>
          <p:nvPr/>
        </p:nvSpPr>
        <p:spPr bwMode="auto">
          <a:xfrm>
            <a:off x="6051550" y="5140325"/>
            <a:ext cx="1697038"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solidFill>
                  <a:schemeClr val="accent2"/>
                </a:solidFill>
                <a:latin typeface="Verdana" pitchFamily="-108" charset="0"/>
              </a:rPr>
              <a:t>Applicazione 1 </a:t>
            </a:r>
          </a:p>
        </p:txBody>
      </p:sp>
      <p:sp>
        <p:nvSpPr>
          <p:cNvPr id="263184" name="Text Box 19"/>
          <p:cNvSpPr txBox="1">
            <a:spLocks noChangeArrowheads="1"/>
          </p:cNvSpPr>
          <p:nvPr/>
        </p:nvSpPr>
        <p:spPr bwMode="auto">
          <a:xfrm>
            <a:off x="4356100" y="4687888"/>
            <a:ext cx="1697038"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solidFill>
                  <a:schemeClr val="accent2"/>
                </a:solidFill>
                <a:latin typeface="Verdana" pitchFamily="-108" charset="0"/>
              </a:rPr>
              <a:t>Applicazione 2 </a:t>
            </a:r>
          </a:p>
        </p:txBody>
      </p:sp>
      <p:sp>
        <p:nvSpPr>
          <p:cNvPr id="263185" name="Text Box 20"/>
          <p:cNvSpPr txBox="1">
            <a:spLocks noChangeArrowheads="1"/>
          </p:cNvSpPr>
          <p:nvPr/>
        </p:nvSpPr>
        <p:spPr bwMode="auto">
          <a:xfrm>
            <a:off x="7235825" y="3789363"/>
            <a:ext cx="1697038" cy="304800"/>
          </a:xfrm>
          <a:prstGeom prst="rect">
            <a:avLst/>
          </a:prstGeom>
          <a:noFill/>
          <a:ln w="9525" cap="rnd">
            <a:noFill/>
            <a:prstDash val="sysDot"/>
            <a:miter lim="800000"/>
            <a:headEnd/>
            <a:tailEnd/>
          </a:ln>
        </p:spPr>
        <p:txBody>
          <a:bodyPr wrap="none">
            <a:prstTxWarp prst="textNoShape">
              <a:avLst/>
            </a:prstTxWarp>
            <a:spAutoFit/>
          </a:bodyPr>
          <a:lstStyle/>
          <a:p>
            <a:r>
              <a:rPr lang="it-IT" sz="1400" b="1">
                <a:solidFill>
                  <a:schemeClr val="accent2"/>
                </a:solidFill>
                <a:latin typeface="Verdana" pitchFamily="-108" charset="0"/>
              </a:rPr>
              <a:t>Applicazione 3 </a:t>
            </a:r>
          </a:p>
        </p:txBody>
      </p:sp>
      <p:sp>
        <p:nvSpPr>
          <p:cNvPr id="263186" name="Rectangle 21"/>
          <p:cNvSpPr>
            <a:spLocks noChangeArrowheads="1"/>
          </p:cNvSpPr>
          <p:nvPr/>
        </p:nvSpPr>
        <p:spPr bwMode="auto">
          <a:xfrm>
            <a:off x="5076825" y="1196975"/>
            <a:ext cx="2878138" cy="457200"/>
          </a:xfrm>
          <a:prstGeom prst="rect">
            <a:avLst/>
          </a:prstGeom>
          <a:noFill/>
          <a:ln w="9525" cap="rnd">
            <a:noFill/>
            <a:prstDash val="sysDot"/>
            <a:miter lim="800000"/>
            <a:headEnd/>
            <a:tailEnd/>
          </a:ln>
        </p:spPr>
        <p:txBody>
          <a:bodyPr wrap="none">
            <a:prstTxWarp prst="textNoShape">
              <a:avLst/>
            </a:prstTxWarp>
            <a:spAutoFit/>
          </a:bodyPr>
          <a:lstStyle/>
          <a:p>
            <a:pPr marL="449263" indent="-449263">
              <a:buClr>
                <a:srgbClr val="FF3300"/>
              </a:buClr>
              <a:buSzPct val="130000"/>
              <a:buFontTx/>
              <a:buChar char="•"/>
              <a:tabLst>
                <a:tab pos="273050" algn="l"/>
              </a:tabLst>
            </a:pPr>
            <a:r>
              <a:rPr lang="it-IT" b="1">
                <a:latin typeface="Verdana" pitchFamily="-108" charset="0"/>
              </a:rPr>
              <a:t>Gli esemplari</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9570" name="Segnaposto numero diapositiva 3"/>
          <p:cNvSpPr>
            <a:spLocks noGrp="1"/>
          </p:cNvSpPr>
          <p:nvPr>
            <p:ph type="sldNum" sz="quarter" idx="12"/>
          </p:nvPr>
        </p:nvSpPr>
        <p:spPr/>
        <p:txBody>
          <a:bodyPr/>
          <a:lstStyle/>
          <a:p>
            <a:pPr>
              <a:defRPr/>
            </a:pPr>
            <a:fld id="{241DAF8D-DE4F-D441-9B4B-20C0A2D413F0}" type="slidenum">
              <a:rPr lang="it-IT"/>
              <a:pPr>
                <a:defRPr/>
              </a:pPr>
              <a:t>88</a:t>
            </a:fld>
            <a:endParaRPr lang="it-IT"/>
          </a:p>
        </p:txBody>
      </p:sp>
      <p:sp>
        <p:nvSpPr>
          <p:cNvPr id="265219" name="Rectangle 2"/>
          <p:cNvSpPr>
            <a:spLocks noChangeArrowheads="1"/>
          </p:cNvSpPr>
          <p:nvPr/>
        </p:nvSpPr>
        <p:spPr bwMode="auto">
          <a:xfrm flipV="1">
            <a:off x="4859338" y="981075"/>
            <a:ext cx="4033837" cy="4895850"/>
          </a:xfrm>
          <a:prstGeom prst="rect">
            <a:avLst/>
          </a:prstGeom>
          <a:solidFill>
            <a:srgbClr val="CCFFCC">
              <a:alpha val="1803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0" name="Oval 3"/>
          <p:cNvSpPr>
            <a:spLocks noChangeArrowheads="1"/>
          </p:cNvSpPr>
          <p:nvPr/>
        </p:nvSpPr>
        <p:spPr bwMode="auto">
          <a:xfrm>
            <a:off x="4859338" y="4365625"/>
            <a:ext cx="3724275" cy="1387475"/>
          </a:xfrm>
          <a:prstGeom prst="ellipse">
            <a:avLst/>
          </a:prstGeom>
          <a:solidFill>
            <a:srgbClr val="FF0000">
              <a:alpha val="5098"/>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1" name="Rectangle 4"/>
          <p:cNvSpPr>
            <a:spLocks noChangeArrowheads="1"/>
          </p:cNvSpPr>
          <p:nvPr/>
        </p:nvSpPr>
        <p:spPr bwMode="auto">
          <a:xfrm>
            <a:off x="196850" y="4767263"/>
            <a:ext cx="4464050" cy="1355725"/>
          </a:xfrm>
          <a:prstGeom prst="rect">
            <a:avLst/>
          </a:prstGeom>
          <a:solidFill>
            <a:schemeClr val="hlink">
              <a:alpha val="30980"/>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2" name="Rectangle 5"/>
          <p:cNvSpPr>
            <a:spLocks noChangeArrowheads="1"/>
          </p:cNvSpPr>
          <p:nvPr/>
        </p:nvSpPr>
        <p:spPr bwMode="auto">
          <a:xfrm>
            <a:off x="196850" y="1809750"/>
            <a:ext cx="4464050" cy="2922588"/>
          </a:xfrm>
          <a:prstGeom prst="rect">
            <a:avLst/>
          </a:prstGeom>
          <a:solidFill>
            <a:srgbClr val="CCFFCC">
              <a:alpha val="16862"/>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41990" name="Rectangle 6"/>
          <p:cNvSpPr>
            <a:spLocks noChangeArrowheads="1"/>
          </p:cNvSpPr>
          <p:nvPr/>
        </p:nvSpPr>
        <p:spPr bwMode="auto">
          <a:xfrm>
            <a:off x="323850" y="234950"/>
            <a:ext cx="8667750" cy="523875"/>
          </a:xfrm>
          <a:prstGeom prst="rect">
            <a:avLst/>
          </a:prstGeom>
          <a:noFill/>
          <a:ln w="9525" cap="rnd">
            <a:noFill/>
            <a:prstDash val="sysDot"/>
            <a:miter lim="800000"/>
            <a:headEnd/>
            <a:tailEnd/>
          </a:ln>
          <a:effectLst/>
        </p:spPr>
        <p:txBody>
          <a:bodyPr>
            <a:spAutoFit/>
          </a:bodyPr>
          <a:lstStyle/>
          <a:p>
            <a:pPr fontAlgn="auto">
              <a:spcBef>
                <a:spcPts val="0"/>
              </a:spcBef>
              <a:spcAft>
                <a:spcPts val="0"/>
              </a:spcAft>
              <a:defRPr/>
            </a:pPr>
            <a:r>
              <a:rPr lang="it-IT" sz="2800" b="1">
                <a:effectLst>
                  <a:outerShdw blurRad="38100" dist="38100" dir="2700000" algn="tl">
                    <a:srgbClr val="DDDDDD"/>
                  </a:outerShdw>
                </a:effectLst>
                <a:latin typeface="Verdana" charset="0"/>
                <a:ea typeface="+mn-ea"/>
                <a:cs typeface="+mn-cs"/>
              </a:rPr>
              <a:t>Come funziona il trasferimento analogico</a:t>
            </a:r>
          </a:p>
        </p:txBody>
      </p:sp>
      <p:sp>
        <p:nvSpPr>
          <p:cNvPr id="265224" name="Rectangle 11"/>
          <p:cNvSpPr>
            <a:spLocks noChangeArrowheads="1"/>
          </p:cNvSpPr>
          <p:nvPr/>
        </p:nvSpPr>
        <p:spPr bwMode="auto">
          <a:xfrm>
            <a:off x="179388" y="944563"/>
            <a:ext cx="4464050" cy="828675"/>
          </a:xfrm>
          <a:prstGeom prst="rect">
            <a:avLst/>
          </a:prstGeom>
          <a:solidFill>
            <a:srgbClr val="CCFFCC">
              <a:alpha val="14117"/>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5" name="Text Box 12"/>
          <p:cNvSpPr txBox="1">
            <a:spLocks noChangeArrowheads="1"/>
          </p:cNvSpPr>
          <p:nvPr/>
        </p:nvSpPr>
        <p:spPr bwMode="auto">
          <a:xfrm>
            <a:off x="179388" y="931863"/>
            <a:ext cx="4518025" cy="1004887"/>
          </a:xfrm>
          <a:prstGeom prst="rect">
            <a:avLst/>
          </a:prstGeom>
          <a:noFill/>
          <a:ln w="9525" cap="rnd">
            <a:noFill/>
            <a:prstDash val="sysDot"/>
            <a:miter lim="800000"/>
            <a:headEnd/>
            <a:tailEnd/>
          </a:ln>
        </p:spPr>
        <p:txBody>
          <a:bodyPr>
            <a:prstTxWarp prst="textNoShape">
              <a:avLst/>
            </a:prstTxWarp>
            <a:spAutoFit/>
          </a:bodyPr>
          <a:lstStyle/>
          <a:p>
            <a:pPr marL="352425" indent="-352425">
              <a:buClr>
                <a:srgbClr val="FF3300"/>
              </a:buClr>
              <a:buSzPct val="130000"/>
              <a:buFontTx/>
              <a:buChar char="•"/>
            </a:pPr>
            <a:r>
              <a:rPr lang="it-IT" b="1">
                <a:latin typeface="Verdana" pitchFamily="-108" charset="0"/>
              </a:rPr>
              <a:t>Le generalizzazioni simboliche </a:t>
            </a:r>
          </a:p>
          <a:p>
            <a:pPr marL="352425" indent="-352425">
              <a:buClr>
                <a:srgbClr val="FF3300"/>
              </a:buClr>
              <a:buSzPct val="130000"/>
              <a:buFontTx/>
              <a:buChar char="•"/>
            </a:pPr>
            <a:endParaRPr lang="it-IT" sz="1200" b="1">
              <a:latin typeface="Verdana" pitchFamily="-108" charset="0"/>
            </a:endParaRPr>
          </a:p>
        </p:txBody>
      </p:sp>
      <p:sp>
        <p:nvSpPr>
          <p:cNvPr id="265226" name="Oval 13"/>
          <p:cNvSpPr>
            <a:spLocks noChangeArrowheads="1"/>
          </p:cNvSpPr>
          <p:nvPr/>
        </p:nvSpPr>
        <p:spPr bwMode="auto">
          <a:xfrm>
            <a:off x="6334125" y="2295525"/>
            <a:ext cx="544513" cy="48260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7" name="Oval 14"/>
          <p:cNvSpPr>
            <a:spLocks noChangeArrowheads="1"/>
          </p:cNvSpPr>
          <p:nvPr/>
        </p:nvSpPr>
        <p:spPr bwMode="auto">
          <a:xfrm>
            <a:off x="5435600" y="2227263"/>
            <a:ext cx="1098550" cy="1003300"/>
          </a:xfrm>
          <a:prstGeom prst="ellipse">
            <a:avLst/>
          </a:prstGeom>
          <a:solidFill>
            <a:schemeClr val="accent2">
              <a:alpha val="9019"/>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8" name="Oval 15"/>
          <p:cNvSpPr>
            <a:spLocks noChangeArrowheads="1"/>
          </p:cNvSpPr>
          <p:nvPr/>
        </p:nvSpPr>
        <p:spPr bwMode="auto">
          <a:xfrm>
            <a:off x="5507038" y="2697163"/>
            <a:ext cx="2200275" cy="1909762"/>
          </a:xfrm>
          <a:prstGeom prst="ellipse">
            <a:avLst/>
          </a:prstGeom>
          <a:solidFill>
            <a:srgbClr val="FFCC00">
              <a:alpha val="2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29" name="Text Box 16"/>
          <p:cNvSpPr txBox="1">
            <a:spLocks noChangeArrowheads="1"/>
          </p:cNvSpPr>
          <p:nvPr/>
        </p:nvSpPr>
        <p:spPr bwMode="auto">
          <a:xfrm>
            <a:off x="6659563" y="3554413"/>
            <a:ext cx="2016125" cy="646112"/>
          </a:xfrm>
          <a:prstGeom prst="rect">
            <a:avLst/>
          </a:prstGeom>
          <a:noFill/>
          <a:ln w="9525" cap="rnd">
            <a:noFill/>
            <a:prstDash val="sysDot"/>
            <a:miter lim="800000"/>
            <a:headEnd/>
            <a:tailEnd/>
          </a:ln>
        </p:spPr>
        <p:txBody>
          <a:bodyPr>
            <a:prstTxWarp prst="textNoShape">
              <a:avLst/>
            </a:prstTxWarp>
            <a:spAutoFit/>
          </a:bodyPr>
          <a:lstStyle/>
          <a:p>
            <a:r>
              <a:rPr lang="it-IT" b="1">
                <a:latin typeface="Verdana" pitchFamily="-108" charset="0"/>
              </a:rPr>
              <a:t>Relazioni di somiglianza</a:t>
            </a:r>
          </a:p>
        </p:txBody>
      </p:sp>
      <p:sp>
        <p:nvSpPr>
          <p:cNvPr id="265230" name="Text Box 17"/>
          <p:cNvSpPr txBox="1">
            <a:spLocks noChangeArrowheads="1"/>
          </p:cNvSpPr>
          <p:nvPr/>
        </p:nvSpPr>
        <p:spPr bwMode="auto">
          <a:xfrm>
            <a:off x="5003800" y="4724400"/>
            <a:ext cx="2143125" cy="730250"/>
          </a:xfrm>
          <a:prstGeom prst="rect">
            <a:avLst/>
          </a:prstGeom>
          <a:noFill/>
          <a:ln w="9525" cap="rnd">
            <a:noFill/>
            <a:prstDash val="sysDot"/>
            <a:miter lim="800000"/>
            <a:headEnd/>
            <a:tailEnd/>
          </a:ln>
        </p:spPr>
        <p:txBody>
          <a:bodyPr>
            <a:prstTxWarp prst="textNoShape">
              <a:avLst/>
            </a:prstTxWarp>
            <a:spAutoFit/>
          </a:bodyPr>
          <a:lstStyle/>
          <a:p>
            <a:r>
              <a:rPr lang="it-IT" sz="1400" b="1">
                <a:solidFill>
                  <a:schemeClr val="accent2"/>
                </a:solidFill>
                <a:latin typeface="Verdana" pitchFamily="-108" charset="0"/>
              </a:rPr>
              <a:t>Applicazione </a:t>
            </a:r>
          </a:p>
          <a:p>
            <a:r>
              <a:rPr lang="it-IT" sz="1400" b="1">
                <a:solidFill>
                  <a:schemeClr val="accent2"/>
                </a:solidFill>
                <a:latin typeface="Verdana" pitchFamily="-108" charset="0"/>
              </a:rPr>
              <a:t>Legge di Coulomb nel campo elettrico</a:t>
            </a:r>
          </a:p>
        </p:txBody>
      </p:sp>
      <p:sp>
        <p:nvSpPr>
          <p:cNvPr id="265231" name="Text Box 18"/>
          <p:cNvSpPr txBox="1">
            <a:spLocks noChangeArrowheads="1"/>
          </p:cNvSpPr>
          <p:nvPr/>
        </p:nvSpPr>
        <p:spPr bwMode="auto">
          <a:xfrm>
            <a:off x="6580188" y="1989138"/>
            <a:ext cx="2095500" cy="517525"/>
          </a:xfrm>
          <a:prstGeom prst="rect">
            <a:avLst/>
          </a:prstGeom>
          <a:noFill/>
          <a:ln w="9525" cap="rnd">
            <a:noFill/>
            <a:prstDash val="sysDot"/>
            <a:miter lim="800000"/>
            <a:headEnd/>
            <a:tailEnd/>
          </a:ln>
        </p:spPr>
        <p:txBody>
          <a:bodyPr>
            <a:prstTxWarp prst="textNoShape">
              <a:avLst/>
            </a:prstTxWarp>
            <a:spAutoFit/>
          </a:bodyPr>
          <a:lstStyle/>
          <a:p>
            <a:pPr algn="r"/>
            <a:r>
              <a:rPr lang="it-IT" sz="1400" b="1">
                <a:solidFill>
                  <a:schemeClr val="accent2"/>
                </a:solidFill>
                <a:latin typeface="Verdana" pitchFamily="-108" charset="0"/>
              </a:rPr>
              <a:t>Applicazione al Sole e alla Terra </a:t>
            </a:r>
          </a:p>
        </p:txBody>
      </p:sp>
      <p:sp>
        <p:nvSpPr>
          <p:cNvPr id="265232" name="Text Box 19"/>
          <p:cNvSpPr txBox="1">
            <a:spLocks noChangeArrowheads="1"/>
          </p:cNvSpPr>
          <p:nvPr/>
        </p:nvSpPr>
        <p:spPr bwMode="auto">
          <a:xfrm>
            <a:off x="6991350" y="2554288"/>
            <a:ext cx="1684338" cy="730250"/>
          </a:xfrm>
          <a:prstGeom prst="rect">
            <a:avLst/>
          </a:prstGeom>
          <a:noFill/>
          <a:ln w="9525" cap="rnd">
            <a:noFill/>
            <a:prstDash val="sysDot"/>
            <a:miter lim="800000"/>
            <a:headEnd/>
            <a:tailEnd/>
          </a:ln>
        </p:spPr>
        <p:txBody>
          <a:bodyPr>
            <a:prstTxWarp prst="textNoShape">
              <a:avLst/>
            </a:prstTxWarp>
            <a:spAutoFit/>
          </a:bodyPr>
          <a:lstStyle/>
          <a:p>
            <a:pPr algn="r"/>
            <a:r>
              <a:rPr lang="it-IT" sz="1400" b="1">
                <a:solidFill>
                  <a:schemeClr val="accent2"/>
                </a:solidFill>
                <a:latin typeface="Verdana" pitchFamily="-108" charset="0"/>
              </a:rPr>
              <a:t>Applicazione alla Terra e alla Luna </a:t>
            </a:r>
          </a:p>
        </p:txBody>
      </p:sp>
      <p:sp>
        <p:nvSpPr>
          <p:cNvPr id="265233" name="Rectangle 20"/>
          <p:cNvSpPr>
            <a:spLocks noChangeArrowheads="1"/>
          </p:cNvSpPr>
          <p:nvPr/>
        </p:nvSpPr>
        <p:spPr bwMode="auto">
          <a:xfrm>
            <a:off x="5003800" y="955675"/>
            <a:ext cx="2878138" cy="457200"/>
          </a:xfrm>
          <a:prstGeom prst="rect">
            <a:avLst/>
          </a:prstGeom>
          <a:noFill/>
          <a:ln w="9525" cap="rnd">
            <a:noFill/>
            <a:prstDash val="sysDot"/>
            <a:miter lim="800000"/>
            <a:headEnd/>
            <a:tailEnd/>
          </a:ln>
        </p:spPr>
        <p:txBody>
          <a:bodyPr wrap="none">
            <a:prstTxWarp prst="textNoShape">
              <a:avLst/>
            </a:prstTxWarp>
            <a:spAutoFit/>
          </a:bodyPr>
          <a:lstStyle/>
          <a:p>
            <a:pPr marL="449263" indent="-449263">
              <a:buClr>
                <a:srgbClr val="FF3300"/>
              </a:buClr>
              <a:buSzPct val="130000"/>
              <a:buFontTx/>
              <a:buChar char="•"/>
              <a:tabLst>
                <a:tab pos="273050" algn="l"/>
              </a:tabLst>
            </a:pPr>
            <a:r>
              <a:rPr lang="it-IT" b="1">
                <a:latin typeface="Verdana" pitchFamily="-108" charset="0"/>
              </a:rPr>
              <a:t>Gli esemplari</a:t>
            </a:r>
          </a:p>
        </p:txBody>
      </p:sp>
      <p:sp>
        <p:nvSpPr>
          <p:cNvPr id="265234" name="Oval 21"/>
          <p:cNvSpPr>
            <a:spLocks noChangeArrowheads="1"/>
          </p:cNvSpPr>
          <p:nvPr/>
        </p:nvSpPr>
        <p:spPr bwMode="auto">
          <a:xfrm>
            <a:off x="1277938" y="1809750"/>
            <a:ext cx="2252662" cy="79375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42006" name="Text Box 22"/>
          <p:cNvSpPr txBox="1">
            <a:spLocks noChangeArrowheads="1"/>
          </p:cNvSpPr>
          <p:nvPr/>
        </p:nvSpPr>
        <p:spPr bwMode="auto">
          <a:xfrm>
            <a:off x="1685925" y="1993900"/>
            <a:ext cx="1381125" cy="457200"/>
          </a:xfrm>
          <a:prstGeom prst="rect">
            <a:avLst/>
          </a:prstGeom>
          <a:noFill/>
          <a:ln w="9525" cap="rnd">
            <a:noFill/>
            <a:prstDash val="sysDot"/>
            <a:miter lim="800000"/>
            <a:headEnd/>
            <a:tailEnd/>
          </a:ln>
          <a:effectLst/>
        </p:spPr>
        <p:txBody>
          <a:bodyPr wrap="none">
            <a:spAutoFit/>
          </a:bodyPr>
          <a:lstStyle/>
          <a:p>
            <a:pPr fontAlgn="auto">
              <a:spcBef>
                <a:spcPts val="0"/>
              </a:spcBef>
              <a:spcAft>
                <a:spcPts val="0"/>
              </a:spcAft>
              <a:defRPr/>
            </a:pPr>
            <a:r>
              <a:rPr lang="it-IT" b="1">
                <a:solidFill>
                  <a:schemeClr val="accent2"/>
                </a:solidFill>
                <a:effectLst>
                  <a:outerShdw blurRad="38100" dist="38100" dir="2700000" algn="tl">
                    <a:srgbClr val="DDDDDD"/>
                  </a:outerShdw>
                </a:effectLst>
                <a:latin typeface="Verdana" charset="0"/>
                <a:ea typeface="+mn-ea"/>
                <a:cs typeface="+mn-cs"/>
              </a:rPr>
              <a:t>F = ma</a:t>
            </a:r>
          </a:p>
        </p:txBody>
      </p:sp>
      <p:sp>
        <p:nvSpPr>
          <p:cNvPr id="265236" name="Text Box 23"/>
          <p:cNvSpPr txBox="1">
            <a:spLocks noChangeArrowheads="1"/>
          </p:cNvSpPr>
          <p:nvPr/>
        </p:nvSpPr>
        <p:spPr bwMode="auto">
          <a:xfrm>
            <a:off x="284163" y="2536825"/>
            <a:ext cx="4575175" cy="336550"/>
          </a:xfrm>
          <a:prstGeom prst="rect">
            <a:avLst/>
          </a:prstGeom>
          <a:noFill/>
          <a:ln w="9525" cap="rnd">
            <a:noFill/>
            <a:prstDash val="sysDot"/>
            <a:miter lim="800000"/>
            <a:headEnd/>
            <a:tailEnd/>
          </a:ln>
        </p:spPr>
        <p:txBody>
          <a:bodyPr>
            <a:prstTxWarp prst="textNoShape">
              <a:avLst/>
            </a:prstTxWarp>
            <a:spAutoFit/>
          </a:bodyPr>
          <a:lstStyle/>
          <a:p>
            <a:r>
              <a:rPr lang="it-IT">
                <a:latin typeface="Verdana" pitchFamily="-108" charset="0"/>
              </a:rPr>
              <a:t>Predicato: x è una meccanica classica </a:t>
            </a:r>
            <a:r>
              <a:rPr lang="it-IT">
                <a:latin typeface="Verdana" pitchFamily="-108" charset="0"/>
                <a:sym typeface="Wingdings" pitchFamily="-108" charset="2"/>
              </a:rPr>
              <a:t></a:t>
            </a:r>
            <a:endParaRPr lang="it-IT" b="1">
              <a:latin typeface="Verdana" pitchFamily="-108" charset="0"/>
            </a:endParaRPr>
          </a:p>
        </p:txBody>
      </p:sp>
      <p:sp>
        <p:nvSpPr>
          <p:cNvPr id="265237" name="AutoShape 24"/>
          <p:cNvSpPr>
            <a:spLocks noChangeArrowheads="1"/>
          </p:cNvSpPr>
          <p:nvPr/>
        </p:nvSpPr>
        <p:spPr bwMode="auto">
          <a:xfrm>
            <a:off x="196850" y="2944813"/>
            <a:ext cx="4446588" cy="1779587"/>
          </a:xfrm>
          <a:prstGeom prst="bracePair">
            <a:avLst>
              <a:gd name="adj" fmla="val 8333"/>
            </a:avLst>
          </a:prstGeom>
          <a:noFill/>
          <a:ln w="28575" cap="rnd">
            <a:solidFill>
              <a:schemeClr val="tx1"/>
            </a:solidFill>
            <a:prstDash val="sysDot"/>
            <a:round/>
            <a:headEnd/>
            <a:tailEnd/>
          </a:ln>
        </p:spPr>
        <p:txBody>
          <a:bodyPr wrap="none" anchor="ctr">
            <a:prstTxWarp prst="textNoShape">
              <a:avLst/>
            </a:prstTxWarp>
          </a:bodyPr>
          <a:lstStyle/>
          <a:p>
            <a:pPr algn="ctr"/>
            <a:endParaRPr lang="it-IT" b="1">
              <a:latin typeface="Verdana" pitchFamily="-108" charset="0"/>
            </a:endParaRPr>
          </a:p>
        </p:txBody>
      </p:sp>
      <p:sp>
        <p:nvSpPr>
          <p:cNvPr id="265238" name="Text Box 25"/>
          <p:cNvSpPr txBox="1">
            <a:spLocks noChangeArrowheads="1"/>
          </p:cNvSpPr>
          <p:nvPr/>
        </p:nvSpPr>
        <p:spPr bwMode="auto">
          <a:xfrm>
            <a:off x="395288" y="2922588"/>
            <a:ext cx="4032250" cy="1809750"/>
          </a:xfrm>
          <a:prstGeom prst="rect">
            <a:avLst/>
          </a:prstGeom>
          <a:noFill/>
          <a:ln w="9525" cap="rnd">
            <a:noFill/>
            <a:prstDash val="sysDot"/>
            <a:miter lim="800000"/>
            <a:headEnd/>
            <a:tailEnd/>
          </a:ln>
        </p:spPr>
        <p:txBody>
          <a:bodyPr>
            <a:prstTxWarp prst="textNoShape">
              <a:avLst/>
            </a:prstTxWarp>
            <a:spAutoFit/>
          </a:bodyPr>
          <a:lstStyle/>
          <a:p>
            <a:r>
              <a:rPr lang="it-IT" sz="1400">
                <a:latin typeface="Verdana" pitchFamily="-108" charset="0"/>
              </a:rPr>
              <a:t>Un oggetto x sarà una meccanica classica delle particelle se esisteranno :</a:t>
            </a:r>
          </a:p>
          <a:p>
            <a:endParaRPr lang="it-IT" sz="800">
              <a:latin typeface="Verdana" pitchFamily="-108" charset="0"/>
            </a:endParaRPr>
          </a:p>
          <a:p>
            <a:r>
              <a:rPr lang="it-IT" sz="1400">
                <a:latin typeface="Verdana" pitchFamily="-108" charset="0"/>
              </a:rPr>
              <a:t>3 funzioni: f(forza) m(massa) p(posizione)</a:t>
            </a:r>
          </a:p>
          <a:p>
            <a:r>
              <a:rPr lang="it-IT" sz="1400">
                <a:latin typeface="Verdana" pitchFamily="-108" charset="0"/>
              </a:rPr>
              <a:t>2 insiemi : p (insieme delle particelle)</a:t>
            </a:r>
          </a:p>
          <a:p>
            <a:r>
              <a:rPr lang="it-IT" sz="1400">
                <a:latin typeface="Verdana" pitchFamily="-108" charset="0"/>
              </a:rPr>
              <a:t>	  t (intervallo di tempo)</a:t>
            </a:r>
          </a:p>
          <a:p>
            <a:endParaRPr lang="it-IT" sz="700">
              <a:latin typeface="Verdana" pitchFamily="-108" charset="0"/>
            </a:endParaRPr>
          </a:p>
          <a:p>
            <a:r>
              <a:rPr lang="it-IT" sz="1400">
                <a:latin typeface="Verdana" pitchFamily="-108" charset="0"/>
              </a:rPr>
              <a:t>e ovviamente la relazione f=ma</a:t>
            </a:r>
          </a:p>
          <a:p>
            <a:r>
              <a:rPr lang="it-IT" sz="1400">
                <a:latin typeface="Verdana" pitchFamily="-108" charset="0"/>
              </a:rPr>
              <a:t>Così che x è una struttura determinata</a:t>
            </a:r>
            <a:endParaRPr lang="it-IT" sz="1400" b="1">
              <a:latin typeface="Verdana" pitchFamily="-108" charset="0"/>
            </a:endParaRPr>
          </a:p>
        </p:txBody>
      </p:sp>
      <p:grpSp>
        <p:nvGrpSpPr>
          <p:cNvPr id="265239" name="Group 26"/>
          <p:cNvGrpSpPr>
            <a:grpSpLocks/>
          </p:cNvGrpSpPr>
          <p:nvPr/>
        </p:nvGrpSpPr>
        <p:grpSpPr bwMode="auto">
          <a:xfrm>
            <a:off x="2008188" y="5013325"/>
            <a:ext cx="2230437" cy="1063625"/>
            <a:chOff x="885" y="2751"/>
            <a:chExt cx="1405" cy="670"/>
          </a:xfrm>
        </p:grpSpPr>
        <p:sp>
          <p:nvSpPr>
            <p:cNvPr id="265256" name="Text Box 27"/>
            <p:cNvSpPr txBox="1">
              <a:spLocks noChangeArrowheads="1"/>
            </p:cNvSpPr>
            <p:nvPr/>
          </p:nvSpPr>
          <p:spPr bwMode="auto">
            <a:xfrm>
              <a:off x="885" y="2871"/>
              <a:ext cx="695" cy="518"/>
            </a:xfrm>
            <a:prstGeom prst="rect">
              <a:avLst/>
            </a:prstGeom>
            <a:noFill/>
            <a:ln w="9525" cap="rnd">
              <a:noFill/>
              <a:prstDash val="sysDot"/>
              <a:miter lim="800000"/>
              <a:headEnd/>
              <a:tailEnd/>
            </a:ln>
          </p:spPr>
          <p:txBody>
            <a:bodyPr wrap="none" anchor="ctr">
              <a:prstTxWarp prst="textNoShape">
                <a:avLst/>
              </a:prstTxWarp>
              <a:spAutoFit/>
            </a:bodyPr>
            <a:lstStyle/>
            <a:p>
              <a:pPr algn="r" fontAlgn="ctr"/>
              <a:r>
                <a:rPr lang="it-IT" b="1">
                  <a:solidFill>
                    <a:schemeClr val="accent2"/>
                  </a:solidFill>
                  <a:latin typeface="Verdana" pitchFamily="-108" charset="0"/>
                </a:rPr>
                <a:t>F = G</a:t>
              </a:r>
            </a:p>
            <a:p>
              <a:pPr algn="r" fontAlgn="ctr"/>
              <a:r>
                <a:rPr lang="it-IT" b="1" u="sng">
                  <a:solidFill>
                    <a:schemeClr val="accent2"/>
                  </a:solidFill>
                  <a:latin typeface="Verdana" pitchFamily="-108" charset="0"/>
                </a:rPr>
                <a:t>        </a:t>
              </a:r>
            </a:p>
          </p:txBody>
        </p:sp>
        <p:sp>
          <p:nvSpPr>
            <p:cNvPr id="265257" name="Rectangle 28"/>
            <p:cNvSpPr>
              <a:spLocks noChangeArrowheads="1"/>
            </p:cNvSpPr>
            <p:nvPr/>
          </p:nvSpPr>
          <p:spPr bwMode="auto">
            <a:xfrm>
              <a:off x="1494" y="2751"/>
              <a:ext cx="740" cy="288"/>
            </a:xfrm>
            <a:prstGeom prst="rect">
              <a:avLst/>
            </a:prstGeom>
            <a:noFill/>
            <a:ln w="9525" cap="rnd">
              <a:noFill/>
              <a:prstDash val="sysDot"/>
              <a:miter lim="800000"/>
              <a:headEnd/>
              <a:tailEnd/>
            </a:ln>
          </p:spPr>
          <p:txBody>
            <a:bodyPr wrap="none">
              <a:prstTxWarp prst="textNoShape">
                <a:avLst/>
              </a:prstTxWarp>
              <a:spAutoFit/>
            </a:bodyPr>
            <a:lstStyle/>
            <a:p>
              <a:r>
                <a:rPr lang="it-IT" b="1">
                  <a:solidFill>
                    <a:schemeClr val="accent2"/>
                  </a:solidFill>
                  <a:latin typeface="Verdana" pitchFamily="-108" charset="0"/>
                </a:rPr>
                <a:t>m</a:t>
              </a:r>
              <a:r>
                <a:rPr lang="it-IT" b="1" baseline="-25000">
                  <a:solidFill>
                    <a:schemeClr val="accent2"/>
                  </a:solidFill>
                  <a:latin typeface="Verdana" pitchFamily="-108" charset="0"/>
                </a:rPr>
                <a:t>1</a:t>
              </a:r>
              <a:r>
                <a:rPr lang="it-IT" sz="2000" b="1" baseline="-25000">
                  <a:solidFill>
                    <a:schemeClr val="accent2"/>
                  </a:solidFill>
                  <a:latin typeface="Verdana" pitchFamily="-108" charset="0"/>
                </a:rPr>
                <a:t> </a:t>
              </a:r>
              <a:r>
                <a:rPr lang="it-IT" b="1">
                  <a:solidFill>
                    <a:schemeClr val="accent2"/>
                  </a:solidFill>
                  <a:latin typeface="Verdana" pitchFamily="-108" charset="0"/>
                </a:rPr>
                <a:t>m</a:t>
              </a:r>
              <a:r>
                <a:rPr lang="it-IT" b="1" baseline="-25000">
                  <a:solidFill>
                    <a:schemeClr val="accent2"/>
                  </a:solidFill>
                  <a:latin typeface="Verdana" pitchFamily="-108" charset="0"/>
                </a:rPr>
                <a:t>2</a:t>
              </a:r>
              <a:endParaRPr lang="it-IT" b="1">
                <a:solidFill>
                  <a:schemeClr val="accent2"/>
                </a:solidFill>
                <a:latin typeface="Verdana" pitchFamily="-108" charset="0"/>
              </a:endParaRPr>
            </a:p>
          </p:txBody>
        </p:sp>
        <p:sp>
          <p:nvSpPr>
            <p:cNvPr id="265258" name="Line 29"/>
            <p:cNvSpPr>
              <a:spLocks noChangeShapeType="1"/>
            </p:cNvSpPr>
            <p:nvPr/>
          </p:nvSpPr>
          <p:spPr bwMode="auto">
            <a:xfrm>
              <a:off x="1494" y="3067"/>
              <a:ext cx="796" cy="0"/>
            </a:xfrm>
            <a:prstGeom prst="line">
              <a:avLst/>
            </a:prstGeom>
            <a:noFill/>
            <a:ln w="28575">
              <a:solidFill>
                <a:schemeClr val="tx1"/>
              </a:solidFill>
              <a:round/>
              <a:headEnd/>
              <a:tailEnd/>
            </a:ln>
          </p:spPr>
          <p:txBody>
            <a:bodyPr wrap="none" anchor="ctr">
              <a:prstTxWarp prst="textNoShape">
                <a:avLst/>
              </a:prstTxWarp>
            </a:bodyPr>
            <a:lstStyle/>
            <a:p>
              <a:endParaRPr lang="it-IT"/>
            </a:p>
          </p:txBody>
        </p:sp>
        <p:sp>
          <p:nvSpPr>
            <p:cNvPr id="265259" name="Rectangle 30"/>
            <p:cNvSpPr>
              <a:spLocks noChangeArrowheads="1"/>
            </p:cNvSpPr>
            <p:nvPr/>
          </p:nvSpPr>
          <p:spPr bwMode="auto">
            <a:xfrm>
              <a:off x="1697" y="3133"/>
              <a:ext cx="302" cy="288"/>
            </a:xfrm>
            <a:prstGeom prst="rect">
              <a:avLst/>
            </a:prstGeom>
            <a:noFill/>
            <a:ln w="9525" cap="rnd">
              <a:noFill/>
              <a:prstDash val="sysDot"/>
              <a:miter lim="800000"/>
              <a:headEnd/>
              <a:tailEnd/>
            </a:ln>
          </p:spPr>
          <p:txBody>
            <a:bodyPr wrap="none">
              <a:prstTxWarp prst="textNoShape">
                <a:avLst/>
              </a:prstTxWarp>
              <a:spAutoFit/>
            </a:bodyPr>
            <a:lstStyle/>
            <a:p>
              <a:r>
                <a:rPr lang="it-IT" b="1">
                  <a:solidFill>
                    <a:schemeClr val="accent2"/>
                  </a:solidFill>
                  <a:latin typeface="Verdana" pitchFamily="-108" charset="0"/>
                </a:rPr>
                <a:t>r</a:t>
              </a:r>
              <a:r>
                <a:rPr lang="it-IT" b="1" baseline="30000">
                  <a:solidFill>
                    <a:schemeClr val="accent2"/>
                  </a:solidFill>
                  <a:latin typeface="Verdana" pitchFamily="-108" charset="0"/>
                </a:rPr>
                <a:t>2</a:t>
              </a:r>
              <a:endParaRPr lang="it-IT" sz="1200" b="1">
                <a:solidFill>
                  <a:schemeClr val="accent2"/>
                </a:solidFill>
                <a:latin typeface="Verdana" pitchFamily="-108" charset="0"/>
              </a:endParaRPr>
            </a:p>
          </p:txBody>
        </p:sp>
      </p:grpSp>
      <p:sp>
        <p:nvSpPr>
          <p:cNvPr id="265240" name="Oval 31"/>
          <p:cNvSpPr>
            <a:spLocks noChangeArrowheads="1"/>
          </p:cNvSpPr>
          <p:nvPr/>
        </p:nvSpPr>
        <p:spPr bwMode="auto">
          <a:xfrm>
            <a:off x="1685925" y="4767263"/>
            <a:ext cx="2897188" cy="1355725"/>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algn="ctr"/>
            <a:endParaRPr lang="it-IT" sz="1000" b="1">
              <a:solidFill>
                <a:schemeClr val="accent2"/>
              </a:solidFill>
              <a:latin typeface="Verdana" pitchFamily="-108" charset="0"/>
            </a:endParaRPr>
          </a:p>
        </p:txBody>
      </p:sp>
      <p:sp>
        <p:nvSpPr>
          <p:cNvPr id="265241" name="Text Box 32"/>
          <p:cNvSpPr txBox="1">
            <a:spLocks noChangeArrowheads="1"/>
          </p:cNvSpPr>
          <p:nvPr/>
        </p:nvSpPr>
        <p:spPr bwMode="auto">
          <a:xfrm>
            <a:off x="185738" y="5013325"/>
            <a:ext cx="2154237" cy="825500"/>
          </a:xfrm>
          <a:prstGeom prst="rect">
            <a:avLst/>
          </a:prstGeom>
          <a:noFill/>
          <a:ln w="9525" cap="rnd">
            <a:noFill/>
            <a:prstDash val="sysDot"/>
            <a:miter lim="800000"/>
            <a:headEnd/>
            <a:tailEnd/>
          </a:ln>
        </p:spPr>
        <p:txBody>
          <a:bodyPr>
            <a:prstTxWarp prst="textNoShape">
              <a:avLst/>
            </a:prstTxWarp>
            <a:spAutoFit/>
          </a:bodyPr>
          <a:lstStyle/>
          <a:p>
            <a:r>
              <a:rPr lang="it-IT">
                <a:latin typeface="Verdana" pitchFamily="-108" charset="0"/>
              </a:rPr>
              <a:t>Legge di gravitazione universale</a:t>
            </a:r>
            <a:endParaRPr lang="it-IT" b="1">
              <a:latin typeface="Verdana" pitchFamily="-108" charset="0"/>
            </a:endParaRPr>
          </a:p>
        </p:txBody>
      </p:sp>
      <p:sp>
        <p:nvSpPr>
          <p:cNvPr id="265242" name="Line 33"/>
          <p:cNvSpPr>
            <a:spLocks noChangeShapeType="1"/>
          </p:cNvSpPr>
          <p:nvPr/>
        </p:nvSpPr>
        <p:spPr bwMode="auto">
          <a:xfrm flipV="1">
            <a:off x="4427538" y="3370263"/>
            <a:ext cx="1906587" cy="1714500"/>
          </a:xfrm>
          <a:prstGeom prst="line">
            <a:avLst/>
          </a:prstGeom>
          <a:noFill/>
          <a:ln w="38100"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65243" name="Text Box 34"/>
          <p:cNvSpPr txBox="1">
            <a:spLocks noChangeArrowheads="1"/>
          </p:cNvSpPr>
          <p:nvPr/>
        </p:nvSpPr>
        <p:spPr bwMode="auto">
          <a:xfrm>
            <a:off x="4838700" y="1646238"/>
            <a:ext cx="2181225" cy="517525"/>
          </a:xfrm>
          <a:prstGeom prst="rect">
            <a:avLst/>
          </a:prstGeom>
          <a:noFill/>
          <a:ln w="9525" cap="rnd">
            <a:noFill/>
            <a:prstDash val="sysDot"/>
            <a:miter lim="800000"/>
            <a:headEnd/>
            <a:tailEnd/>
          </a:ln>
        </p:spPr>
        <p:txBody>
          <a:bodyPr>
            <a:prstTxWarp prst="textNoShape">
              <a:avLst/>
            </a:prstTxWarp>
            <a:spAutoFit/>
          </a:bodyPr>
          <a:lstStyle/>
          <a:p>
            <a:r>
              <a:rPr lang="it-IT" sz="1400" b="1">
                <a:solidFill>
                  <a:schemeClr val="accent2"/>
                </a:solidFill>
                <a:latin typeface="Verdana" pitchFamily="-108" charset="0"/>
              </a:rPr>
              <a:t>Applicazione al sistema solare</a:t>
            </a:r>
          </a:p>
        </p:txBody>
      </p:sp>
      <p:sp>
        <p:nvSpPr>
          <p:cNvPr id="265244" name="Oval 35"/>
          <p:cNvSpPr>
            <a:spLocks noChangeArrowheads="1"/>
          </p:cNvSpPr>
          <p:nvPr/>
        </p:nvSpPr>
        <p:spPr bwMode="auto">
          <a:xfrm>
            <a:off x="6659563" y="2578100"/>
            <a:ext cx="639762" cy="533400"/>
          </a:xfrm>
          <a:prstGeom prst="ellipse">
            <a:avLst/>
          </a:prstGeom>
          <a:solidFill>
            <a:srgbClr val="CCFFCC">
              <a:alpha val="9019"/>
            </a:srgb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5245" name="Line 36"/>
          <p:cNvSpPr>
            <a:spLocks noChangeShapeType="1"/>
          </p:cNvSpPr>
          <p:nvPr/>
        </p:nvSpPr>
        <p:spPr bwMode="auto">
          <a:xfrm flipH="1" flipV="1">
            <a:off x="5940425" y="2536825"/>
            <a:ext cx="393700" cy="82550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65246" name="Line 37"/>
          <p:cNvSpPr>
            <a:spLocks noChangeShapeType="1"/>
          </p:cNvSpPr>
          <p:nvPr/>
        </p:nvSpPr>
        <p:spPr bwMode="auto">
          <a:xfrm flipV="1">
            <a:off x="6334125" y="2536825"/>
            <a:ext cx="273050" cy="82550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65247" name="Line 38"/>
          <p:cNvSpPr>
            <a:spLocks noChangeShapeType="1"/>
          </p:cNvSpPr>
          <p:nvPr/>
        </p:nvSpPr>
        <p:spPr bwMode="auto">
          <a:xfrm flipV="1">
            <a:off x="6334125" y="2778125"/>
            <a:ext cx="812800" cy="584200"/>
          </a:xfrm>
          <a:prstGeom prst="line">
            <a:avLst/>
          </a:prstGeom>
          <a:noFill/>
          <a:ln w="9525" cap="rnd">
            <a:solidFill>
              <a:schemeClr val="tx1"/>
            </a:solidFill>
            <a:prstDash val="sysDot"/>
            <a:round/>
            <a:headEnd/>
            <a:tailEnd type="arrow" w="med" len="med"/>
          </a:ln>
        </p:spPr>
        <p:txBody>
          <a:bodyPr wrap="none" anchor="ctr">
            <a:prstTxWarp prst="textNoShape">
              <a:avLst/>
            </a:prstTxWarp>
          </a:bodyPr>
          <a:lstStyle/>
          <a:p>
            <a:endParaRPr lang="it-IT"/>
          </a:p>
        </p:txBody>
      </p:sp>
      <p:sp>
        <p:nvSpPr>
          <p:cNvPr id="265248" name="Oval 39"/>
          <p:cNvSpPr>
            <a:spLocks noChangeArrowheads="1"/>
          </p:cNvSpPr>
          <p:nvPr/>
        </p:nvSpPr>
        <p:spPr bwMode="auto">
          <a:xfrm>
            <a:off x="6948488" y="4508500"/>
            <a:ext cx="1563687" cy="1073150"/>
          </a:xfrm>
          <a:prstGeom prst="ellipse">
            <a:avLst/>
          </a:prstGeom>
          <a:solidFill>
            <a:srgbClr val="CCFFCC">
              <a:alpha val="9019"/>
            </a:srgbClr>
          </a:solidFill>
          <a:ln w="9525" cap="rnd">
            <a:solidFill>
              <a:schemeClr val="accent2"/>
            </a:solidFill>
            <a:prstDash val="sysDot"/>
            <a:round/>
            <a:headEnd/>
            <a:tailEnd/>
          </a:ln>
        </p:spPr>
        <p:txBody>
          <a:bodyPr wrap="none" anchor="ctr">
            <a:prstTxWarp prst="textNoShape">
              <a:avLst/>
            </a:prstTxWarp>
          </a:bodyPr>
          <a:lstStyle/>
          <a:p>
            <a:pPr algn="ctr"/>
            <a:endParaRPr lang="it-IT" sz="1000" b="1">
              <a:solidFill>
                <a:schemeClr val="accent2"/>
              </a:solidFill>
              <a:latin typeface="Verdana" pitchFamily="-108" charset="0"/>
            </a:endParaRPr>
          </a:p>
        </p:txBody>
      </p:sp>
      <p:grpSp>
        <p:nvGrpSpPr>
          <p:cNvPr id="265249" name="Group 40"/>
          <p:cNvGrpSpPr>
            <a:grpSpLocks/>
          </p:cNvGrpSpPr>
          <p:nvPr/>
        </p:nvGrpSpPr>
        <p:grpSpPr bwMode="auto">
          <a:xfrm>
            <a:off x="6973888" y="4687888"/>
            <a:ext cx="1558925" cy="901700"/>
            <a:chOff x="4411" y="3279"/>
            <a:chExt cx="982" cy="568"/>
          </a:xfrm>
        </p:grpSpPr>
        <p:sp>
          <p:nvSpPr>
            <p:cNvPr id="265252" name="Text Box 41"/>
            <p:cNvSpPr txBox="1">
              <a:spLocks noChangeArrowheads="1"/>
            </p:cNvSpPr>
            <p:nvPr/>
          </p:nvSpPr>
          <p:spPr bwMode="auto">
            <a:xfrm>
              <a:off x="4411" y="3405"/>
              <a:ext cx="554" cy="442"/>
            </a:xfrm>
            <a:prstGeom prst="rect">
              <a:avLst/>
            </a:prstGeom>
            <a:noFill/>
            <a:ln w="9525" cap="rnd">
              <a:noFill/>
              <a:prstDash val="sysDot"/>
              <a:miter lim="800000"/>
              <a:headEnd/>
              <a:tailEnd/>
            </a:ln>
          </p:spPr>
          <p:txBody>
            <a:bodyPr wrap="none" anchor="ctr">
              <a:prstTxWarp prst="textNoShape">
                <a:avLst/>
              </a:prstTxWarp>
              <a:spAutoFit/>
            </a:bodyPr>
            <a:lstStyle/>
            <a:p>
              <a:pPr algn="r" fontAlgn="ctr"/>
              <a:r>
                <a:rPr lang="it-IT" sz="2000" b="1">
                  <a:solidFill>
                    <a:schemeClr val="accent2"/>
                  </a:solidFill>
                  <a:latin typeface="Verdana" pitchFamily="-108" charset="0"/>
                </a:rPr>
                <a:t>F=k</a:t>
              </a:r>
            </a:p>
            <a:p>
              <a:pPr algn="r" fontAlgn="ctr"/>
              <a:r>
                <a:rPr lang="it-IT" sz="2000" b="1" u="sng">
                  <a:solidFill>
                    <a:schemeClr val="accent2"/>
                  </a:solidFill>
                  <a:latin typeface="Verdana" pitchFamily="-108" charset="0"/>
                </a:rPr>
                <a:t>        </a:t>
              </a:r>
            </a:p>
          </p:txBody>
        </p:sp>
        <p:sp>
          <p:nvSpPr>
            <p:cNvPr id="265253" name="Rectangle 42"/>
            <p:cNvSpPr>
              <a:spLocks noChangeArrowheads="1"/>
            </p:cNvSpPr>
            <p:nvPr/>
          </p:nvSpPr>
          <p:spPr bwMode="auto">
            <a:xfrm>
              <a:off x="4873" y="3279"/>
              <a:ext cx="520" cy="250"/>
            </a:xfrm>
            <a:prstGeom prst="rect">
              <a:avLst/>
            </a:prstGeom>
            <a:noFill/>
            <a:ln w="9525" cap="rnd">
              <a:noFill/>
              <a:prstDash val="sysDot"/>
              <a:miter lim="800000"/>
              <a:headEnd/>
              <a:tailEnd/>
            </a:ln>
          </p:spPr>
          <p:txBody>
            <a:bodyPr wrap="none">
              <a:prstTxWarp prst="textNoShape">
                <a:avLst/>
              </a:prstTxWarp>
              <a:spAutoFit/>
            </a:bodyPr>
            <a:lstStyle/>
            <a:p>
              <a:r>
                <a:rPr lang="it-IT" sz="2000" b="1">
                  <a:solidFill>
                    <a:schemeClr val="accent2"/>
                  </a:solidFill>
                  <a:latin typeface="Verdana" pitchFamily="-108" charset="0"/>
                </a:rPr>
                <a:t>q</a:t>
              </a:r>
              <a:r>
                <a:rPr lang="it-IT" sz="2000" b="1" baseline="-25000">
                  <a:solidFill>
                    <a:schemeClr val="accent2"/>
                  </a:solidFill>
                  <a:latin typeface="Verdana" pitchFamily="-108" charset="0"/>
                </a:rPr>
                <a:t>1</a:t>
              </a:r>
              <a:r>
                <a:rPr lang="it-IT" b="1" baseline="-25000">
                  <a:solidFill>
                    <a:schemeClr val="accent2"/>
                  </a:solidFill>
                  <a:latin typeface="Verdana" pitchFamily="-108" charset="0"/>
                </a:rPr>
                <a:t> </a:t>
              </a:r>
              <a:r>
                <a:rPr lang="it-IT" sz="2000" b="1">
                  <a:solidFill>
                    <a:schemeClr val="accent2"/>
                  </a:solidFill>
                  <a:latin typeface="Verdana" pitchFamily="-108" charset="0"/>
                </a:rPr>
                <a:t>q</a:t>
              </a:r>
              <a:r>
                <a:rPr lang="it-IT" sz="2000" b="1" baseline="-25000">
                  <a:solidFill>
                    <a:schemeClr val="accent2"/>
                  </a:solidFill>
                  <a:latin typeface="Verdana" pitchFamily="-108" charset="0"/>
                </a:rPr>
                <a:t>2</a:t>
              </a:r>
              <a:endParaRPr lang="it-IT" b="1">
                <a:solidFill>
                  <a:schemeClr val="accent2"/>
                </a:solidFill>
                <a:latin typeface="Verdana" pitchFamily="-108" charset="0"/>
              </a:endParaRPr>
            </a:p>
          </p:txBody>
        </p:sp>
        <p:sp>
          <p:nvSpPr>
            <p:cNvPr id="265254" name="Line 43"/>
            <p:cNvSpPr>
              <a:spLocks noChangeShapeType="1"/>
            </p:cNvSpPr>
            <p:nvPr/>
          </p:nvSpPr>
          <p:spPr bwMode="auto">
            <a:xfrm>
              <a:off x="4873" y="3563"/>
              <a:ext cx="520" cy="0"/>
            </a:xfrm>
            <a:prstGeom prst="line">
              <a:avLst/>
            </a:prstGeom>
            <a:noFill/>
            <a:ln w="28575">
              <a:solidFill>
                <a:schemeClr val="accent2"/>
              </a:solidFill>
              <a:round/>
              <a:headEnd/>
              <a:tailEnd/>
            </a:ln>
          </p:spPr>
          <p:txBody>
            <a:bodyPr wrap="none" anchor="ctr">
              <a:prstTxWarp prst="textNoShape">
                <a:avLst/>
              </a:prstTxWarp>
            </a:bodyPr>
            <a:lstStyle/>
            <a:p>
              <a:endParaRPr lang="it-IT"/>
            </a:p>
          </p:txBody>
        </p:sp>
        <p:sp>
          <p:nvSpPr>
            <p:cNvPr id="265255" name="Rectangle 44"/>
            <p:cNvSpPr>
              <a:spLocks noChangeArrowheads="1"/>
            </p:cNvSpPr>
            <p:nvPr/>
          </p:nvSpPr>
          <p:spPr bwMode="auto">
            <a:xfrm>
              <a:off x="5012" y="3566"/>
              <a:ext cx="269" cy="250"/>
            </a:xfrm>
            <a:prstGeom prst="rect">
              <a:avLst/>
            </a:prstGeom>
            <a:noFill/>
            <a:ln w="9525" cap="rnd">
              <a:noFill/>
              <a:prstDash val="sysDot"/>
              <a:miter lim="800000"/>
              <a:headEnd/>
              <a:tailEnd/>
            </a:ln>
          </p:spPr>
          <p:txBody>
            <a:bodyPr wrap="none">
              <a:prstTxWarp prst="textNoShape">
                <a:avLst/>
              </a:prstTxWarp>
              <a:spAutoFit/>
            </a:bodyPr>
            <a:lstStyle/>
            <a:p>
              <a:r>
                <a:rPr lang="it-IT" sz="2000" b="1">
                  <a:solidFill>
                    <a:schemeClr val="accent2"/>
                  </a:solidFill>
                  <a:latin typeface="Verdana" pitchFamily="-108" charset="0"/>
                </a:rPr>
                <a:t>r</a:t>
              </a:r>
              <a:r>
                <a:rPr lang="it-IT" sz="2000" b="1" baseline="30000">
                  <a:solidFill>
                    <a:schemeClr val="accent2"/>
                  </a:solidFill>
                  <a:latin typeface="Verdana" pitchFamily="-108" charset="0"/>
                </a:rPr>
                <a:t>2</a:t>
              </a:r>
              <a:endParaRPr lang="it-IT" sz="1000" b="1">
                <a:solidFill>
                  <a:schemeClr val="accent2"/>
                </a:solidFill>
                <a:latin typeface="Verdana" pitchFamily="-108" charset="0"/>
              </a:endParaRPr>
            </a:p>
          </p:txBody>
        </p:sp>
      </p:grpSp>
      <p:sp>
        <p:nvSpPr>
          <p:cNvPr id="265250" name="Line 45"/>
          <p:cNvSpPr>
            <a:spLocks noChangeShapeType="1"/>
          </p:cNvSpPr>
          <p:nvPr/>
        </p:nvSpPr>
        <p:spPr bwMode="auto">
          <a:xfrm>
            <a:off x="6334125" y="3370263"/>
            <a:ext cx="273050" cy="1138237"/>
          </a:xfrm>
          <a:prstGeom prst="line">
            <a:avLst/>
          </a:prstGeom>
          <a:noFill/>
          <a:ln w="9525" cap="rnd">
            <a:solidFill>
              <a:srgbClr val="FF0000"/>
            </a:solidFill>
            <a:prstDash val="sysDot"/>
            <a:round/>
            <a:headEnd/>
            <a:tailEnd type="arrow" w="med" len="med"/>
          </a:ln>
        </p:spPr>
        <p:txBody>
          <a:bodyPr wrap="none" anchor="ctr">
            <a:prstTxWarp prst="textNoShape">
              <a:avLst/>
            </a:prstTxWarp>
          </a:bodyPr>
          <a:lstStyle/>
          <a:p>
            <a:endParaRPr lang="it-IT"/>
          </a:p>
        </p:txBody>
      </p:sp>
      <p:sp>
        <p:nvSpPr>
          <p:cNvPr id="265251" name="Rectangle 46"/>
          <p:cNvSpPr>
            <a:spLocks noChangeArrowheads="1"/>
          </p:cNvSpPr>
          <p:nvPr/>
        </p:nvSpPr>
        <p:spPr bwMode="auto">
          <a:xfrm>
            <a:off x="4675188" y="5829300"/>
            <a:ext cx="4468812" cy="304800"/>
          </a:xfrm>
          <a:prstGeom prst="rect">
            <a:avLst/>
          </a:prstGeom>
          <a:noFill/>
          <a:ln w="9525" cap="rnd">
            <a:noFill/>
            <a:prstDash val="sysDot"/>
            <a:miter lim="800000"/>
            <a:headEnd/>
            <a:tailEnd/>
          </a:ln>
        </p:spPr>
        <p:txBody>
          <a:bodyPr>
            <a:prstTxWarp prst="textNoShape">
              <a:avLst/>
            </a:prstTxWarp>
            <a:spAutoFit/>
          </a:bodyPr>
          <a:lstStyle/>
          <a:p>
            <a:r>
              <a:rPr lang="it-IT" sz="1400" b="1">
                <a:latin typeface="Verdana" pitchFamily="-108" charset="0"/>
              </a:rPr>
              <a:t>Sneed 1971</a:t>
            </a:r>
            <a:r>
              <a:rPr lang="it-IT" sz="1200">
                <a:latin typeface="Verdana" pitchFamily="-108" charset="0"/>
              </a:rPr>
              <a:t> </a:t>
            </a:r>
            <a:r>
              <a:rPr lang="it-IT" sz="1000">
                <a:latin typeface="Verdana" pitchFamily="-108" charset="0"/>
              </a:rPr>
              <a:t>The logical structure of Mathematical Phisics</a:t>
            </a:r>
            <a:endParaRPr lang="it-IT" sz="700">
              <a:latin typeface="Verdana" pitchFamily="-108" charset="0"/>
            </a:endParaRP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Segnaposto numero diapositiva 3"/>
          <p:cNvSpPr>
            <a:spLocks noGrp="1"/>
          </p:cNvSpPr>
          <p:nvPr>
            <p:ph type="sldNum" sz="quarter" idx="12"/>
          </p:nvPr>
        </p:nvSpPr>
        <p:spPr/>
        <p:txBody>
          <a:bodyPr/>
          <a:lstStyle/>
          <a:p>
            <a:pPr>
              <a:defRPr/>
            </a:pPr>
            <a:fld id="{F587D6DC-13A1-004E-80EC-2E96D9C19DE0}" type="slidenum">
              <a:rPr lang="it-IT"/>
              <a:pPr>
                <a:defRPr/>
              </a:pPr>
              <a:t>89</a:t>
            </a:fld>
            <a:endParaRPr lang="it-IT"/>
          </a:p>
        </p:txBody>
      </p:sp>
      <p:sp>
        <p:nvSpPr>
          <p:cNvPr id="267267" name="Oval 2"/>
          <p:cNvSpPr>
            <a:spLocks noChangeArrowheads="1"/>
          </p:cNvSpPr>
          <p:nvPr/>
        </p:nvSpPr>
        <p:spPr bwMode="auto">
          <a:xfrm>
            <a:off x="898525" y="2492375"/>
            <a:ext cx="1728788" cy="1800225"/>
          </a:xfrm>
          <a:prstGeom prst="ellipse">
            <a:avLst/>
          </a:prstGeom>
          <a:solidFill>
            <a:schemeClr val="bg1">
              <a:alpha val="61176"/>
            </a:schemeClr>
          </a:solidFill>
          <a:ln w="9525" cap="rnd">
            <a:solidFill>
              <a:schemeClr val="tx1"/>
            </a:solidFill>
            <a:prstDash val="sysDot"/>
            <a:round/>
            <a:headEnd/>
            <a:tailEnd/>
          </a:ln>
        </p:spPr>
        <p:txBody>
          <a:bodyPr wrap="none" anchor="ctr">
            <a:prstTxWarp prst="textNoShape">
              <a:avLst/>
            </a:prstTxWarp>
          </a:bodyPr>
          <a:lstStyle/>
          <a:p>
            <a:pPr eaLnBrk="0" hangingPunct="0"/>
            <a:endParaRPr lang="it-IT">
              <a:latin typeface="Calibri" pitchFamily="-108" charset="0"/>
            </a:endParaRPr>
          </a:p>
        </p:txBody>
      </p:sp>
      <p:sp>
        <p:nvSpPr>
          <p:cNvPr id="267268" name="Rectangle 3"/>
          <p:cNvSpPr>
            <a:spLocks noChangeArrowheads="1"/>
          </p:cNvSpPr>
          <p:nvPr/>
        </p:nvSpPr>
        <p:spPr bwMode="auto">
          <a:xfrm>
            <a:off x="323850" y="1076325"/>
            <a:ext cx="8351838" cy="4800600"/>
          </a:xfrm>
          <a:prstGeom prst="rect">
            <a:avLst/>
          </a:prstGeom>
          <a:solidFill>
            <a:srgbClr val="FFFFCC">
              <a:alpha val="29019"/>
            </a:srgbClr>
          </a:solidFill>
          <a:ln w="9525">
            <a:solidFill>
              <a:schemeClr val="tx1"/>
            </a:solidFill>
            <a:prstDash val="sysDot"/>
            <a:miter lim="800000"/>
            <a:headEnd/>
            <a:tailEnd/>
          </a:ln>
        </p:spPr>
        <p:txBody>
          <a:bodyPr wrap="none" anchor="ctr">
            <a:prstTxWarp prst="textNoShape">
              <a:avLst/>
            </a:prstTxWarp>
          </a:bodyPr>
          <a:lstStyle/>
          <a:p>
            <a:pPr algn="ctr" eaLnBrk="0" hangingPunct="0"/>
            <a:endParaRPr lang="it-IT">
              <a:latin typeface="Calibri" pitchFamily="-108" charset="0"/>
            </a:endParaRPr>
          </a:p>
        </p:txBody>
      </p:sp>
      <p:sp>
        <p:nvSpPr>
          <p:cNvPr id="164868" name="Rectangle 4"/>
          <p:cNvSpPr>
            <a:spLocks noChangeArrowheads="1"/>
          </p:cNvSpPr>
          <p:nvPr/>
        </p:nvSpPr>
        <p:spPr bwMode="auto">
          <a:xfrm>
            <a:off x="1979613" y="1916113"/>
            <a:ext cx="6537325" cy="2124075"/>
          </a:xfrm>
          <a:prstGeom prst="rect">
            <a:avLst/>
          </a:prstGeom>
          <a:noFill/>
          <a:ln w="9525">
            <a:noFill/>
            <a:prstDash val="sysDot"/>
            <a:miter lim="800000"/>
            <a:headEnd/>
            <a:tailEnd/>
          </a:ln>
          <a:effectLst/>
        </p:spPr>
        <p:txBody>
          <a:bodyPr>
            <a:prstTxWarp prst="textNoShape">
              <a:avLst/>
            </a:prstTxWarp>
            <a:spAutoFit/>
          </a:bodyPr>
          <a:lstStyle/>
          <a:p>
            <a:pPr algn="ctr" eaLnBrk="0" fontAlgn="auto" hangingPunct="0">
              <a:spcBef>
                <a:spcPts val="0"/>
              </a:spcBef>
              <a:spcAft>
                <a:spcPts val="0"/>
              </a:spcAft>
              <a:defRPr/>
            </a:pPr>
            <a:r>
              <a:rPr lang="it-IT" sz="4400" b="1" dirty="0">
                <a:effectLst>
                  <a:outerShdw blurRad="38100" dist="38100" dir="2700000" algn="tl">
                    <a:srgbClr val="DDDDDD"/>
                  </a:outerShdw>
                </a:effectLst>
                <a:latin typeface="Arial" charset="0"/>
                <a:ea typeface="ＭＳ Ｐゴシック" charset="-128"/>
                <a:cs typeface="ＭＳ Ｐゴシック" charset="-128"/>
              </a:rPr>
              <a:t>«STRUMENTI</a:t>
            </a:r>
            <a:br>
              <a:rPr lang="it-IT" sz="4400" b="1" dirty="0">
                <a:effectLst>
                  <a:outerShdw blurRad="38100" dist="38100" dir="2700000" algn="tl">
                    <a:srgbClr val="DDDDDD"/>
                  </a:outerShdw>
                </a:effectLst>
                <a:latin typeface="Arial" charset="0"/>
                <a:ea typeface="ＭＳ Ｐゴシック" charset="-128"/>
                <a:cs typeface="ＭＳ Ｐゴシック" charset="-128"/>
              </a:rPr>
            </a:br>
            <a:r>
              <a:rPr lang="it-IT" sz="4400" b="1" dirty="0">
                <a:effectLst>
                  <a:outerShdw blurRad="38100" dist="38100" dir="2700000" algn="tl">
                    <a:srgbClr val="DDDDDD"/>
                  </a:outerShdw>
                </a:effectLst>
                <a:latin typeface="Arial" charset="0"/>
                <a:ea typeface="ＭＳ Ｐゴシック" charset="-128"/>
                <a:cs typeface="ＭＳ Ｐゴシック" charset="-128"/>
              </a:rPr>
              <a:t>PER</a:t>
            </a:r>
            <a:br>
              <a:rPr lang="it-IT" sz="4400" b="1" dirty="0">
                <a:effectLst>
                  <a:outerShdw blurRad="38100" dist="38100" dir="2700000" algn="tl">
                    <a:srgbClr val="DDDDDD"/>
                  </a:outerShdw>
                </a:effectLst>
                <a:latin typeface="Arial" charset="0"/>
                <a:ea typeface="ＭＳ Ｐゴシック" charset="-128"/>
                <a:cs typeface="ＭＳ Ｐゴシック" charset="-128"/>
              </a:rPr>
            </a:br>
            <a:r>
              <a:rPr lang="it-IT" sz="4400" b="1" dirty="0">
                <a:effectLst>
                  <a:outerShdw blurRad="38100" dist="38100" dir="2700000" algn="tl">
                    <a:srgbClr val="DDDDDD"/>
                  </a:outerShdw>
                </a:effectLst>
                <a:latin typeface="Arial" charset="0"/>
                <a:ea typeface="ＭＳ Ｐゴシック" charset="-128"/>
                <a:cs typeface="ＭＳ Ｐゴシック" charset="-128"/>
              </a:rPr>
              <a:t>PENSARE»</a:t>
            </a:r>
          </a:p>
        </p:txBody>
      </p:sp>
      <p:sp>
        <p:nvSpPr>
          <p:cNvPr id="164869" name="Rectangle 5"/>
          <p:cNvSpPr>
            <a:spLocks noChangeArrowheads="1"/>
          </p:cNvSpPr>
          <p:nvPr/>
        </p:nvSpPr>
        <p:spPr bwMode="auto">
          <a:xfrm>
            <a:off x="1476375" y="2892425"/>
            <a:ext cx="617538" cy="823913"/>
          </a:xfrm>
          <a:prstGeom prst="rect">
            <a:avLst/>
          </a:prstGeom>
          <a:noFill/>
          <a:ln w="9525" cap="rnd">
            <a:noFill/>
            <a:prstDash val="sysDot"/>
            <a:miter lim="800000"/>
            <a:headEnd/>
            <a:tailEnd/>
          </a:ln>
          <a:effectLst/>
        </p:spPr>
        <p:txBody>
          <a:bodyPr wrap="none">
            <a:spAutoFit/>
          </a:bodyPr>
          <a:lstStyle/>
          <a:p>
            <a:pPr eaLnBrk="0" fontAlgn="auto" hangingPunct="0">
              <a:spcBef>
                <a:spcPts val="0"/>
              </a:spcBef>
              <a:spcAft>
                <a:spcPts val="0"/>
              </a:spcAft>
              <a:defRPr/>
            </a:pPr>
            <a:r>
              <a:rPr lang="it-IT" sz="4800" b="1" dirty="0" err="1" smtClean="0">
                <a:solidFill>
                  <a:srgbClr val="FF3300"/>
                </a:solidFill>
                <a:effectLst>
                  <a:outerShdw blurRad="38100" dist="38100" dir="2700000" algn="tl">
                    <a:srgbClr val="DDDDDD"/>
                  </a:outerShdw>
                </a:effectLst>
                <a:latin typeface="Verdana" charset="0"/>
                <a:ea typeface="+mn-ea"/>
                <a:cs typeface="+mn-cs"/>
              </a:rPr>
              <a:t>3</a:t>
            </a:r>
            <a:endParaRPr lang="it-IT" sz="4800" b="1" dirty="0">
              <a:solidFill>
                <a:srgbClr val="FF3300"/>
              </a:solidFill>
              <a:effectLst>
                <a:outerShdw blurRad="38100" dist="38100" dir="2700000" algn="tl">
                  <a:srgbClr val="DDDDDD"/>
                </a:outerShdw>
              </a:effectLst>
              <a:latin typeface="Verdana" charset="0"/>
              <a:ea typeface="+mn-ea"/>
              <a:cs typeface="+mn-cs"/>
            </a:endParaRPr>
          </a:p>
        </p:txBody>
      </p:sp>
    </p:spTree>
  </p:cSld>
  <p:clrMapOvr>
    <a:masterClrMapping/>
  </p:clrMapOvr>
  <p:transition>
    <p:dissolv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9314" name="CasellaDiTesto 1"/>
          <p:cNvSpPr txBox="1">
            <a:spLocks noChangeArrowheads="1"/>
          </p:cNvSpPr>
          <p:nvPr/>
        </p:nvSpPr>
        <p:spPr bwMode="auto">
          <a:xfrm>
            <a:off x="0" y="0"/>
            <a:ext cx="8926513" cy="6524625"/>
          </a:xfrm>
          <a:prstGeom prst="rect">
            <a:avLst/>
          </a:prstGeom>
          <a:noFill/>
          <a:ln w="9525">
            <a:noFill/>
            <a:miter lim="800000"/>
            <a:headEnd/>
            <a:tailEnd/>
          </a:ln>
        </p:spPr>
        <p:txBody>
          <a:bodyPr>
            <a:prstTxWarp prst="textNoShape">
              <a:avLst/>
            </a:prstTxWarp>
            <a:spAutoFit/>
          </a:bodyPr>
          <a:lstStyle/>
          <a:p>
            <a:pPr algn="just"/>
            <a:r>
              <a:rPr lang="it-IT" sz="2200"/>
              <a:t>Come scriveva due anni prima della sua improvvisa scomparsa Marco Mondadori, iniziando il suo manuale di “Logica” del 1997, al quale per circa un decennio aveva dedicato buona parte delle sue energie, “Ragionare dobbiamo, e spesso. Di ragionamenti facciamo un uso essenziale ed esplicito quando dobbiamo risolvere problemi importanti, si tratti di problemi pratici relativi a decisioni che influenzano significativamente la nostra vita oppure di problemi teorici che hanno a che vedere con la nostra conoscenza del mondo fisico e sociale”. </a:t>
            </a:r>
          </a:p>
          <a:p>
            <a:pPr algn="just"/>
            <a:r>
              <a:rPr lang="it-IT" sz="2200"/>
              <a:t>In queste parole è racchiusa una elevata concezione non solo della logica e, più in generale, della filosofia, ma anche dell’insegnamento e della missione della scuola. Coltivare le capacità intellettuali richieste per inquadrare correttamente e risolvere un problema non è una virtù per una ristretta élite di pensatori, bensì una necessità per tutti coloro che non vogliano rinunciare a esercitare un controllo critico sulle decisioni importanti che li riguardano. Si tratta, inoltre, di un imperativo morale per quanti – giudici, politici, amministratori, manager – si trovino nella scomoda posizione di dover prendere decisioni importanti che riguardano “gli altri”. </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1618" name="Segnaposto numero diapositiva 3"/>
          <p:cNvSpPr>
            <a:spLocks noGrp="1"/>
          </p:cNvSpPr>
          <p:nvPr>
            <p:ph type="sldNum" sz="quarter" idx="12"/>
          </p:nvPr>
        </p:nvSpPr>
        <p:spPr/>
        <p:txBody>
          <a:bodyPr/>
          <a:lstStyle/>
          <a:p>
            <a:pPr>
              <a:defRPr/>
            </a:pPr>
            <a:fld id="{55949433-968F-E948-93E3-666A723EBE33}" type="slidenum">
              <a:rPr lang="it-IT"/>
              <a:pPr>
                <a:defRPr/>
              </a:pPr>
              <a:t>91</a:t>
            </a:fld>
            <a:endParaRPr lang="it-IT"/>
          </a:p>
        </p:txBody>
      </p:sp>
      <p:sp>
        <p:nvSpPr>
          <p:cNvPr id="270339" name="Rectangle 2"/>
          <p:cNvSpPr>
            <a:spLocks noChangeArrowheads="1"/>
          </p:cNvSpPr>
          <p:nvPr/>
        </p:nvSpPr>
        <p:spPr bwMode="auto">
          <a:xfrm>
            <a:off x="331788" y="1574800"/>
            <a:ext cx="8467725" cy="44450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pPr algn="ctr"/>
            <a:endParaRPr lang="it-IT" sz="600">
              <a:latin typeface="Verdana" pitchFamily="-108" charset="0"/>
            </a:endParaRPr>
          </a:p>
        </p:txBody>
      </p:sp>
      <p:sp>
        <p:nvSpPr>
          <p:cNvPr id="352259" name="Rectangle 3"/>
          <p:cNvSpPr>
            <a:spLocks noChangeArrowheads="1"/>
          </p:cNvSpPr>
          <p:nvPr/>
        </p:nvSpPr>
        <p:spPr bwMode="auto">
          <a:xfrm>
            <a:off x="0" y="0"/>
            <a:ext cx="9144000" cy="1323975"/>
          </a:xfrm>
          <a:prstGeom prst="rect">
            <a:avLst/>
          </a:prstGeom>
          <a:noFill/>
          <a:ln w="9525" cap="rnd">
            <a:noFill/>
            <a:prstDash val="sysDot"/>
            <a:miter lim="800000"/>
            <a:headEnd/>
            <a:tailEnd/>
          </a:ln>
          <a:effectLst/>
        </p:spPr>
        <p:txBody>
          <a:bodyPr>
            <a:prstTxWarp prst="textNoShape">
              <a:avLst/>
            </a:prstTxWarp>
            <a:spAutoFit/>
          </a:bodyPr>
          <a:lstStyle/>
          <a:p>
            <a:pPr algn="ctr" fontAlgn="auto">
              <a:spcBef>
                <a:spcPts val="0"/>
              </a:spcBef>
              <a:spcAft>
                <a:spcPts val="0"/>
              </a:spcAft>
              <a:buClr>
                <a:srgbClr val="FF3300"/>
              </a:buClr>
              <a:defRPr/>
            </a:pPr>
            <a:r>
              <a:rPr lang="it-IT" sz="2800" b="1" dirty="0">
                <a:effectLst>
                  <a:outerShdw blurRad="38100" dist="38100" dir="2700000" algn="tl">
                    <a:srgbClr val="DDDDDD"/>
                  </a:outerShdw>
                </a:effectLst>
                <a:latin typeface="Arial"/>
                <a:ea typeface="+mn-ea"/>
                <a:cs typeface="+mn-cs"/>
              </a:rPr>
              <a:t>Competenze e capacità necessarie per </a:t>
            </a:r>
          </a:p>
          <a:p>
            <a:pPr algn="ctr" fontAlgn="auto">
              <a:spcBef>
                <a:spcPts val="0"/>
              </a:spcBef>
              <a:spcAft>
                <a:spcPts val="0"/>
              </a:spcAft>
              <a:buClr>
                <a:srgbClr val="FF3300"/>
              </a:buClr>
              <a:defRPr/>
            </a:pPr>
            <a:r>
              <a:rPr lang="it-IT" sz="2800" b="1" dirty="0">
                <a:effectLst>
                  <a:outerShdw blurRad="38100" dist="38100" dir="2700000" algn="tl">
                    <a:srgbClr val="DDDDDD"/>
                  </a:outerShdw>
                </a:effectLst>
                <a:latin typeface="Arial"/>
                <a:ea typeface="+mn-ea"/>
                <a:cs typeface="+mn-cs"/>
              </a:rPr>
              <a:t>inquadrare un problema e risolverlo </a:t>
            </a:r>
          </a:p>
          <a:p>
            <a:pPr fontAlgn="auto">
              <a:spcBef>
                <a:spcPts val="0"/>
              </a:spcBef>
              <a:spcAft>
                <a:spcPts val="0"/>
              </a:spcAft>
              <a:buClr>
                <a:srgbClr val="FF3300"/>
              </a:buClr>
              <a:defRPr/>
            </a:pPr>
            <a:endParaRPr lang="it-IT" b="1" dirty="0">
              <a:effectLst>
                <a:outerShdw blurRad="38100" dist="38100" dir="2700000" algn="tl">
                  <a:srgbClr val="DDDDDD"/>
                </a:outerShdw>
              </a:effectLst>
              <a:latin typeface="Verdana" charset="0"/>
              <a:ea typeface="+mn-ea"/>
              <a:cs typeface="+mn-cs"/>
            </a:endParaRPr>
          </a:p>
        </p:txBody>
      </p:sp>
      <p:sp>
        <p:nvSpPr>
          <p:cNvPr id="352260" name="Rectangle 4"/>
          <p:cNvSpPr>
            <a:spLocks noChangeArrowheads="1"/>
          </p:cNvSpPr>
          <p:nvPr/>
        </p:nvSpPr>
        <p:spPr bwMode="auto">
          <a:xfrm>
            <a:off x="1881188" y="2770188"/>
            <a:ext cx="1427162" cy="396875"/>
          </a:xfrm>
          <a:prstGeom prst="rect">
            <a:avLst/>
          </a:prstGeom>
          <a:noFill/>
          <a:ln w="9525">
            <a:noFill/>
            <a:miter lim="800000"/>
            <a:headEnd/>
            <a:tailEnd/>
          </a:ln>
        </p:spPr>
        <p:txBody>
          <a:bodyPr wrap="none">
            <a:spAutoFit/>
          </a:bodyPr>
          <a:lstStyle/>
          <a:p>
            <a:pPr marL="266700" indent="-266700" eaLnBrk="0" fontAlgn="auto" hangingPunct="0">
              <a:spcBef>
                <a:spcPts val="0"/>
              </a:spcBef>
              <a:spcAft>
                <a:spcPts val="0"/>
              </a:spcAft>
              <a:buClr>
                <a:srgbClr val="FF0000"/>
              </a:buClr>
              <a:buSzPct val="130000"/>
              <a:defRPr/>
            </a:pPr>
            <a:r>
              <a:rPr lang="it-IT" sz="2000" b="1">
                <a:effectLst>
                  <a:outerShdw blurRad="38100" dist="38100" dir="2700000" algn="tl">
                    <a:srgbClr val="DDDDDD"/>
                  </a:outerShdw>
                </a:effectLst>
                <a:latin typeface="Verdana" charset="0"/>
                <a:ea typeface="+mn-ea"/>
                <a:cs typeface="+mn-cs"/>
              </a:rPr>
              <a:t>Analogia</a:t>
            </a:r>
          </a:p>
        </p:txBody>
      </p:sp>
      <p:sp>
        <p:nvSpPr>
          <p:cNvPr id="270342" name="Rectangle 5"/>
          <p:cNvSpPr>
            <a:spLocks noChangeArrowheads="1"/>
          </p:cNvSpPr>
          <p:nvPr/>
        </p:nvSpPr>
        <p:spPr bwMode="auto">
          <a:xfrm>
            <a:off x="427038" y="1131888"/>
            <a:ext cx="4392612" cy="3667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pPr algn="ctr">
              <a:buClr>
                <a:srgbClr val="FF3300"/>
              </a:buClr>
            </a:pPr>
            <a:r>
              <a:rPr lang="it-IT" b="1">
                <a:latin typeface="Verdana" pitchFamily="-108" charset="0"/>
              </a:rPr>
              <a:t>Le possiamo così schematizzare</a:t>
            </a:r>
            <a:r>
              <a:rPr lang="it-IT">
                <a:latin typeface="Verdana" pitchFamily="-108" charset="0"/>
              </a:rPr>
              <a:t>:</a:t>
            </a:r>
          </a:p>
        </p:txBody>
      </p:sp>
      <p:sp>
        <p:nvSpPr>
          <p:cNvPr id="352262" name="AutoShape 6"/>
          <p:cNvSpPr>
            <a:spLocks noChangeArrowheads="1"/>
          </p:cNvSpPr>
          <p:nvPr/>
        </p:nvSpPr>
        <p:spPr bwMode="auto">
          <a:xfrm rot="1797863">
            <a:off x="3179763" y="2549525"/>
            <a:ext cx="2844800" cy="2390775"/>
          </a:xfrm>
          <a:prstGeom prst="hexagon">
            <a:avLst>
              <a:gd name="adj" fmla="val 29748"/>
              <a:gd name="vf" fmla="val 115470"/>
            </a:avLst>
          </a:prstGeom>
          <a:gradFill rotWithShape="1">
            <a:gsLst>
              <a:gs pos="0">
                <a:srgbClr val="FF0000">
                  <a:alpha val="86000"/>
                </a:srgbClr>
              </a:gs>
              <a:gs pos="100000">
                <a:srgbClr val="FF0000">
                  <a:gamma/>
                  <a:shade val="46275"/>
                  <a:invGamma/>
                </a:srgbClr>
              </a:gs>
            </a:gsLst>
            <a:path path="shape">
              <a:fillToRect l="50000" t="50000" r="50000" b="50000"/>
            </a:path>
          </a:gradFill>
          <a:ln w="19050">
            <a:solidFill>
              <a:schemeClr val="tx1"/>
            </a:solidFill>
            <a:prstDash val="sysDot"/>
            <a:miter lim="800000"/>
            <a:headEnd/>
            <a:tailEnd/>
          </a:ln>
          <a:effectLst>
            <a:outerShdw blurRad="63500" dist="107763" dir="2700000" algn="ctr" rotWithShape="0">
              <a:schemeClr val="bg2">
                <a:alpha val="50000"/>
              </a:schemeClr>
            </a:outerShdw>
          </a:effectLst>
        </p:spPr>
        <p:txBody>
          <a:bodyPr lIns="90000" tIns="46800" rIns="90000" bIns="46800" anchor="ctr">
            <a:spAutoFit/>
          </a:bodyPr>
          <a:lstStyle/>
          <a:p>
            <a:pPr eaLnBrk="0" fontAlgn="auto" hangingPunct="0">
              <a:spcBef>
                <a:spcPts val="0"/>
              </a:spcBef>
              <a:spcAft>
                <a:spcPts val="0"/>
              </a:spcAft>
              <a:defRPr/>
            </a:pPr>
            <a:endParaRPr lang="it-IT">
              <a:latin typeface="+mn-lt"/>
              <a:ea typeface="+mn-ea"/>
              <a:cs typeface="+mn-cs"/>
            </a:endParaRPr>
          </a:p>
        </p:txBody>
      </p:sp>
      <p:sp>
        <p:nvSpPr>
          <p:cNvPr id="352263" name="Rectangle 7"/>
          <p:cNvSpPr>
            <a:spLocks noChangeArrowheads="1"/>
          </p:cNvSpPr>
          <p:nvPr/>
        </p:nvSpPr>
        <p:spPr bwMode="auto">
          <a:xfrm>
            <a:off x="4060825" y="1830388"/>
            <a:ext cx="1139825" cy="396875"/>
          </a:xfrm>
          <a:prstGeom prst="rect">
            <a:avLst/>
          </a:prstGeom>
          <a:noFill/>
          <a:ln w="19050">
            <a:noFill/>
            <a:prstDash val="sysDot"/>
            <a:miter lim="800000"/>
            <a:headEnd/>
            <a:tailEnd/>
          </a:ln>
          <a:effectLst/>
        </p:spPr>
        <p:txBody>
          <a:bodyPr wrap="none" lIns="90000" tIns="46800" rIns="90000" bIns="46800">
            <a:spAutoFit/>
          </a:bodyPr>
          <a:lstStyle/>
          <a:p>
            <a:pPr algn="ctr" eaLnBrk="0" fontAlgn="auto" hangingPunct="0">
              <a:spcBef>
                <a:spcPts val="0"/>
              </a:spcBef>
              <a:spcAft>
                <a:spcPts val="0"/>
              </a:spcAft>
              <a:buClr>
                <a:srgbClr val="FF0000"/>
              </a:buClr>
              <a:buSzPct val="130000"/>
              <a:defRPr/>
            </a:pPr>
            <a:r>
              <a:rPr lang="it-IT" sz="2000" b="1" dirty="0">
                <a:effectLst>
                  <a:outerShdw blurRad="38100" dist="38100" dir="2700000" algn="tl">
                    <a:srgbClr val="DDDDDD"/>
                  </a:outerShdw>
                </a:effectLst>
                <a:latin typeface="Verdana" charset="0"/>
                <a:ea typeface="+mn-ea"/>
                <a:cs typeface="+mn-cs"/>
              </a:rPr>
              <a:t>Analisi</a:t>
            </a:r>
          </a:p>
        </p:txBody>
      </p:sp>
      <p:sp>
        <p:nvSpPr>
          <p:cNvPr id="352264" name="Rectangle 8"/>
          <p:cNvSpPr>
            <a:spLocks noChangeArrowheads="1"/>
          </p:cNvSpPr>
          <p:nvPr/>
        </p:nvSpPr>
        <p:spPr bwMode="auto">
          <a:xfrm>
            <a:off x="5881688" y="2732088"/>
            <a:ext cx="1703387" cy="396875"/>
          </a:xfrm>
          <a:prstGeom prst="rect">
            <a:avLst/>
          </a:prstGeom>
          <a:noFill/>
          <a:ln w="19050">
            <a:noFill/>
            <a:prstDash val="sysDot"/>
            <a:miter lim="800000"/>
            <a:headEnd/>
            <a:tailEnd/>
          </a:ln>
          <a:effectLst/>
        </p:spPr>
        <p:txBody>
          <a:bodyPr wrap="none"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Astrazione</a:t>
            </a:r>
          </a:p>
        </p:txBody>
      </p:sp>
      <p:sp>
        <p:nvSpPr>
          <p:cNvPr id="352265" name="Rectangle 9"/>
          <p:cNvSpPr>
            <a:spLocks noChangeArrowheads="1"/>
          </p:cNvSpPr>
          <p:nvPr/>
        </p:nvSpPr>
        <p:spPr bwMode="auto">
          <a:xfrm>
            <a:off x="5889625" y="4268788"/>
            <a:ext cx="1681163" cy="396875"/>
          </a:xfrm>
          <a:prstGeom prst="rect">
            <a:avLst/>
          </a:prstGeom>
          <a:noFill/>
          <a:ln w="19050">
            <a:noFill/>
            <a:prstDash val="sysDot"/>
            <a:miter lim="800000"/>
            <a:headEnd/>
            <a:tailEnd/>
          </a:ln>
          <a:effectLst/>
        </p:spPr>
        <p:txBody>
          <a:bodyPr wrap="none"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Deduzione</a:t>
            </a:r>
          </a:p>
        </p:txBody>
      </p:sp>
      <p:sp>
        <p:nvSpPr>
          <p:cNvPr id="352266" name="Rectangle 10"/>
          <p:cNvSpPr>
            <a:spLocks noChangeArrowheads="1"/>
          </p:cNvSpPr>
          <p:nvPr/>
        </p:nvSpPr>
        <p:spPr bwMode="auto">
          <a:xfrm>
            <a:off x="3833813" y="5284788"/>
            <a:ext cx="1676400" cy="396875"/>
          </a:xfrm>
          <a:prstGeom prst="rect">
            <a:avLst/>
          </a:prstGeom>
          <a:noFill/>
          <a:ln w="19050">
            <a:noFill/>
            <a:prstDash val="sysDot"/>
            <a:miter lim="800000"/>
            <a:headEnd/>
            <a:tailEnd/>
          </a:ln>
          <a:effectLst/>
        </p:spPr>
        <p:txBody>
          <a:bodyPr wrap="none"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Abduzione</a:t>
            </a:r>
          </a:p>
        </p:txBody>
      </p:sp>
      <p:sp>
        <p:nvSpPr>
          <p:cNvPr id="352267" name="Rectangle 11"/>
          <p:cNvSpPr>
            <a:spLocks noChangeArrowheads="1"/>
          </p:cNvSpPr>
          <p:nvPr/>
        </p:nvSpPr>
        <p:spPr bwMode="auto">
          <a:xfrm>
            <a:off x="1752600" y="4343400"/>
            <a:ext cx="1625600" cy="396875"/>
          </a:xfrm>
          <a:prstGeom prst="rect">
            <a:avLst/>
          </a:prstGeom>
          <a:noFill/>
          <a:ln w="19050">
            <a:noFill/>
            <a:prstDash val="sysDot"/>
            <a:miter lim="800000"/>
            <a:headEnd/>
            <a:tailEnd/>
          </a:ln>
          <a:effectLst/>
        </p:spPr>
        <p:txBody>
          <a:bodyPr lIns="90000" tIns="46800" rIns="90000" bIns="46800">
            <a:spAutoFit/>
          </a:bodyPr>
          <a:lstStyle/>
          <a:p>
            <a:pPr algn="ctr" fontAlgn="auto">
              <a:spcBef>
                <a:spcPts val="0"/>
              </a:spcBef>
              <a:spcAft>
                <a:spcPts val="0"/>
              </a:spcAft>
              <a:defRPr/>
            </a:pPr>
            <a:r>
              <a:rPr lang="it-IT" sz="2000" b="1">
                <a:effectLst>
                  <a:outerShdw blurRad="38100" dist="38100" dir="2700000" algn="tl">
                    <a:srgbClr val="DDDDDD"/>
                  </a:outerShdw>
                </a:effectLst>
                <a:latin typeface="Verdana" charset="0"/>
                <a:ea typeface="+mn-ea"/>
                <a:cs typeface="+mn-cs"/>
              </a:rPr>
              <a:t>Induzione</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2386" name="Rectangle 1026"/>
          <p:cNvSpPr>
            <a:spLocks noChangeArrowheads="1"/>
          </p:cNvSpPr>
          <p:nvPr/>
        </p:nvSpPr>
        <p:spPr bwMode="auto">
          <a:xfrm>
            <a:off x="331788" y="3957638"/>
            <a:ext cx="8467725" cy="15097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2387" name="Rectangle 1027"/>
          <p:cNvSpPr>
            <a:spLocks noChangeArrowheads="1"/>
          </p:cNvSpPr>
          <p:nvPr/>
        </p:nvSpPr>
        <p:spPr bwMode="auto">
          <a:xfrm>
            <a:off x="331788" y="1836738"/>
            <a:ext cx="8467725" cy="19669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45252" name="Rectangle 1028"/>
          <p:cNvSpPr>
            <a:spLocks noChangeArrowheads="1"/>
          </p:cNvSpPr>
          <p:nvPr/>
        </p:nvSpPr>
        <p:spPr bwMode="auto">
          <a:xfrm>
            <a:off x="254000" y="114300"/>
            <a:ext cx="36068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Analisi</a:t>
            </a:r>
          </a:p>
        </p:txBody>
      </p:sp>
      <p:sp>
        <p:nvSpPr>
          <p:cNvPr id="272389" name="Rectangle 1029"/>
          <p:cNvSpPr>
            <a:spLocks noChangeArrowheads="1"/>
          </p:cNvSpPr>
          <p:nvPr/>
        </p:nvSpPr>
        <p:spPr bwMode="auto">
          <a:xfrm>
            <a:off x="347663" y="1195388"/>
            <a:ext cx="6191250" cy="3962400"/>
          </a:xfrm>
          <a:prstGeom prst="rect">
            <a:avLst/>
          </a:prstGeom>
          <a:noFill/>
          <a:ln w="9525">
            <a:noFill/>
            <a:miter lim="800000"/>
            <a:headEnd/>
            <a:tailEnd/>
          </a:ln>
        </p:spPr>
        <p:txBody>
          <a:bodyPr>
            <a:prstTxWarp prst="textNoShape">
              <a:avLst/>
            </a:prstTxWarp>
            <a:spAutoFit/>
          </a:bodyPr>
          <a:lstStyle/>
          <a:p>
            <a:pPr marL="266700" indent="-266700" eaLnBrk="0" hangingPunct="0"/>
            <a:r>
              <a:rPr lang="it-IT">
                <a:latin typeface="Calibri" pitchFamily="-108" charset="0"/>
              </a:rPr>
              <a:t>Può essere concepita in due modi differenti:</a:t>
            </a:r>
          </a:p>
          <a:p>
            <a:pPr marL="266700" indent="-266700" eaLnBrk="0" hangingPunct="0"/>
            <a:endParaRPr lang="it-IT">
              <a:latin typeface="Calibri" pitchFamily="-108" charset="0"/>
            </a:endParaRPr>
          </a:p>
          <a:p>
            <a:pPr marL="266700" indent="-266700" eaLnBrk="0" hangingPunct="0"/>
            <a:endParaRPr lang="it-IT">
              <a:latin typeface="Calibri" pitchFamily="-108" charset="0"/>
            </a:endParaRPr>
          </a:p>
          <a:p>
            <a:pPr marL="266700" indent="-266700" eaLnBrk="0" hangingPunct="0">
              <a:buClr>
                <a:srgbClr val="FF0000"/>
              </a:buClr>
              <a:buSzPct val="125000"/>
              <a:buFontTx/>
              <a:buChar char="•"/>
            </a:pPr>
            <a:r>
              <a:rPr lang="it-IT" sz="2800" b="1">
                <a:latin typeface="Calibri" pitchFamily="-108" charset="0"/>
              </a:rPr>
              <a:t>Scomposizione</a:t>
            </a:r>
            <a:r>
              <a:rPr lang="it-IT" sz="2800">
                <a:latin typeface="Calibri" pitchFamily="-108" charset="0"/>
              </a:rPr>
              <a:t> di un problema   complesso nelle sue parti;</a:t>
            </a:r>
          </a:p>
          <a:p>
            <a:pPr marL="266700" indent="-266700" eaLnBrk="0" hangingPunct="0">
              <a:buClr>
                <a:srgbClr val="FF0000"/>
              </a:buClr>
              <a:buSzPct val="125000"/>
              <a:buFontTx/>
              <a:buChar char="•"/>
            </a:pPr>
            <a:endParaRPr lang="it-IT" sz="2800">
              <a:latin typeface="Calibri" pitchFamily="-108" charset="0"/>
            </a:endParaRPr>
          </a:p>
          <a:p>
            <a:pPr marL="266700" indent="-266700" eaLnBrk="0" hangingPunct="0">
              <a:buClr>
                <a:srgbClr val="FF0000"/>
              </a:buClr>
              <a:buSzPct val="125000"/>
              <a:buFontTx/>
              <a:buChar char="•"/>
            </a:pPr>
            <a:endParaRPr lang="it-IT" sz="2800">
              <a:latin typeface="Calibri" pitchFamily="-108" charset="0"/>
            </a:endParaRPr>
          </a:p>
          <a:p>
            <a:pPr marL="266700" indent="-266700" eaLnBrk="0" hangingPunct="0">
              <a:buClr>
                <a:srgbClr val="FF0000"/>
              </a:buClr>
              <a:buSzPct val="125000"/>
              <a:buFontTx/>
              <a:buChar char="•"/>
            </a:pPr>
            <a:endParaRPr lang="it-IT" sz="1400">
              <a:latin typeface="Calibri" pitchFamily="-108" charset="0"/>
            </a:endParaRPr>
          </a:p>
          <a:p>
            <a:pPr marL="266700" indent="-266700" eaLnBrk="0" hangingPunct="0">
              <a:buClr>
                <a:srgbClr val="FF0000"/>
              </a:buClr>
              <a:buSzPct val="125000"/>
              <a:buFontTx/>
              <a:buChar char="•"/>
            </a:pPr>
            <a:r>
              <a:rPr lang="it-IT" sz="2800" b="1">
                <a:latin typeface="Calibri" pitchFamily="-108" charset="0"/>
              </a:rPr>
              <a:t>Riduzione</a:t>
            </a:r>
            <a:r>
              <a:rPr lang="it-IT" sz="2800">
                <a:latin typeface="Calibri" pitchFamily="-108" charset="0"/>
              </a:rPr>
              <a:t> di un problema a un altro</a:t>
            </a:r>
          </a:p>
          <a:p>
            <a:pPr marL="266700" indent="-266700" eaLnBrk="0" hangingPunct="0">
              <a:buClr>
                <a:srgbClr val="FF0000"/>
              </a:buClr>
              <a:buSzPct val="125000"/>
              <a:buFontTx/>
              <a:buChar char="•"/>
            </a:pPr>
            <a:endParaRPr lang="it-IT" sz="2800">
              <a:latin typeface="Calibri" pitchFamily="-108" charset="0"/>
            </a:endParaRPr>
          </a:p>
        </p:txBody>
      </p:sp>
      <p:sp>
        <p:nvSpPr>
          <p:cNvPr id="1845254" name="AutoShape 1030"/>
          <p:cNvSpPr>
            <a:spLocks noChangeArrowheads="1"/>
          </p:cNvSpPr>
          <p:nvPr/>
        </p:nvSpPr>
        <p:spPr bwMode="auto">
          <a:xfrm rot="16200000">
            <a:off x="6921500" y="27559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grpSp>
        <p:nvGrpSpPr>
          <p:cNvPr id="272391" name="Group 1031"/>
          <p:cNvGrpSpPr>
            <a:grpSpLocks/>
          </p:cNvGrpSpPr>
          <p:nvPr/>
        </p:nvGrpSpPr>
        <p:grpSpPr bwMode="auto">
          <a:xfrm>
            <a:off x="6148388" y="2667000"/>
            <a:ext cx="647700" cy="654050"/>
            <a:chOff x="3873" y="1680"/>
            <a:chExt cx="408" cy="412"/>
          </a:xfrm>
        </p:grpSpPr>
        <p:sp>
          <p:nvSpPr>
            <p:cNvPr id="272406" name="Freeform 1032"/>
            <p:cNvSpPr>
              <a:spLocks/>
            </p:cNvSpPr>
            <p:nvPr/>
          </p:nvSpPr>
          <p:spPr bwMode="auto">
            <a:xfrm>
              <a:off x="3892" y="1880"/>
              <a:ext cx="389" cy="212"/>
            </a:xfrm>
            <a:custGeom>
              <a:avLst/>
              <a:gdLst>
                <a:gd name="T0" fmla="*/ 136228 w 228"/>
                <a:gd name="T1" fmla="*/ 432270 h 123"/>
                <a:gd name="T2" fmla="*/ 689270 w 228"/>
                <a:gd name="T3" fmla="*/ 432270 h 123"/>
                <a:gd name="T4" fmla="*/ 689270 w 228"/>
                <a:gd name="T5" fmla="*/ 144456 h 123"/>
                <a:gd name="T6" fmla="*/ 664434 w 228"/>
                <a:gd name="T7" fmla="*/ 108048 h 123"/>
                <a:gd name="T8" fmla="*/ 637610 w 228"/>
                <a:gd name="T9" fmla="*/ 73302 h 123"/>
                <a:gd name="T10" fmla="*/ 604052 w 228"/>
                <a:gd name="T11" fmla="*/ 48627 h 123"/>
                <a:gd name="T12" fmla="*/ 570091 w 228"/>
                <a:gd name="T13" fmla="*/ 28213 h 123"/>
                <a:gd name="T14" fmla="*/ 534814 w 228"/>
                <a:gd name="T15" fmla="*/ 14316 h 123"/>
                <a:gd name="T16" fmla="*/ 499568 w 228"/>
                <a:gd name="T17" fmla="*/ 3744 h 123"/>
                <a:gd name="T18" fmla="*/ 458489 w 228"/>
                <a:gd name="T19" fmla="*/ 0 h 123"/>
                <a:gd name="T20" fmla="*/ 449611 w 228"/>
                <a:gd name="T21" fmla="*/ 33041 h 123"/>
                <a:gd name="T22" fmla="*/ 431817 w 228"/>
                <a:gd name="T23" fmla="*/ 59017 h 123"/>
                <a:gd name="T24" fmla="*/ 411096 w 228"/>
                <a:gd name="T25" fmla="*/ 83812 h 123"/>
                <a:gd name="T26" fmla="*/ 386185 w 228"/>
                <a:gd name="T27" fmla="*/ 98156 h 123"/>
                <a:gd name="T28" fmla="*/ 359052 w 228"/>
                <a:gd name="T29" fmla="*/ 106462 h 123"/>
                <a:gd name="T30" fmla="*/ 329140 w 228"/>
                <a:gd name="T31" fmla="*/ 106462 h 123"/>
                <a:gd name="T32" fmla="*/ 303087 w 228"/>
                <a:gd name="T33" fmla="*/ 98156 h 123"/>
                <a:gd name="T34" fmla="*/ 278210 w 228"/>
                <a:gd name="T35" fmla="*/ 83812 h 123"/>
                <a:gd name="T36" fmla="*/ 256035 w 228"/>
                <a:gd name="T37" fmla="*/ 59017 h 123"/>
                <a:gd name="T38" fmla="*/ 238508 w 228"/>
                <a:gd name="T39" fmla="*/ 33041 h 123"/>
                <a:gd name="T40" fmla="*/ 230774 w 228"/>
                <a:gd name="T41" fmla="*/ 0 h 123"/>
                <a:gd name="T42" fmla="*/ 189748 w 228"/>
                <a:gd name="T43" fmla="*/ 3744 h 123"/>
                <a:gd name="T44" fmla="*/ 154013 w 228"/>
                <a:gd name="T45" fmla="*/ 14316 h 123"/>
                <a:gd name="T46" fmla="*/ 118664 w 228"/>
                <a:gd name="T47" fmla="*/ 28213 h 123"/>
                <a:gd name="T48" fmla="*/ 85223 w 228"/>
                <a:gd name="T49" fmla="*/ 48627 h 123"/>
                <a:gd name="T50" fmla="*/ 50961 w 228"/>
                <a:gd name="T51" fmla="*/ 73302 h 123"/>
                <a:gd name="T52" fmla="*/ 24836 w 228"/>
                <a:gd name="T53" fmla="*/ 108048 h 123"/>
                <a:gd name="T54" fmla="*/ 0 w 228"/>
                <a:gd name="T55" fmla="*/ 144456 h 123"/>
                <a:gd name="T56" fmla="*/ 0 w 228"/>
                <a:gd name="T57" fmla="*/ 432270 h 123"/>
                <a:gd name="T58" fmla="*/ 136228 w 228"/>
                <a:gd name="T59" fmla="*/ 432270 h 1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8"/>
                <a:gd name="T91" fmla="*/ 0 h 123"/>
                <a:gd name="T92" fmla="*/ 228 w 228"/>
                <a:gd name="T93" fmla="*/ 123 h 12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108" charset="0"/>
              </a:endParaRPr>
            </a:p>
          </p:txBody>
        </p:sp>
        <p:sp>
          <p:nvSpPr>
            <p:cNvPr id="272407" name="Freeform 1033"/>
            <p:cNvSpPr>
              <a:spLocks/>
            </p:cNvSpPr>
            <p:nvPr/>
          </p:nvSpPr>
          <p:spPr bwMode="auto">
            <a:xfrm>
              <a:off x="4004" y="1690"/>
              <a:ext cx="171" cy="240"/>
            </a:xfrm>
            <a:custGeom>
              <a:avLst/>
              <a:gdLst>
                <a:gd name="T0" fmla="*/ 254426 w 100"/>
                <a:gd name="T1" fmla="*/ 343126 h 139"/>
                <a:gd name="T2" fmla="*/ 274527 w 100"/>
                <a:gd name="T3" fmla="*/ 317209 h 139"/>
                <a:gd name="T4" fmla="*/ 290553 w 100"/>
                <a:gd name="T5" fmla="*/ 293605 h 139"/>
                <a:gd name="T6" fmla="*/ 303788 w 100"/>
                <a:gd name="T7" fmla="*/ 259022 h 139"/>
                <a:gd name="T8" fmla="*/ 308900 w 100"/>
                <a:gd name="T9" fmla="*/ 228192 h 139"/>
                <a:gd name="T10" fmla="*/ 311885 w 100"/>
                <a:gd name="T11" fmla="*/ 193155 h 139"/>
                <a:gd name="T12" fmla="*/ 308900 w 100"/>
                <a:gd name="T13" fmla="*/ 155453 h 139"/>
                <a:gd name="T14" fmla="*/ 299322 w 100"/>
                <a:gd name="T15" fmla="*/ 115096 h 139"/>
                <a:gd name="T16" fmla="*/ 281526 w 100"/>
                <a:gd name="T17" fmla="*/ 80105 h 139"/>
                <a:gd name="T18" fmla="*/ 263195 w 100"/>
                <a:gd name="T19" fmla="*/ 49920 h 139"/>
                <a:gd name="T20" fmla="*/ 233861 w 100"/>
                <a:gd name="T21" fmla="*/ 25197 h 139"/>
                <a:gd name="T22" fmla="*/ 203249 w 100"/>
                <a:gd name="T23" fmla="*/ 11299 h 139"/>
                <a:gd name="T24" fmla="*/ 171872 w 100"/>
                <a:gd name="T25" fmla="*/ 0 h 139"/>
                <a:gd name="T26" fmla="*/ 141167 w 100"/>
                <a:gd name="T27" fmla="*/ 0 h 139"/>
                <a:gd name="T28" fmla="*/ 110189 w 100"/>
                <a:gd name="T29" fmla="*/ 11299 h 139"/>
                <a:gd name="T30" fmla="*/ 79264 w 100"/>
                <a:gd name="T31" fmla="*/ 25197 h 139"/>
                <a:gd name="T32" fmla="*/ 53663 w 100"/>
                <a:gd name="T33" fmla="*/ 49920 h 139"/>
                <a:gd name="T34" fmla="*/ 31382 w 100"/>
                <a:gd name="T35" fmla="*/ 80105 h 139"/>
                <a:gd name="T36" fmla="*/ 13246 w 100"/>
                <a:gd name="T37" fmla="*/ 115096 h 139"/>
                <a:gd name="T38" fmla="*/ 3199 w 100"/>
                <a:gd name="T39" fmla="*/ 155453 h 139"/>
                <a:gd name="T40" fmla="*/ 0 w 100"/>
                <a:gd name="T41" fmla="*/ 193155 h 139"/>
                <a:gd name="T42" fmla="*/ 3199 w 100"/>
                <a:gd name="T43" fmla="*/ 228192 h 139"/>
                <a:gd name="T44" fmla="*/ 9354 w 100"/>
                <a:gd name="T45" fmla="*/ 259022 h 139"/>
                <a:gd name="T46" fmla="*/ 22651 w 100"/>
                <a:gd name="T47" fmla="*/ 293605 h 139"/>
                <a:gd name="T48" fmla="*/ 38733 w 100"/>
                <a:gd name="T49" fmla="*/ 317209 h 139"/>
                <a:gd name="T50" fmla="*/ 58778 w 100"/>
                <a:gd name="T51" fmla="*/ 343126 h 139"/>
                <a:gd name="T52" fmla="*/ 34373 w 100"/>
                <a:gd name="T53" fmla="*/ 372019 h 139"/>
                <a:gd name="T54" fmla="*/ 34373 w 100"/>
                <a:gd name="T55" fmla="*/ 502042 h 139"/>
                <a:gd name="T56" fmla="*/ 278196 w 100"/>
                <a:gd name="T57" fmla="*/ 502042 h 139"/>
                <a:gd name="T58" fmla="*/ 278196 w 100"/>
                <a:gd name="T59" fmla="*/ 372019 h 139"/>
                <a:gd name="T60" fmla="*/ 254426 w 100"/>
                <a:gd name="T61" fmla="*/ 343126 h 1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9"/>
                <a:gd name="T95" fmla="*/ 100 w 100"/>
                <a:gd name="T96" fmla="*/ 139 h 13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108" charset="0"/>
              </a:endParaRPr>
            </a:p>
          </p:txBody>
        </p:sp>
        <p:sp>
          <p:nvSpPr>
            <p:cNvPr id="272408" name="Freeform 1034"/>
            <p:cNvSpPr>
              <a:spLocks/>
            </p:cNvSpPr>
            <p:nvPr/>
          </p:nvSpPr>
          <p:spPr bwMode="auto">
            <a:xfrm>
              <a:off x="3986" y="1680"/>
              <a:ext cx="170" cy="238"/>
            </a:xfrm>
            <a:custGeom>
              <a:avLst/>
              <a:gdLst>
                <a:gd name="T0" fmla="*/ 233073 w 100"/>
                <a:gd name="T1" fmla="*/ 333103 h 138"/>
                <a:gd name="T2" fmla="*/ 253103 w 100"/>
                <a:gd name="T3" fmla="*/ 313139 h 138"/>
                <a:gd name="T4" fmla="*/ 266363 w 100"/>
                <a:gd name="T5" fmla="*/ 283720 h 138"/>
                <a:gd name="T6" fmla="*/ 274579 w 100"/>
                <a:gd name="T7" fmla="*/ 255383 h 138"/>
                <a:gd name="T8" fmla="*/ 283096 w 100"/>
                <a:gd name="T9" fmla="*/ 220964 h 138"/>
                <a:gd name="T10" fmla="*/ 286300 w 100"/>
                <a:gd name="T11" fmla="*/ 187380 h 138"/>
                <a:gd name="T12" fmla="*/ 283096 w 100"/>
                <a:gd name="T13" fmla="*/ 148079 h 138"/>
                <a:gd name="T14" fmla="*/ 272755 w 100"/>
                <a:gd name="T15" fmla="*/ 108649 h 138"/>
                <a:gd name="T16" fmla="*/ 261513 w 100"/>
                <a:gd name="T17" fmla="*/ 79151 h 138"/>
                <a:gd name="T18" fmla="*/ 237881 w 100"/>
                <a:gd name="T19" fmla="*/ 45894 h 138"/>
                <a:gd name="T20" fmla="*/ 216320 w 100"/>
                <a:gd name="T21" fmla="*/ 24976 h 138"/>
                <a:gd name="T22" fmla="*/ 187162 w 100"/>
                <a:gd name="T23" fmla="*/ 6505 h 138"/>
                <a:gd name="T24" fmla="*/ 158340 w 100"/>
                <a:gd name="T25" fmla="*/ 0 h 138"/>
                <a:gd name="T26" fmla="*/ 129892 w 100"/>
                <a:gd name="T27" fmla="*/ 0 h 138"/>
                <a:gd name="T28" fmla="*/ 97957 w 100"/>
                <a:gd name="T29" fmla="*/ 6505 h 138"/>
                <a:gd name="T30" fmla="*/ 72345 w 100"/>
                <a:gd name="T31" fmla="*/ 24976 h 138"/>
                <a:gd name="T32" fmla="*/ 48419 w 100"/>
                <a:gd name="T33" fmla="*/ 45894 h 138"/>
                <a:gd name="T34" fmla="*/ 25900 w 100"/>
                <a:gd name="T35" fmla="*/ 79151 h 138"/>
                <a:gd name="T36" fmla="*/ 15235 w 100"/>
                <a:gd name="T37" fmla="*/ 108649 h 138"/>
                <a:gd name="T38" fmla="*/ 3101 w 100"/>
                <a:gd name="T39" fmla="*/ 148079 h 138"/>
                <a:gd name="T40" fmla="*/ 0 w 100"/>
                <a:gd name="T41" fmla="*/ 187380 h 138"/>
                <a:gd name="T42" fmla="*/ 3101 w 100"/>
                <a:gd name="T43" fmla="*/ 220964 h 138"/>
                <a:gd name="T44" fmla="*/ 8962 w 100"/>
                <a:gd name="T45" fmla="*/ 255383 h 138"/>
                <a:gd name="T46" fmla="*/ 19938 w 100"/>
                <a:gd name="T47" fmla="*/ 283720 h 138"/>
                <a:gd name="T48" fmla="*/ 33895 w 100"/>
                <a:gd name="T49" fmla="*/ 313139 h 138"/>
                <a:gd name="T50" fmla="*/ 52413 w 100"/>
                <a:gd name="T51" fmla="*/ 333103 h 138"/>
                <a:gd name="T52" fmla="*/ 31477 w 100"/>
                <a:gd name="T53" fmla="*/ 366248 h 138"/>
                <a:gd name="T54" fmla="*/ 31477 w 100"/>
                <a:gd name="T55" fmla="*/ 489314 h 138"/>
                <a:gd name="T56" fmla="*/ 254621 w 100"/>
                <a:gd name="T57" fmla="*/ 489314 h 138"/>
                <a:gd name="T58" fmla="*/ 254621 w 100"/>
                <a:gd name="T59" fmla="*/ 366248 h 138"/>
                <a:gd name="T60" fmla="*/ 233073 w 100"/>
                <a:gd name="T61" fmla="*/ 333103 h 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8"/>
                <a:gd name="T95" fmla="*/ 100 w 100"/>
                <a:gd name="T96" fmla="*/ 138 h 1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195"/>
              </a:schemeClr>
            </a:solidFill>
            <a:ln w="1588">
              <a:solidFill>
                <a:srgbClr val="000000"/>
              </a:solidFill>
              <a:round/>
              <a:headEnd/>
              <a:tailEnd/>
            </a:ln>
          </p:spPr>
          <p:txBody>
            <a:bodyPr>
              <a:prstTxWarp prst="textNoShape">
                <a:avLst/>
              </a:prstTxWarp>
            </a:bodyPr>
            <a:lstStyle/>
            <a:p>
              <a:endParaRPr lang="it-IT">
                <a:latin typeface="Calibri" pitchFamily="-108" charset="0"/>
              </a:endParaRPr>
            </a:p>
          </p:txBody>
        </p:sp>
        <p:sp>
          <p:nvSpPr>
            <p:cNvPr id="272409" name="Freeform 1035"/>
            <p:cNvSpPr>
              <a:spLocks/>
            </p:cNvSpPr>
            <p:nvPr/>
          </p:nvSpPr>
          <p:spPr bwMode="auto">
            <a:xfrm>
              <a:off x="3986" y="1680"/>
              <a:ext cx="170" cy="91"/>
            </a:xfrm>
            <a:custGeom>
              <a:avLst/>
              <a:gdLst>
                <a:gd name="T0" fmla="*/ 0 w 100"/>
                <a:gd name="T1" fmla="*/ 175843 h 53"/>
                <a:gd name="T2" fmla="*/ 31477 w 100"/>
                <a:gd name="T3" fmla="*/ 175843 h 53"/>
                <a:gd name="T4" fmla="*/ 62305 w 100"/>
                <a:gd name="T5" fmla="*/ 172766 h 53"/>
                <a:gd name="T6" fmla="*/ 90969 w 100"/>
                <a:gd name="T7" fmla="*/ 170139 h 53"/>
                <a:gd name="T8" fmla="*/ 117582 w 100"/>
                <a:gd name="T9" fmla="*/ 166767 h 53"/>
                <a:gd name="T10" fmla="*/ 139930 w 100"/>
                <a:gd name="T11" fmla="*/ 158984 h 53"/>
                <a:gd name="T12" fmla="*/ 158340 w 100"/>
                <a:gd name="T13" fmla="*/ 153699 h 53"/>
                <a:gd name="T14" fmla="*/ 171401 w 100"/>
                <a:gd name="T15" fmla="*/ 146520 h 53"/>
                <a:gd name="T16" fmla="*/ 180062 w 100"/>
                <a:gd name="T17" fmla="*/ 139819 h 53"/>
                <a:gd name="T18" fmla="*/ 183663 w 100"/>
                <a:gd name="T19" fmla="*/ 133286 h 53"/>
                <a:gd name="T20" fmla="*/ 187162 w 100"/>
                <a:gd name="T21" fmla="*/ 142911 h 53"/>
                <a:gd name="T22" fmla="*/ 195318 w 100"/>
                <a:gd name="T23" fmla="*/ 153699 h 53"/>
                <a:gd name="T24" fmla="*/ 205005 w 100"/>
                <a:gd name="T25" fmla="*/ 158984 h 53"/>
                <a:gd name="T26" fmla="*/ 220816 w 100"/>
                <a:gd name="T27" fmla="*/ 166767 h 53"/>
                <a:gd name="T28" fmla="*/ 244786 w 100"/>
                <a:gd name="T29" fmla="*/ 170139 h 53"/>
                <a:gd name="T30" fmla="*/ 262900 w 100"/>
                <a:gd name="T31" fmla="*/ 175843 h 53"/>
                <a:gd name="T32" fmla="*/ 286300 w 100"/>
                <a:gd name="T33" fmla="*/ 175843 h 53"/>
                <a:gd name="T34" fmla="*/ 286300 w 100"/>
                <a:gd name="T35" fmla="*/ 142911 h 53"/>
                <a:gd name="T36" fmla="*/ 281416 w 100"/>
                <a:gd name="T37" fmla="*/ 109955 h 53"/>
                <a:gd name="T38" fmla="*/ 269178 w 100"/>
                <a:gd name="T39" fmla="*/ 78899 h 53"/>
                <a:gd name="T40" fmla="*/ 253103 w 100"/>
                <a:gd name="T41" fmla="*/ 52136 h 53"/>
                <a:gd name="T42" fmla="*/ 229024 w 100"/>
                <a:gd name="T43" fmla="*/ 29469 h 53"/>
                <a:gd name="T44" fmla="*/ 203993 w 100"/>
                <a:gd name="T45" fmla="*/ 13732 h 53"/>
                <a:gd name="T46" fmla="*/ 175381 w 100"/>
                <a:gd name="T47" fmla="*/ 3391 h 53"/>
                <a:gd name="T48" fmla="*/ 143992 w 100"/>
                <a:gd name="T49" fmla="*/ 0 h 53"/>
                <a:gd name="T50" fmla="*/ 110626 w 100"/>
                <a:gd name="T51" fmla="*/ 3391 h 53"/>
                <a:gd name="T52" fmla="*/ 82312 w 100"/>
                <a:gd name="T53" fmla="*/ 13732 h 53"/>
                <a:gd name="T54" fmla="*/ 57622 w 100"/>
                <a:gd name="T55" fmla="*/ 29469 h 53"/>
                <a:gd name="T56" fmla="*/ 33895 w 100"/>
                <a:gd name="T57" fmla="*/ 52136 h 53"/>
                <a:gd name="T58" fmla="*/ 16754 w 100"/>
                <a:gd name="T59" fmla="*/ 78899 h 53"/>
                <a:gd name="T60" fmla="*/ 5272 w 100"/>
                <a:gd name="T61" fmla="*/ 109955 h 53"/>
                <a:gd name="T62" fmla="*/ 0 w 100"/>
                <a:gd name="T63" fmla="*/ 142911 h 53"/>
                <a:gd name="T64" fmla="*/ 0 w 100"/>
                <a:gd name="T65" fmla="*/ 175843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53"/>
                <a:gd name="T101" fmla="*/ 100 w 100"/>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tx1">
                <a:alpha val="50195"/>
              </a:schemeClr>
            </a:solidFill>
            <a:ln w="1651">
              <a:solidFill>
                <a:srgbClr val="000000"/>
              </a:solidFill>
              <a:round/>
              <a:headEnd/>
              <a:tailEnd/>
            </a:ln>
          </p:spPr>
          <p:txBody>
            <a:bodyPr>
              <a:prstTxWarp prst="textNoShape">
                <a:avLst/>
              </a:prstTxWarp>
            </a:bodyPr>
            <a:lstStyle/>
            <a:p>
              <a:endParaRPr lang="it-IT">
                <a:latin typeface="Calibri" pitchFamily="-108" charset="0"/>
              </a:endParaRPr>
            </a:p>
          </p:txBody>
        </p:sp>
        <p:sp>
          <p:nvSpPr>
            <p:cNvPr id="272410" name="Freeform 1036"/>
            <p:cNvSpPr>
              <a:spLocks/>
            </p:cNvSpPr>
            <p:nvPr/>
          </p:nvSpPr>
          <p:spPr bwMode="auto">
            <a:xfrm>
              <a:off x="3873" y="1858"/>
              <a:ext cx="396" cy="222"/>
            </a:xfrm>
            <a:custGeom>
              <a:avLst/>
              <a:gdLst>
                <a:gd name="T0" fmla="*/ 115721 w 232"/>
                <a:gd name="T1" fmla="*/ 443367 h 129"/>
                <a:gd name="T2" fmla="*/ 705978 w 232"/>
                <a:gd name="T3" fmla="*/ 443367 h 129"/>
                <a:gd name="T4" fmla="*/ 705978 w 232"/>
                <a:gd name="T5" fmla="*/ 147881 h 129"/>
                <a:gd name="T6" fmla="*/ 680774 w 232"/>
                <a:gd name="T7" fmla="*/ 110322 h 129"/>
                <a:gd name="T8" fmla="*/ 650007 w 232"/>
                <a:gd name="T9" fmla="*/ 80381 h 129"/>
                <a:gd name="T10" fmla="*/ 620385 w 232"/>
                <a:gd name="T11" fmla="*/ 52168 h 129"/>
                <a:gd name="T12" fmla="*/ 584788 w 232"/>
                <a:gd name="T13" fmla="*/ 27778 h 129"/>
                <a:gd name="T14" fmla="*/ 546825 w 232"/>
                <a:gd name="T15" fmla="*/ 14189 h 129"/>
                <a:gd name="T16" fmla="*/ 507822 w 232"/>
                <a:gd name="T17" fmla="*/ 3456 h 129"/>
                <a:gd name="T18" fmla="*/ 472365 w 232"/>
                <a:gd name="T19" fmla="*/ 0 h 129"/>
                <a:gd name="T20" fmla="*/ 459329 w 232"/>
                <a:gd name="T21" fmla="*/ 30314 h 129"/>
                <a:gd name="T22" fmla="*/ 443624 w 232"/>
                <a:gd name="T23" fmla="*/ 58056 h 129"/>
                <a:gd name="T24" fmla="*/ 425772 w 232"/>
                <a:gd name="T25" fmla="*/ 80381 h 129"/>
                <a:gd name="T26" fmla="*/ 404154 w 232"/>
                <a:gd name="T27" fmla="*/ 96379 h 129"/>
                <a:gd name="T28" fmla="*/ 378061 w 232"/>
                <a:gd name="T29" fmla="*/ 105966 h 129"/>
                <a:gd name="T30" fmla="*/ 352868 w 232"/>
                <a:gd name="T31" fmla="*/ 114084 h 129"/>
                <a:gd name="T32" fmla="*/ 327908 w 232"/>
                <a:gd name="T33" fmla="*/ 105966 h 129"/>
                <a:gd name="T34" fmla="*/ 301016 w 232"/>
                <a:gd name="T35" fmla="*/ 96379 h 129"/>
                <a:gd name="T36" fmla="*/ 276739 w 232"/>
                <a:gd name="T37" fmla="*/ 80381 h 129"/>
                <a:gd name="T38" fmla="*/ 261969 w 232"/>
                <a:gd name="T39" fmla="*/ 58056 h 129"/>
                <a:gd name="T40" fmla="*/ 246500 w 232"/>
                <a:gd name="T41" fmla="*/ 30314 h 129"/>
                <a:gd name="T42" fmla="*/ 233662 w 232"/>
                <a:gd name="T43" fmla="*/ 0 h 129"/>
                <a:gd name="T44" fmla="*/ 197524 w 232"/>
                <a:gd name="T45" fmla="*/ 3456 h 129"/>
                <a:gd name="T46" fmla="*/ 158311 w 232"/>
                <a:gd name="T47" fmla="*/ 14189 h 129"/>
                <a:gd name="T48" fmla="*/ 121115 w 232"/>
                <a:gd name="T49" fmla="*/ 27778 h 129"/>
                <a:gd name="T50" fmla="*/ 85616 w 232"/>
                <a:gd name="T51" fmla="*/ 52168 h 129"/>
                <a:gd name="T52" fmla="*/ 52018 w 232"/>
                <a:gd name="T53" fmla="*/ 80381 h 129"/>
                <a:gd name="T54" fmla="*/ 24980 w 232"/>
                <a:gd name="T55" fmla="*/ 110322 h 129"/>
                <a:gd name="T56" fmla="*/ 0 w 232"/>
                <a:gd name="T57" fmla="*/ 147881 h 129"/>
                <a:gd name="T58" fmla="*/ 0 w 232"/>
                <a:gd name="T59" fmla="*/ 443367 h 129"/>
                <a:gd name="T60" fmla="*/ 115721 w 232"/>
                <a:gd name="T61" fmla="*/ 443367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108" charset="0"/>
              </a:endParaRPr>
            </a:p>
          </p:txBody>
        </p:sp>
        <p:sp>
          <p:nvSpPr>
            <p:cNvPr id="272411" name="Line 1037"/>
            <p:cNvSpPr>
              <a:spLocks noChangeShapeType="1"/>
            </p:cNvSpPr>
            <p:nvPr/>
          </p:nvSpPr>
          <p:spPr bwMode="auto">
            <a:xfrm>
              <a:off x="3952" y="2006"/>
              <a:ext cx="1" cy="74"/>
            </a:xfrm>
            <a:prstGeom prst="line">
              <a:avLst/>
            </a:prstGeom>
            <a:noFill/>
            <a:ln w="1588">
              <a:solidFill>
                <a:srgbClr val="000000"/>
              </a:solidFill>
              <a:round/>
              <a:headEnd/>
              <a:tailEnd/>
            </a:ln>
          </p:spPr>
          <p:txBody>
            <a:bodyPr>
              <a:prstTxWarp prst="textNoShape">
                <a:avLst/>
              </a:prstTxWarp>
            </a:bodyPr>
            <a:lstStyle/>
            <a:p>
              <a:endParaRPr lang="it-IT"/>
            </a:p>
          </p:txBody>
        </p:sp>
        <p:sp>
          <p:nvSpPr>
            <p:cNvPr id="272412" name="Line 1038"/>
            <p:cNvSpPr>
              <a:spLocks noChangeShapeType="1"/>
            </p:cNvSpPr>
            <p:nvPr/>
          </p:nvSpPr>
          <p:spPr bwMode="auto">
            <a:xfrm flipV="1">
              <a:off x="4191" y="2006"/>
              <a:ext cx="1" cy="74"/>
            </a:xfrm>
            <a:prstGeom prst="line">
              <a:avLst/>
            </a:prstGeom>
            <a:noFill/>
            <a:ln w="1588">
              <a:solidFill>
                <a:srgbClr val="000000"/>
              </a:solidFill>
              <a:round/>
              <a:headEnd/>
              <a:tailEnd/>
            </a:ln>
          </p:spPr>
          <p:txBody>
            <a:bodyPr>
              <a:prstTxWarp prst="textNoShape">
                <a:avLst/>
              </a:prstTxWarp>
            </a:bodyPr>
            <a:lstStyle/>
            <a:p>
              <a:endParaRPr lang="it-IT"/>
            </a:p>
          </p:txBody>
        </p:sp>
        <p:sp>
          <p:nvSpPr>
            <p:cNvPr id="272413" name="Freeform 1039"/>
            <p:cNvSpPr>
              <a:spLocks/>
            </p:cNvSpPr>
            <p:nvPr/>
          </p:nvSpPr>
          <p:spPr bwMode="auto">
            <a:xfrm>
              <a:off x="3873" y="1858"/>
              <a:ext cx="396" cy="222"/>
            </a:xfrm>
            <a:custGeom>
              <a:avLst/>
              <a:gdLst>
                <a:gd name="T0" fmla="*/ 115721 w 232"/>
                <a:gd name="T1" fmla="*/ 443367 h 129"/>
                <a:gd name="T2" fmla="*/ 705978 w 232"/>
                <a:gd name="T3" fmla="*/ 443367 h 129"/>
                <a:gd name="T4" fmla="*/ 705978 w 232"/>
                <a:gd name="T5" fmla="*/ 147881 h 129"/>
                <a:gd name="T6" fmla="*/ 680774 w 232"/>
                <a:gd name="T7" fmla="*/ 110322 h 129"/>
                <a:gd name="T8" fmla="*/ 650007 w 232"/>
                <a:gd name="T9" fmla="*/ 80381 h 129"/>
                <a:gd name="T10" fmla="*/ 620385 w 232"/>
                <a:gd name="T11" fmla="*/ 52168 h 129"/>
                <a:gd name="T12" fmla="*/ 584788 w 232"/>
                <a:gd name="T13" fmla="*/ 27778 h 129"/>
                <a:gd name="T14" fmla="*/ 546825 w 232"/>
                <a:gd name="T15" fmla="*/ 14189 h 129"/>
                <a:gd name="T16" fmla="*/ 507822 w 232"/>
                <a:gd name="T17" fmla="*/ 3456 h 129"/>
                <a:gd name="T18" fmla="*/ 472365 w 232"/>
                <a:gd name="T19" fmla="*/ 0 h 129"/>
                <a:gd name="T20" fmla="*/ 459329 w 232"/>
                <a:gd name="T21" fmla="*/ 30314 h 129"/>
                <a:gd name="T22" fmla="*/ 443624 w 232"/>
                <a:gd name="T23" fmla="*/ 58056 h 129"/>
                <a:gd name="T24" fmla="*/ 425772 w 232"/>
                <a:gd name="T25" fmla="*/ 80381 h 129"/>
                <a:gd name="T26" fmla="*/ 404154 w 232"/>
                <a:gd name="T27" fmla="*/ 96379 h 129"/>
                <a:gd name="T28" fmla="*/ 378061 w 232"/>
                <a:gd name="T29" fmla="*/ 105966 h 129"/>
                <a:gd name="T30" fmla="*/ 352868 w 232"/>
                <a:gd name="T31" fmla="*/ 114084 h 129"/>
                <a:gd name="T32" fmla="*/ 327908 w 232"/>
                <a:gd name="T33" fmla="*/ 105966 h 129"/>
                <a:gd name="T34" fmla="*/ 301016 w 232"/>
                <a:gd name="T35" fmla="*/ 96379 h 129"/>
                <a:gd name="T36" fmla="*/ 276739 w 232"/>
                <a:gd name="T37" fmla="*/ 80381 h 129"/>
                <a:gd name="T38" fmla="*/ 261969 w 232"/>
                <a:gd name="T39" fmla="*/ 58056 h 129"/>
                <a:gd name="T40" fmla="*/ 246500 w 232"/>
                <a:gd name="T41" fmla="*/ 30314 h 129"/>
                <a:gd name="T42" fmla="*/ 233662 w 232"/>
                <a:gd name="T43" fmla="*/ 0 h 129"/>
                <a:gd name="T44" fmla="*/ 197524 w 232"/>
                <a:gd name="T45" fmla="*/ 3456 h 129"/>
                <a:gd name="T46" fmla="*/ 158311 w 232"/>
                <a:gd name="T47" fmla="*/ 14189 h 129"/>
                <a:gd name="T48" fmla="*/ 121115 w 232"/>
                <a:gd name="T49" fmla="*/ 27778 h 129"/>
                <a:gd name="T50" fmla="*/ 85616 w 232"/>
                <a:gd name="T51" fmla="*/ 52168 h 129"/>
                <a:gd name="T52" fmla="*/ 52018 w 232"/>
                <a:gd name="T53" fmla="*/ 80381 h 129"/>
                <a:gd name="T54" fmla="*/ 24980 w 232"/>
                <a:gd name="T55" fmla="*/ 110322 h 129"/>
                <a:gd name="T56" fmla="*/ 0 w 232"/>
                <a:gd name="T57" fmla="*/ 147881 h 129"/>
                <a:gd name="T58" fmla="*/ 0 w 232"/>
                <a:gd name="T59" fmla="*/ 443367 h 129"/>
                <a:gd name="T60" fmla="*/ 115721 w 232"/>
                <a:gd name="T61" fmla="*/ 443367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4901"/>
              </a:srgbClr>
            </a:solidFill>
            <a:ln w="1651">
              <a:solidFill>
                <a:srgbClr val="000000"/>
              </a:solidFill>
              <a:round/>
              <a:headEnd/>
              <a:tailEnd/>
            </a:ln>
          </p:spPr>
          <p:txBody>
            <a:bodyPr>
              <a:prstTxWarp prst="textNoShape">
                <a:avLst/>
              </a:prstTxWarp>
            </a:bodyPr>
            <a:lstStyle/>
            <a:p>
              <a:endParaRPr lang="it-IT">
                <a:latin typeface="Calibri" pitchFamily="-108" charset="0"/>
              </a:endParaRPr>
            </a:p>
          </p:txBody>
        </p:sp>
      </p:grpSp>
      <p:sp>
        <p:nvSpPr>
          <p:cNvPr id="272392" name="Freeform 1040"/>
          <p:cNvSpPr>
            <a:spLocks/>
          </p:cNvSpPr>
          <p:nvPr/>
        </p:nvSpPr>
        <p:spPr bwMode="auto">
          <a:xfrm>
            <a:off x="7588250" y="2933700"/>
            <a:ext cx="617538" cy="336550"/>
          </a:xfrm>
          <a:custGeom>
            <a:avLst/>
            <a:gdLst>
              <a:gd name="T0" fmla="*/ 2147483647 w 228"/>
              <a:gd name="T1" fmla="*/ 2147483647 h 123"/>
              <a:gd name="T2" fmla="*/ 2147483647 w 228"/>
              <a:gd name="T3" fmla="*/ 2147483647 h 123"/>
              <a:gd name="T4" fmla="*/ 2147483647 w 228"/>
              <a:gd name="T5" fmla="*/ 2147483647 h 123"/>
              <a:gd name="T6" fmla="*/ 2147483647 w 228"/>
              <a:gd name="T7" fmla="*/ 2147483647 h 123"/>
              <a:gd name="T8" fmla="*/ 2147483647 w 228"/>
              <a:gd name="T9" fmla="*/ 2147483647 h 123"/>
              <a:gd name="T10" fmla="*/ 2147483647 w 228"/>
              <a:gd name="T11" fmla="*/ 2147483647 h 123"/>
              <a:gd name="T12" fmla="*/ 2147483647 w 228"/>
              <a:gd name="T13" fmla="*/ 2147483647 h 123"/>
              <a:gd name="T14" fmla="*/ 2147483647 w 228"/>
              <a:gd name="T15" fmla="*/ 2147483647 h 123"/>
              <a:gd name="T16" fmla="*/ 2147483647 w 228"/>
              <a:gd name="T17" fmla="*/ 2147483647 h 123"/>
              <a:gd name="T18" fmla="*/ 2147483647 w 228"/>
              <a:gd name="T19" fmla="*/ 0 h 123"/>
              <a:gd name="T20" fmla="*/ 2147483647 w 228"/>
              <a:gd name="T21" fmla="*/ 2147483647 h 123"/>
              <a:gd name="T22" fmla="*/ 2147483647 w 228"/>
              <a:gd name="T23" fmla="*/ 2147483647 h 123"/>
              <a:gd name="T24" fmla="*/ 2147483647 w 228"/>
              <a:gd name="T25" fmla="*/ 2147483647 h 123"/>
              <a:gd name="T26" fmla="*/ 2147483647 w 228"/>
              <a:gd name="T27" fmla="*/ 2147483647 h 123"/>
              <a:gd name="T28" fmla="*/ 2147483647 w 228"/>
              <a:gd name="T29" fmla="*/ 2147483647 h 123"/>
              <a:gd name="T30" fmla="*/ 2147483647 w 228"/>
              <a:gd name="T31" fmla="*/ 2147483647 h 123"/>
              <a:gd name="T32" fmla="*/ 2147483647 w 228"/>
              <a:gd name="T33" fmla="*/ 2147483647 h 123"/>
              <a:gd name="T34" fmla="*/ 2147483647 w 228"/>
              <a:gd name="T35" fmla="*/ 2147483647 h 123"/>
              <a:gd name="T36" fmla="*/ 2147483647 w 228"/>
              <a:gd name="T37" fmla="*/ 2147483647 h 123"/>
              <a:gd name="T38" fmla="*/ 2147483647 w 228"/>
              <a:gd name="T39" fmla="*/ 2147483647 h 123"/>
              <a:gd name="T40" fmla="*/ 2147483647 w 228"/>
              <a:gd name="T41" fmla="*/ 0 h 123"/>
              <a:gd name="T42" fmla="*/ 2147483647 w 228"/>
              <a:gd name="T43" fmla="*/ 2147483647 h 123"/>
              <a:gd name="T44" fmla="*/ 2147483647 w 228"/>
              <a:gd name="T45" fmla="*/ 2147483647 h 123"/>
              <a:gd name="T46" fmla="*/ 2147483647 w 228"/>
              <a:gd name="T47" fmla="*/ 2147483647 h 123"/>
              <a:gd name="T48" fmla="*/ 2147483647 w 228"/>
              <a:gd name="T49" fmla="*/ 2147483647 h 123"/>
              <a:gd name="T50" fmla="*/ 2147483647 w 228"/>
              <a:gd name="T51" fmla="*/ 2147483647 h 123"/>
              <a:gd name="T52" fmla="*/ 2147483647 w 228"/>
              <a:gd name="T53" fmla="*/ 2147483647 h 123"/>
              <a:gd name="T54" fmla="*/ 0 w 228"/>
              <a:gd name="T55" fmla="*/ 2147483647 h 123"/>
              <a:gd name="T56" fmla="*/ 0 w 228"/>
              <a:gd name="T57" fmla="*/ 2147483647 h 123"/>
              <a:gd name="T58" fmla="*/ 2147483647 w 228"/>
              <a:gd name="T59" fmla="*/ 2147483647 h 12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28"/>
              <a:gd name="T91" fmla="*/ 0 h 123"/>
              <a:gd name="T92" fmla="*/ 228 w 228"/>
              <a:gd name="T93" fmla="*/ 123 h 12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28" h="123">
                <a:moveTo>
                  <a:pt x="45" y="123"/>
                </a:moveTo>
                <a:lnTo>
                  <a:pt x="228" y="123"/>
                </a:lnTo>
                <a:lnTo>
                  <a:pt x="228" y="41"/>
                </a:lnTo>
                <a:lnTo>
                  <a:pt x="220" y="31"/>
                </a:lnTo>
                <a:lnTo>
                  <a:pt x="211" y="21"/>
                </a:lnTo>
                <a:lnTo>
                  <a:pt x="200" y="14"/>
                </a:lnTo>
                <a:lnTo>
                  <a:pt x="189" y="8"/>
                </a:lnTo>
                <a:lnTo>
                  <a:pt x="177" y="4"/>
                </a:lnTo>
                <a:lnTo>
                  <a:pt x="165" y="1"/>
                </a:lnTo>
                <a:lnTo>
                  <a:pt x="152" y="0"/>
                </a:lnTo>
                <a:lnTo>
                  <a:pt x="149" y="9"/>
                </a:lnTo>
                <a:lnTo>
                  <a:pt x="143" y="17"/>
                </a:lnTo>
                <a:lnTo>
                  <a:pt x="136" y="24"/>
                </a:lnTo>
                <a:lnTo>
                  <a:pt x="128" y="28"/>
                </a:lnTo>
                <a:lnTo>
                  <a:pt x="119" y="30"/>
                </a:lnTo>
                <a:lnTo>
                  <a:pt x="109" y="30"/>
                </a:lnTo>
                <a:lnTo>
                  <a:pt x="100" y="28"/>
                </a:lnTo>
                <a:lnTo>
                  <a:pt x="92" y="24"/>
                </a:lnTo>
                <a:lnTo>
                  <a:pt x="85" y="17"/>
                </a:lnTo>
                <a:lnTo>
                  <a:pt x="79" y="9"/>
                </a:lnTo>
                <a:lnTo>
                  <a:pt x="76" y="0"/>
                </a:lnTo>
                <a:lnTo>
                  <a:pt x="63" y="1"/>
                </a:lnTo>
                <a:lnTo>
                  <a:pt x="51" y="4"/>
                </a:lnTo>
                <a:lnTo>
                  <a:pt x="39" y="8"/>
                </a:lnTo>
                <a:lnTo>
                  <a:pt x="28" y="14"/>
                </a:lnTo>
                <a:lnTo>
                  <a:pt x="17" y="21"/>
                </a:lnTo>
                <a:lnTo>
                  <a:pt x="8" y="31"/>
                </a:lnTo>
                <a:lnTo>
                  <a:pt x="0" y="41"/>
                </a:lnTo>
                <a:lnTo>
                  <a:pt x="0" y="123"/>
                </a:lnTo>
                <a:lnTo>
                  <a:pt x="45" y="123"/>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108" charset="0"/>
            </a:endParaRPr>
          </a:p>
        </p:txBody>
      </p:sp>
      <p:sp>
        <p:nvSpPr>
          <p:cNvPr id="272393" name="Freeform 1041"/>
          <p:cNvSpPr>
            <a:spLocks/>
          </p:cNvSpPr>
          <p:nvPr/>
        </p:nvSpPr>
        <p:spPr bwMode="auto">
          <a:xfrm>
            <a:off x="7766050" y="2632075"/>
            <a:ext cx="271463" cy="381000"/>
          </a:xfrm>
          <a:custGeom>
            <a:avLst/>
            <a:gdLst>
              <a:gd name="T0" fmla="*/ 2147483647 w 100"/>
              <a:gd name="T1" fmla="*/ 2147483647 h 139"/>
              <a:gd name="T2" fmla="*/ 2147483647 w 100"/>
              <a:gd name="T3" fmla="*/ 2147483647 h 139"/>
              <a:gd name="T4" fmla="*/ 2147483647 w 100"/>
              <a:gd name="T5" fmla="*/ 2147483647 h 139"/>
              <a:gd name="T6" fmla="*/ 2147483647 w 100"/>
              <a:gd name="T7" fmla="*/ 2147483647 h 139"/>
              <a:gd name="T8" fmla="*/ 2147483647 w 100"/>
              <a:gd name="T9" fmla="*/ 2147483647 h 139"/>
              <a:gd name="T10" fmla="*/ 2147483647 w 100"/>
              <a:gd name="T11" fmla="*/ 2147483647 h 139"/>
              <a:gd name="T12" fmla="*/ 2147483647 w 100"/>
              <a:gd name="T13" fmla="*/ 2147483647 h 139"/>
              <a:gd name="T14" fmla="*/ 2147483647 w 100"/>
              <a:gd name="T15" fmla="*/ 2147483647 h 139"/>
              <a:gd name="T16" fmla="*/ 2147483647 w 100"/>
              <a:gd name="T17" fmla="*/ 2147483647 h 139"/>
              <a:gd name="T18" fmla="*/ 2147483647 w 100"/>
              <a:gd name="T19" fmla="*/ 2147483647 h 139"/>
              <a:gd name="T20" fmla="*/ 2147483647 w 100"/>
              <a:gd name="T21" fmla="*/ 2147483647 h 139"/>
              <a:gd name="T22" fmla="*/ 2147483647 w 100"/>
              <a:gd name="T23" fmla="*/ 2147483647 h 139"/>
              <a:gd name="T24" fmla="*/ 2147483647 w 100"/>
              <a:gd name="T25" fmla="*/ 0 h 139"/>
              <a:gd name="T26" fmla="*/ 2147483647 w 100"/>
              <a:gd name="T27" fmla="*/ 0 h 139"/>
              <a:gd name="T28" fmla="*/ 2147483647 w 100"/>
              <a:gd name="T29" fmla="*/ 2147483647 h 139"/>
              <a:gd name="T30" fmla="*/ 2147483647 w 100"/>
              <a:gd name="T31" fmla="*/ 2147483647 h 139"/>
              <a:gd name="T32" fmla="*/ 2147483647 w 100"/>
              <a:gd name="T33" fmla="*/ 2147483647 h 139"/>
              <a:gd name="T34" fmla="*/ 2147483647 w 100"/>
              <a:gd name="T35" fmla="*/ 2147483647 h 139"/>
              <a:gd name="T36" fmla="*/ 2147483647 w 100"/>
              <a:gd name="T37" fmla="*/ 2147483647 h 139"/>
              <a:gd name="T38" fmla="*/ 2147483647 w 100"/>
              <a:gd name="T39" fmla="*/ 2147483647 h 139"/>
              <a:gd name="T40" fmla="*/ 0 w 100"/>
              <a:gd name="T41" fmla="*/ 2147483647 h 139"/>
              <a:gd name="T42" fmla="*/ 2147483647 w 100"/>
              <a:gd name="T43" fmla="*/ 2147483647 h 139"/>
              <a:gd name="T44" fmla="*/ 2147483647 w 100"/>
              <a:gd name="T45" fmla="*/ 2147483647 h 139"/>
              <a:gd name="T46" fmla="*/ 2147483647 w 100"/>
              <a:gd name="T47" fmla="*/ 2147483647 h 139"/>
              <a:gd name="T48" fmla="*/ 2147483647 w 100"/>
              <a:gd name="T49" fmla="*/ 2147483647 h 139"/>
              <a:gd name="T50" fmla="*/ 2147483647 w 100"/>
              <a:gd name="T51" fmla="*/ 2147483647 h 139"/>
              <a:gd name="T52" fmla="*/ 2147483647 w 100"/>
              <a:gd name="T53" fmla="*/ 2147483647 h 139"/>
              <a:gd name="T54" fmla="*/ 2147483647 w 100"/>
              <a:gd name="T55" fmla="*/ 2147483647 h 139"/>
              <a:gd name="T56" fmla="*/ 2147483647 w 100"/>
              <a:gd name="T57" fmla="*/ 2147483647 h 139"/>
              <a:gd name="T58" fmla="*/ 2147483647 w 100"/>
              <a:gd name="T59" fmla="*/ 2147483647 h 139"/>
              <a:gd name="T60" fmla="*/ 2147483647 w 100"/>
              <a:gd name="T61" fmla="*/ 2147483647 h 13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9"/>
              <a:gd name="T95" fmla="*/ 100 w 100"/>
              <a:gd name="T96" fmla="*/ 139 h 13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9">
                <a:moveTo>
                  <a:pt x="81" y="95"/>
                </a:moveTo>
                <a:lnTo>
                  <a:pt x="88" y="88"/>
                </a:lnTo>
                <a:lnTo>
                  <a:pt x="93" y="81"/>
                </a:lnTo>
                <a:lnTo>
                  <a:pt x="97" y="72"/>
                </a:lnTo>
                <a:lnTo>
                  <a:pt x="99" y="63"/>
                </a:lnTo>
                <a:lnTo>
                  <a:pt x="100" y="53"/>
                </a:lnTo>
                <a:lnTo>
                  <a:pt x="99" y="43"/>
                </a:lnTo>
                <a:lnTo>
                  <a:pt x="96" y="32"/>
                </a:lnTo>
                <a:lnTo>
                  <a:pt x="90" y="22"/>
                </a:lnTo>
                <a:lnTo>
                  <a:pt x="84" y="14"/>
                </a:lnTo>
                <a:lnTo>
                  <a:pt x="75" y="7"/>
                </a:lnTo>
                <a:lnTo>
                  <a:pt x="65" y="3"/>
                </a:lnTo>
                <a:lnTo>
                  <a:pt x="55" y="0"/>
                </a:lnTo>
                <a:lnTo>
                  <a:pt x="45" y="0"/>
                </a:lnTo>
                <a:lnTo>
                  <a:pt x="35" y="3"/>
                </a:lnTo>
                <a:lnTo>
                  <a:pt x="25" y="7"/>
                </a:lnTo>
                <a:lnTo>
                  <a:pt x="17" y="14"/>
                </a:lnTo>
                <a:lnTo>
                  <a:pt x="10" y="22"/>
                </a:lnTo>
                <a:lnTo>
                  <a:pt x="4" y="32"/>
                </a:lnTo>
                <a:lnTo>
                  <a:pt x="1" y="43"/>
                </a:lnTo>
                <a:lnTo>
                  <a:pt x="0" y="53"/>
                </a:lnTo>
                <a:lnTo>
                  <a:pt x="1" y="63"/>
                </a:lnTo>
                <a:lnTo>
                  <a:pt x="3" y="72"/>
                </a:lnTo>
                <a:lnTo>
                  <a:pt x="7" y="81"/>
                </a:lnTo>
                <a:lnTo>
                  <a:pt x="12" y="88"/>
                </a:lnTo>
                <a:lnTo>
                  <a:pt x="19" y="95"/>
                </a:lnTo>
                <a:lnTo>
                  <a:pt x="11" y="103"/>
                </a:lnTo>
                <a:lnTo>
                  <a:pt x="11" y="139"/>
                </a:lnTo>
                <a:lnTo>
                  <a:pt x="89" y="139"/>
                </a:lnTo>
                <a:lnTo>
                  <a:pt x="89" y="103"/>
                </a:lnTo>
                <a:lnTo>
                  <a:pt x="81" y="95"/>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108" charset="0"/>
            </a:endParaRPr>
          </a:p>
        </p:txBody>
      </p:sp>
      <p:sp>
        <p:nvSpPr>
          <p:cNvPr id="272394" name="Freeform 1042"/>
          <p:cNvSpPr>
            <a:spLocks/>
          </p:cNvSpPr>
          <p:nvPr/>
        </p:nvSpPr>
        <p:spPr bwMode="auto">
          <a:xfrm>
            <a:off x="7750175" y="2616200"/>
            <a:ext cx="269875" cy="377825"/>
          </a:xfrm>
          <a:custGeom>
            <a:avLst/>
            <a:gdLst>
              <a:gd name="T0" fmla="*/ 2147483647 w 100"/>
              <a:gd name="T1" fmla="*/ 2147483647 h 138"/>
              <a:gd name="T2" fmla="*/ 2147483647 w 100"/>
              <a:gd name="T3" fmla="*/ 2147483647 h 138"/>
              <a:gd name="T4" fmla="*/ 2147483647 w 100"/>
              <a:gd name="T5" fmla="*/ 2147483647 h 138"/>
              <a:gd name="T6" fmla="*/ 2147483647 w 100"/>
              <a:gd name="T7" fmla="*/ 2147483647 h 138"/>
              <a:gd name="T8" fmla="*/ 2147483647 w 100"/>
              <a:gd name="T9" fmla="*/ 2147483647 h 138"/>
              <a:gd name="T10" fmla="*/ 2147483647 w 100"/>
              <a:gd name="T11" fmla="*/ 2147483647 h 138"/>
              <a:gd name="T12" fmla="*/ 2147483647 w 100"/>
              <a:gd name="T13" fmla="*/ 2147483647 h 138"/>
              <a:gd name="T14" fmla="*/ 2147483647 w 100"/>
              <a:gd name="T15" fmla="*/ 2147483647 h 138"/>
              <a:gd name="T16" fmla="*/ 2147483647 w 100"/>
              <a:gd name="T17" fmla="*/ 2147483647 h 138"/>
              <a:gd name="T18" fmla="*/ 2147483647 w 100"/>
              <a:gd name="T19" fmla="*/ 2147483647 h 138"/>
              <a:gd name="T20" fmla="*/ 2147483647 w 100"/>
              <a:gd name="T21" fmla="*/ 2147483647 h 138"/>
              <a:gd name="T22" fmla="*/ 2147483647 w 100"/>
              <a:gd name="T23" fmla="*/ 2147483647 h 138"/>
              <a:gd name="T24" fmla="*/ 2147483647 w 100"/>
              <a:gd name="T25" fmla="*/ 0 h 138"/>
              <a:gd name="T26" fmla="*/ 2147483647 w 100"/>
              <a:gd name="T27" fmla="*/ 0 h 138"/>
              <a:gd name="T28" fmla="*/ 2147483647 w 100"/>
              <a:gd name="T29" fmla="*/ 2147483647 h 138"/>
              <a:gd name="T30" fmla="*/ 2147483647 w 100"/>
              <a:gd name="T31" fmla="*/ 2147483647 h 138"/>
              <a:gd name="T32" fmla="*/ 2147483647 w 100"/>
              <a:gd name="T33" fmla="*/ 2147483647 h 138"/>
              <a:gd name="T34" fmla="*/ 2147483647 w 100"/>
              <a:gd name="T35" fmla="*/ 2147483647 h 138"/>
              <a:gd name="T36" fmla="*/ 2147483647 w 100"/>
              <a:gd name="T37" fmla="*/ 2147483647 h 138"/>
              <a:gd name="T38" fmla="*/ 2147483647 w 100"/>
              <a:gd name="T39" fmla="*/ 2147483647 h 138"/>
              <a:gd name="T40" fmla="*/ 0 w 100"/>
              <a:gd name="T41" fmla="*/ 2147483647 h 138"/>
              <a:gd name="T42" fmla="*/ 2147483647 w 100"/>
              <a:gd name="T43" fmla="*/ 2147483647 h 138"/>
              <a:gd name="T44" fmla="*/ 2147483647 w 100"/>
              <a:gd name="T45" fmla="*/ 2147483647 h 138"/>
              <a:gd name="T46" fmla="*/ 2147483647 w 100"/>
              <a:gd name="T47" fmla="*/ 2147483647 h 138"/>
              <a:gd name="T48" fmla="*/ 2147483647 w 100"/>
              <a:gd name="T49" fmla="*/ 2147483647 h 138"/>
              <a:gd name="T50" fmla="*/ 2147483647 w 100"/>
              <a:gd name="T51" fmla="*/ 2147483647 h 138"/>
              <a:gd name="T52" fmla="*/ 2147483647 w 100"/>
              <a:gd name="T53" fmla="*/ 2147483647 h 138"/>
              <a:gd name="T54" fmla="*/ 2147483647 w 100"/>
              <a:gd name="T55" fmla="*/ 2147483647 h 138"/>
              <a:gd name="T56" fmla="*/ 2147483647 w 100"/>
              <a:gd name="T57" fmla="*/ 2147483647 h 138"/>
              <a:gd name="T58" fmla="*/ 2147483647 w 100"/>
              <a:gd name="T59" fmla="*/ 2147483647 h 138"/>
              <a:gd name="T60" fmla="*/ 2147483647 w 100"/>
              <a:gd name="T61" fmla="*/ 2147483647 h 1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0"/>
              <a:gd name="T94" fmla="*/ 0 h 138"/>
              <a:gd name="T95" fmla="*/ 100 w 100"/>
              <a:gd name="T96" fmla="*/ 138 h 1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0" h="138">
                <a:moveTo>
                  <a:pt x="81" y="94"/>
                </a:moveTo>
                <a:lnTo>
                  <a:pt x="88" y="88"/>
                </a:lnTo>
                <a:lnTo>
                  <a:pt x="93" y="80"/>
                </a:lnTo>
                <a:lnTo>
                  <a:pt x="96" y="72"/>
                </a:lnTo>
                <a:lnTo>
                  <a:pt x="99" y="62"/>
                </a:lnTo>
                <a:lnTo>
                  <a:pt x="100" y="53"/>
                </a:lnTo>
                <a:lnTo>
                  <a:pt x="99" y="42"/>
                </a:lnTo>
                <a:lnTo>
                  <a:pt x="95" y="31"/>
                </a:lnTo>
                <a:lnTo>
                  <a:pt x="91" y="22"/>
                </a:lnTo>
                <a:lnTo>
                  <a:pt x="83" y="13"/>
                </a:lnTo>
                <a:lnTo>
                  <a:pt x="75" y="7"/>
                </a:lnTo>
                <a:lnTo>
                  <a:pt x="65" y="2"/>
                </a:lnTo>
                <a:lnTo>
                  <a:pt x="55" y="0"/>
                </a:lnTo>
                <a:lnTo>
                  <a:pt x="45" y="0"/>
                </a:lnTo>
                <a:lnTo>
                  <a:pt x="34" y="2"/>
                </a:lnTo>
                <a:lnTo>
                  <a:pt x="25" y="7"/>
                </a:lnTo>
                <a:lnTo>
                  <a:pt x="17" y="13"/>
                </a:lnTo>
                <a:lnTo>
                  <a:pt x="9" y="22"/>
                </a:lnTo>
                <a:lnTo>
                  <a:pt x="5" y="31"/>
                </a:lnTo>
                <a:lnTo>
                  <a:pt x="1" y="42"/>
                </a:lnTo>
                <a:lnTo>
                  <a:pt x="0" y="53"/>
                </a:lnTo>
                <a:lnTo>
                  <a:pt x="1" y="62"/>
                </a:lnTo>
                <a:lnTo>
                  <a:pt x="3" y="72"/>
                </a:lnTo>
                <a:lnTo>
                  <a:pt x="7" y="80"/>
                </a:lnTo>
                <a:lnTo>
                  <a:pt x="12" y="88"/>
                </a:lnTo>
                <a:lnTo>
                  <a:pt x="18" y="94"/>
                </a:lnTo>
                <a:lnTo>
                  <a:pt x="11" y="103"/>
                </a:lnTo>
                <a:lnTo>
                  <a:pt x="11" y="138"/>
                </a:lnTo>
                <a:lnTo>
                  <a:pt x="89" y="138"/>
                </a:lnTo>
                <a:lnTo>
                  <a:pt x="89" y="103"/>
                </a:lnTo>
                <a:lnTo>
                  <a:pt x="81" y="94"/>
                </a:lnTo>
                <a:close/>
              </a:path>
            </a:pathLst>
          </a:custGeom>
          <a:solidFill>
            <a:schemeClr val="hlink">
              <a:alpha val="50195"/>
            </a:schemeClr>
          </a:solidFill>
          <a:ln w="1588">
            <a:solidFill>
              <a:srgbClr val="000000"/>
            </a:solidFill>
            <a:round/>
            <a:headEnd/>
            <a:tailEnd/>
          </a:ln>
        </p:spPr>
        <p:txBody>
          <a:bodyPr>
            <a:prstTxWarp prst="textNoShape">
              <a:avLst/>
            </a:prstTxWarp>
          </a:bodyPr>
          <a:lstStyle/>
          <a:p>
            <a:endParaRPr lang="it-IT">
              <a:latin typeface="Calibri" pitchFamily="-108" charset="0"/>
            </a:endParaRPr>
          </a:p>
        </p:txBody>
      </p:sp>
      <p:sp>
        <p:nvSpPr>
          <p:cNvPr id="272395" name="Freeform 1043"/>
          <p:cNvSpPr>
            <a:spLocks/>
          </p:cNvSpPr>
          <p:nvPr/>
        </p:nvSpPr>
        <p:spPr bwMode="auto">
          <a:xfrm>
            <a:off x="7927975" y="2463800"/>
            <a:ext cx="269875" cy="144463"/>
          </a:xfrm>
          <a:custGeom>
            <a:avLst/>
            <a:gdLst>
              <a:gd name="T0" fmla="*/ 0 w 100"/>
              <a:gd name="T1" fmla="*/ 2147483647 h 53"/>
              <a:gd name="T2" fmla="*/ 2147483647 w 100"/>
              <a:gd name="T3" fmla="*/ 2147483647 h 53"/>
              <a:gd name="T4" fmla="*/ 2147483647 w 100"/>
              <a:gd name="T5" fmla="*/ 2147483647 h 53"/>
              <a:gd name="T6" fmla="*/ 2147483647 w 100"/>
              <a:gd name="T7" fmla="*/ 2147483647 h 53"/>
              <a:gd name="T8" fmla="*/ 2147483647 w 100"/>
              <a:gd name="T9" fmla="*/ 2147483647 h 53"/>
              <a:gd name="T10" fmla="*/ 2147483647 w 100"/>
              <a:gd name="T11" fmla="*/ 2147483647 h 53"/>
              <a:gd name="T12" fmla="*/ 2147483647 w 100"/>
              <a:gd name="T13" fmla="*/ 2147483647 h 53"/>
              <a:gd name="T14" fmla="*/ 2147483647 w 100"/>
              <a:gd name="T15" fmla="*/ 2147483647 h 53"/>
              <a:gd name="T16" fmla="*/ 2147483647 w 100"/>
              <a:gd name="T17" fmla="*/ 2147483647 h 53"/>
              <a:gd name="T18" fmla="*/ 2147483647 w 100"/>
              <a:gd name="T19" fmla="*/ 2147483647 h 53"/>
              <a:gd name="T20" fmla="*/ 2147483647 w 100"/>
              <a:gd name="T21" fmla="*/ 2147483647 h 53"/>
              <a:gd name="T22" fmla="*/ 2147483647 w 100"/>
              <a:gd name="T23" fmla="*/ 2147483647 h 53"/>
              <a:gd name="T24" fmla="*/ 2147483647 w 100"/>
              <a:gd name="T25" fmla="*/ 2147483647 h 53"/>
              <a:gd name="T26" fmla="*/ 2147483647 w 100"/>
              <a:gd name="T27" fmla="*/ 2147483647 h 53"/>
              <a:gd name="T28" fmla="*/ 2147483647 w 100"/>
              <a:gd name="T29" fmla="*/ 2147483647 h 53"/>
              <a:gd name="T30" fmla="*/ 2147483647 w 100"/>
              <a:gd name="T31" fmla="*/ 2147483647 h 53"/>
              <a:gd name="T32" fmla="*/ 2147483647 w 100"/>
              <a:gd name="T33" fmla="*/ 2147483647 h 53"/>
              <a:gd name="T34" fmla="*/ 2147483647 w 100"/>
              <a:gd name="T35" fmla="*/ 2147483647 h 53"/>
              <a:gd name="T36" fmla="*/ 2147483647 w 100"/>
              <a:gd name="T37" fmla="*/ 2147483647 h 53"/>
              <a:gd name="T38" fmla="*/ 2147483647 w 100"/>
              <a:gd name="T39" fmla="*/ 2147483647 h 53"/>
              <a:gd name="T40" fmla="*/ 2147483647 w 100"/>
              <a:gd name="T41" fmla="*/ 2147483647 h 53"/>
              <a:gd name="T42" fmla="*/ 2147483647 w 100"/>
              <a:gd name="T43" fmla="*/ 2147483647 h 53"/>
              <a:gd name="T44" fmla="*/ 2147483647 w 100"/>
              <a:gd name="T45" fmla="*/ 2147483647 h 53"/>
              <a:gd name="T46" fmla="*/ 2147483647 w 100"/>
              <a:gd name="T47" fmla="*/ 2147483647 h 53"/>
              <a:gd name="T48" fmla="*/ 2147483647 w 100"/>
              <a:gd name="T49" fmla="*/ 0 h 53"/>
              <a:gd name="T50" fmla="*/ 2147483647 w 100"/>
              <a:gd name="T51" fmla="*/ 2147483647 h 53"/>
              <a:gd name="T52" fmla="*/ 2147483647 w 100"/>
              <a:gd name="T53" fmla="*/ 2147483647 h 53"/>
              <a:gd name="T54" fmla="*/ 2147483647 w 100"/>
              <a:gd name="T55" fmla="*/ 2147483647 h 53"/>
              <a:gd name="T56" fmla="*/ 2147483647 w 100"/>
              <a:gd name="T57" fmla="*/ 2147483647 h 53"/>
              <a:gd name="T58" fmla="*/ 2147483647 w 100"/>
              <a:gd name="T59" fmla="*/ 2147483647 h 53"/>
              <a:gd name="T60" fmla="*/ 2147483647 w 100"/>
              <a:gd name="T61" fmla="*/ 2147483647 h 53"/>
              <a:gd name="T62" fmla="*/ 0 w 100"/>
              <a:gd name="T63" fmla="*/ 2147483647 h 53"/>
              <a:gd name="T64" fmla="*/ 0 w 100"/>
              <a:gd name="T65" fmla="*/ 214748364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0"/>
              <a:gd name="T100" fmla="*/ 0 h 53"/>
              <a:gd name="T101" fmla="*/ 100 w 100"/>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0" h="53">
                <a:moveTo>
                  <a:pt x="0" y="53"/>
                </a:moveTo>
                <a:lnTo>
                  <a:pt x="11" y="53"/>
                </a:lnTo>
                <a:lnTo>
                  <a:pt x="22" y="52"/>
                </a:lnTo>
                <a:lnTo>
                  <a:pt x="32" y="51"/>
                </a:lnTo>
                <a:lnTo>
                  <a:pt x="41" y="50"/>
                </a:lnTo>
                <a:lnTo>
                  <a:pt x="49" y="48"/>
                </a:lnTo>
                <a:lnTo>
                  <a:pt x="55" y="46"/>
                </a:lnTo>
                <a:lnTo>
                  <a:pt x="60" y="44"/>
                </a:lnTo>
                <a:lnTo>
                  <a:pt x="63" y="42"/>
                </a:lnTo>
                <a:lnTo>
                  <a:pt x="64" y="40"/>
                </a:lnTo>
                <a:lnTo>
                  <a:pt x="65" y="43"/>
                </a:lnTo>
                <a:lnTo>
                  <a:pt x="68" y="46"/>
                </a:lnTo>
                <a:lnTo>
                  <a:pt x="72" y="48"/>
                </a:lnTo>
                <a:lnTo>
                  <a:pt x="77" y="50"/>
                </a:lnTo>
                <a:lnTo>
                  <a:pt x="85" y="51"/>
                </a:lnTo>
                <a:lnTo>
                  <a:pt x="92" y="53"/>
                </a:lnTo>
                <a:lnTo>
                  <a:pt x="100" y="53"/>
                </a:lnTo>
                <a:lnTo>
                  <a:pt x="100" y="43"/>
                </a:lnTo>
                <a:lnTo>
                  <a:pt x="98" y="33"/>
                </a:lnTo>
                <a:lnTo>
                  <a:pt x="94" y="24"/>
                </a:lnTo>
                <a:lnTo>
                  <a:pt x="88" y="16"/>
                </a:lnTo>
                <a:lnTo>
                  <a:pt x="80" y="9"/>
                </a:lnTo>
                <a:lnTo>
                  <a:pt x="71" y="4"/>
                </a:lnTo>
                <a:lnTo>
                  <a:pt x="61" y="1"/>
                </a:lnTo>
                <a:lnTo>
                  <a:pt x="50" y="0"/>
                </a:lnTo>
                <a:lnTo>
                  <a:pt x="39" y="1"/>
                </a:lnTo>
                <a:lnTo>
                  <a:pt x="29" y="4"/>
                </a:lnTo>
                <a:lnTo>
                  <a:pt x="20" y="9"/>
                </a:lnTo>
                <a:lnTo>
                  <a:pt x="12" y="16"/>
                </a:lnTo>
                <a:lnTo>
                  <a:pt x="6" y="24"/>
                </a:lnTo>
                <a:lnTo>
                  <a:pt x="2" y="33"/>
                </a:lnTo>
                <a:lnTo>
                  <a:pt x="0" y="43"/>
                </a:lnTo>
                <a:lnTo>
                  <a:pt x="0" y="53"/>
                </a:lnTo>
                <a:close/>
              </a:path>
            </a:pathLst>
          </a:custGeom>
          <a:solidFill>
            <a:schemeClr val="tx1">
              <a:alpha val="50195"/>
            </a:schemeClr>
          </a:solidFill>
          <a:ln w="1651">
            <a:solidFill>
              <a:srgbClr val="000000"/>
            </a:solidFill>
            <a:round/>
            <a:headEnd/>
            <a:tailEnd/>
          </a:ln>
        </p:spPr>
        <p:txBody>
          <a:bodyPr>
            <a:prstTxWarp prst="textNoShape">
              <a:avLst/>
            </a:prstTxWarp>
          </a:bodyPr>
          <a:lstStyle/>
          <a:p>
            <a:endParaRPr lang="it-IT">
              <a:latin typeface="Calibri" pitchFamily="-108" charset="0"/>
            </a:endParaRPr>
          </a:p>
        </p:txBody>
      </p:sp>
      <p:sp>
        <p:nvSpPr>
          <p:cNvPr id="272396" name="Freeform 1044"/>
          <p:cNvSpPr>
            <a:spLocks/>
          </p:cNvSpPr>
          <p:nvPr/>
        </p:nvSpPr>
        <p:spPr bwMode="auto">
          <a:xfrm>
            <a:off x="7558088" y="2898775"/>
            <a:ext cx="628650" cy="352425"/>
          </a:xfrm>
          <a:custGeom>
            <a:avLst/>
            <a:gdLst>
              <a:gd name="T0" fmla="*/ 2147483647 w 232"/>
              <a:gd name="T1" fmla="*/ 2147483647 h 129"/>
              <a:gd name="T2" fmla="*/ 2147483647 w 232"/>
              <a:gd name="T3" fmla="*/ 2147483647 h 129"/>
              <a:gd name="T4" fmla="*/ 2147483647 w 232"/>
              <a:gd name="T5" fmla="*/ 2147483647 h 129"/>
              <a:gd name="T6" fmla="*/ 2147483647 w 232"/>
              <a:gd name="T7" fmla="*/ 2147483647 h 129"/>
              <a:gd name="T8" fmla="*/ 2147483647 w 232"/>
              <a:gd name="T9" fmla="*/ 2147483647 h 129"/>
              <a:gd name="T10" fmla="*/ 2147483647 w 232"/>
              <a:gd name="T11" fmla="*/ 2147483647 h 129"/>
              <a:gd name="T12" fmla="*/ 2147483647 w 232"/>
              <a:gd name="T13" fmla="*/ 2147483647 h 129"/>
              <a:gd name="T14" fmla="*/ 2147483647 w 232"/>
              <a:gd name="T15" fmla="*/ 2147483647 h 129"/>
              <a:gd name="T16" fmla="*/ 2147483647 w 232"/>
              <a:gd name="T17" fmla="*/ 2147483647 h 129"/>
              <a:gd name="T18" fmla="*/ 2147483647 w 232"/>
              <a:gd name="T19" fmla="*/ 0 h 129"/>
              <a:gd name="T20" fmla="*/ 2147483647 w 232"/>
              <a:gd name="T21" fmla="*/ 2147483647 h 129"/>
              <a:gd name="T22" fmla="*/ 2147483647 w 232"/>
              <a:gd name="T23" fmla="*/ 2147483647 h 129"/>
              <a:gd name="T24" fmla="*/ 2147483647 w 232"/>
              <a:gd name="T25" fmla="*/ 2147483647 h 129"/>
              <a:gd name="T26" fmla="*/ 2147483647 w 232"/>
              <a:gd name="T27" fmla="*/ 2147483647 h 129"/>
              <a:gd name="T28" fmla="*/ 2147483647 w 232"/>
              <a:gd name="T29" fmla="*/ 2147483647 h 129"/>
              <a:gd name="T30" fmla="*/ 2147483647 w 232"/>
              <a:gd name="T31" fmla="*/ 2147483647 h 129"/>
              <a:gd name="T32" fmla="*/ 2147483647 w 232"/>
              <a:gd name="T33" fmla="*/ 2147483647 h 129"/>
              <a:gd name="T34" fmla="*/ 2147483647 w 232"/>
              <a:gd name="T35" fmla="*/ 2147483647 h 129"/>
              <a:gd name="T36" fmla="*/ 2147483647 w 232"/>
              <a:gd name="T37" fmla="*/ 2147483647 h 129"/>
              <a:gd name="T38" fmla="*/ 2147483647 w 232"/>
              <a:gd name="T39" fmla="*/ 2147483647 h 129"/>
              <a:gd name="T40" fmla="*/ 2147483647 w 232"/>
              <a:gd name="T41" fmla="*/ 2147483647 h 129"/>
              <a:gd name="T42" fmla="*/ 2147483647 w 232"/>
              <a:gd name="T43" fmla="*/ 0 h 129"/>
              <a:gd name="T44" fmla="*/ 2147483647 w 232"/>
              <a:gd name="T45" fmla="*/ 2147483647 h 129"/>
              <a:gd name="T46" fmla="*/ 2147483647 w 232"/>
              <a:gd name="T47" fmla="*/ 2147483647 h 129"/>
              <a:gd name="T48" fmla="*/ 2147483647 w 232"/>
              <a:gd name="T49" fmla="*/ 2147483647 h 129"/>
              <a:gd name="T50" fmla="*/ 2147483647 w 232"/>
              <a:gd name="T51" fmla="*/ 2147483647 h 129"/>
              <a:gd name="T52" fmla="*/ 2147483647 w 232"/>
              <a:gd name="T53" fmla="*/ 2147483647 h 129"/>
              <a:gd name="T54" fmla="*/ 2147483647 w 232"/>
              <a:gd name="T55" fmla="*/ 2147483647 h 129"/>
              <a:gd name="T56" fmla="*/ 0 w 232"/>
              <a:gd name="T57" fmla="*/ 2147483647 h 129"/>
              <a:gd name="T58" fmla="*/ 0 w 232"/>
              <a:gd name="T59" fmla="*/ 2147483647 h 129"/>
              <a:gd name="T60" fmla="*/ 2147483647 w 232"/>
              <a:gd name="T61" fmla="*/ 2147483647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close/>
              </a:path>
            </a:pathLst>
          </a:custGeom>
          <a:solidFill>
            <a:schemeClr val="hlink">
              <a:alpha val="50195"/>
            </a:schemeClr>
          </a:solidFill>
          <a:ln w="9525">
            <a:noFill/>
            <a:round/>
            <a:headEnd/>
            <a:tailEnd/>
          </a:ln>
        </p:spPr>
        <p:txBody>
          <a:bodyPr>
            <a:prstTxWarp prst="textNoShape">
              <a:avLst/>
            </a:prstTxWarp>
          </a:bodyPr>
          <a:lstStyle/>
          <a:p>
            <a:endParaRPr lang="it-IT">
              <a:latin typeface="Calibri" pitchFamily="-108" charset="0"/>
            </a:endParaRPr>
          </a:p>
        </p:txBody>
      </p:sp>
      <p:sp>
        <p:nvSpPr>
          <p:cNvPr id="272397" name="Line 1045"/>
          <p:cNvSpPr>
            <a:spLocks noChangeShapeType="1"/>
          </p:cNvSpPr>
          <p:nvPr/>
        </p:nvSpPr>
        <p:spPr bwMode="auto">
          <a:xfrm>
            <a:off x="7683500" y="3133725"/>
            <a:ext cx="1588" cy="117475"/>
          </a:xfrm>
          <a:prstGeom prst="line">
            <a:avLst/>
          </a:prstGeom>
          <a:noFill/>
          <a:ln w="1588">
            <a:solidFill>
              <a:srgbClr val="000000"/>
            </a:solidFill>
            <a:round/>
            <a:headEnd/>
            <a:tailEnd/>
          </a:ln>
        </p:spPr>
        <p:txBody>
          <a:bodyPr>
            <a:prstTxWarp prst="textNoShape">
              <a:avLst/>
            </a:prstTxWarp>
          </a:bodyPr>
          <a:lstStyle/>
          <a:p>
            <a:endParaRPr lang="it-IT"/>
          </a:p>
        </p:txBody>
      </p:sp>
      <p:sp>
        <p:nvSpPr>
          <p:cNvPr id="272398" name="Line 1046"/>
          <p:cNvSpPr>
            <a:spLocks noChangeShapeType="1"/>
          </p:cNvSpPr>
          <p:nvPr/>
        </p:nvSpPr>
        <p:spPr bwMode="auto">
          <a:xfrm flipV="1">
            <a:off x="8062913" y="3133725"/>
            <a:ext cx="1587" cy="117475"/>
          </a:xfrm>
          <a:prstGeom prst="line">
            <a:avLst/>
          </a:prstGeom>
          <a:noFill/>
          <a:ln w="1588">
            <a:solidFill>
              <a:srgbClr val="000000"/>
            </a:solidFill>
            <a:round/>
            <a:headEnd/>
            <a:tailEnd/>
          </a:ln>
        </p:spPr>
        <p:txBody>
          <a:bodyPr>
            <a:prstTxWarp prst="textNoShape">
              <a:avLst/>
            </a:prstTxWarp>
          </a:bodyPr>
          <a:lstStyle/>
          <a:p>
            <a:endParaRPr lang="it-IT"/>
          </a:p>
        </p:txBody>
      </p:sp>
      <p:sp>
        <p:nvSpPr>
          <p:cNvPr id="272399" name="Freeform 1047"/>
          <p:cNvSpPr>
            <a:spLocks/>
          </p:cNvSpPr>
          <p:nvPr/>
        </p:nvSpPr>
        <p:spPr bwMode="auto">
          <a:xfrm>
            <a:off x="7748588" y="3063875"/>
            <a:ext cx="628650" cy="352425"/>
          </a:xfrm>
          <a:custGeom>
            <a:avLst/>
            <a:gdLst>
              <a:gd name="T0" fmla="*/ 2147483647 w 232"/>
              <a:gd name="T1" fmla="*/ 2147483647 h 129"/>
              <a:gd name="T2" fmla="*/ 2147483647 w 232"/>
              <a:gd name="T3" fmla="*/ 2147483647 h 129"/>
              <a:gd name="T4" fmla="*/ 2147483647 w 232"/>
              <a:gd name="T5" fmla="*/ 2147483647 h 129"/>
              <a:gd name="T6" fmla="*/ 2147483647 w 232"/>
              <a:gd name="T7" fmla="*/ 2147483647 h 129"/>
              <a:gd name="T8" fmla="*/ 2147483647 w 232"/>
              <a:gd name="T9" fmla="*/ 2147483647 h 129"/>
              <a:gd name="T10" fmla="*/ 2147483647 w 232"/>
              <a:gd name="T11" fmla="*/ 2147483647 h 129"/>
              <a:gd name="T12" fmla="*/ 2147483647 w 232"/>
              <a:gd name="T13" fmla="*/ 2147483647 h 129"/>
              <a:gd name="T14" fmla="*/ 2147483647 w 232"/>
              <a:gd name="T15" fmla="*/ 2147483647 h 129"/>
              <a:gd name="T16" fmla="*/ 2147483647 w 232"/>
              <a:gd name="T17" fmla="*/ 2147483647 h 129"/>
              <a:gd name="T18" fmla="*/ 2147483647 w 232"/>
              <a:gd name="T19" fmla="*/ 0 h 129"/>
              <a:gd name="T20" fmla="*/ 2147483647 w 232"/>
              <a:gd name="T21" fmla="*/ 2147483647 h 129"/>
              <a:gd name="T22" fmla="*/ 2147483647 w 232"/>
              <a:gd name="T23" fmla="*/ 2147483647 h 129"/>
              <a:gd name="T24" fmla="*/ 2147483647 w 232"/>
              <a:gd name="T25" fmla="*/ 2147483647 h 129"/>
              <a:gd name="T26" fmla="*/ 2147483647 w 232"/>
              <a:gd name="T27" fmla="*/ 2147483647 h 129"/>
              <a:gd name="T28" fmla="*/ 2147483647 w 232"/>
              <a:gd name="T29" fmla="*/ 2147483647 h 129"/>
              <a:gd name="T30" fmla="*/ 2147483647 w 232"/>
              <a:gd name="T31" fmla="*/ 2147483647 h 129"/>
              <a:gd name="T32" fmla="*/ 2147483647 w 232"/>
              <a:gd name="T33" fmla="*/ 2147483647 h 129"/>
              <a:gd name="T34" fmla="*/ 2147483647 w 232"/>
              <a:gd name="T35" fmla="*/ 2147483647 h 129"/>
              <a:gd name="T36" fmla="*/ 2147483647 w 232"/>
              <a:gd name="T37" fmla="*/ 2147483647 h 129"/>
              <a:gd name="T38" fmla="*/ 2147483647 w 232"/>
              <a:gd name="T39" fmla="*/ 2147483647 h 129"/>
              <a:gd name="T40" fmla="*/ 2147483647 w 232"/>
              <a:gd name="T41" fmla="*/ 2147483647 h 129"/>
              <a:gd name="T42" fmla="*/ 2147483647 w 232"/>
              <a:gd name="T43" fmla="*/ 0 h 129"/>
              <a:gd name="T44" fmla="*/ 2147483647 w 232"/>
              <a:gd name="T45" fmla="*/ 2147483647 h 129"/>
              <a:gd name="T46" fmla="*/ 2147483647 w 232"/>
              <a:gd name="T47" fmla="*/ 2147483647 h 129"/>
              <a:gd name="T48" fmla="*/ 2147483647 w 232"/>
              <a:gd name="T49" fmla="*/ 2147483647 h 129"/>
              <a:gd name="T50" fmla="*/ 2147483647 w 232"/>
              <a:gd name="T51" fmla="*/ 2147483647 h 129"/>
              <a:gd name="T52" fmla="*/ 2147483647 w 232"/>
              <a:gd name="T53" fmla="*/ 2147483647 h 129"/>
              <a:gd name="T54" fmla="*/ 2147483647 w 232"/>
              <a:gd name="T55" fmla="*/ 2147483647 h 129"/>
              <a:gd name="T56" fmla="*/ 0 w 232"/>
              <a:gd name="T57" fmla="*/ 2147483647 h 129"/>
              <a:gd name="T58" fmla="*/ 0 w 232"/>
              <a:gd name="T59" fmla="*/ 2147483647 h 129"/>
              <a:gd name="T60" fmla="*/ 2147483647 w 232"/>
              <a:gd name="T61" fmla="*/ 2147483647 h 1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2"/>
              <a:gd name="T94" fmla="*/ 0 h 129"/>
              <a:gd name="T95" fmla="*/ 232 w 232"/>
              <a:gd name="T96" fmla="*/ 129 h 1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2" h="129">
                <a:moveTo>
                  <a:pt x="38" y="129"/>
                </a:moveTo>
                <a:lnTo>
                  <a:pt x="232" y="129"/>
                </a:lnTo>
                <a:lnTo>
                  <a:pt x="232" y="43"/>
                </a:lnTo>
                <a:lnTo>
                  <a:pt x="224" y="32"/>
                </a:lnTo>
                <a:lnTo>
                  <a:pt x="214" y="23"/>
                </a:lnTo>
                <a:lnTo>
                  <a:pt x="204" y="15"/>
                </a:lnTo>
                <a:lnTo>
                  <a:pt x="192" y="8"/>
                </a:lnTo>
                <a:lnTo>
                  <a:pt x="180" y="4"/>
                </a:lnTo>
                <a:lnTo>
                  <a:pt x="167" y="1"/>
                </a:lnTo>
                <a:lnTo>
                  <a:pt x="155" y="0"/>
                </a:lnTo>
                <a:lnTo>
                  <a:pt x="151" y="9"/>
                </a:lnTo>
                <a:lnTo>
                  <a:pt x="146" y="17"/>
                </a:lnTo>
                <a:lnTo>
                  <a:pt x="140" y="23"/>
                </a:lnTo>
                <a:lnTo>
                  <a:pt x="133" y="28"/>
                </a:lnTo>
                <a:lnTo>
                  <a:pt x="124" y="31"/>
                </a:lnTo>
                <a:lnTo>
                  <a:pt x="116" y="33"/>
                </a:lnTo>
                <a:lnTo>
                  <a:pt x="108" y="31"/>
                </a:lnTo>
                <a:lnTo>
                  <a:pt x="99" y="28"/>
                </a:lnTo>
                <a:lnTo>
                  <a:pt x="91" y="23"/>
                </a:lnTo>
                <a:lnTo>
                  <a:pt x="86" y="17"/>
                </a:lnTo>
                <a:lnTo>
                  <a:pt x="81" y="9"/>
                </a:lnTo>
                <a:lnTo>
                  <a:pt x="77" y="0"/>
                </a:lnTo>
                <a:lnTo>
                  <a:pt x="65" y="1"/>
                </a:lnTo>
                <a:lnTo>
                  <a:pt x="52" y="4"/>
                </a:lnTo>
                <a:lnTo>
                  <a:pt x="40" y="8"/>
                </a:lnTo>
                <a:lnTo>
                  <a:pt x="28" y="15"/>
                </a:lnTo>
                <a:lnTo>
                  <a:pt x="17" y="23"/>
                </a:lnTo>
                <a:lnTo>
                  <a:pt x="8" y="32"/>
                </a:lnTo>
                <a:lnTo>
                  <a:pt x="0" y="43"/>
                </a:lnTo>
                <a:lnTo>
                  <a:pt x="0" y="129"/>
                </a:lnTo>
                <a:lnTo>
                  <a:pt x="38" y="129"/>
                </a:lnTo>
              </a:path>
            </a:pathLst>
          </a:custGeom>
          <a:solidFill>
            <a:srgbClr val="0000FF">
              <a:alpha val="34901"/>
            </a:srgbClr>
          </a:solidFill>
          <a:ln w="1651">
            <a:solidFill>
              <a:srgbClr val="000000"/>
            </a:solidFill>
            <a:round/>
            <a:headEnd/>
            <a:tailEnd/>
          </a:ln>
        </p:spPr>
        <p:txBody>
          <a:bodyPr>
            <a:prstTxWarp prst="textNoShape">
              <a:avLst/>
            </a:prstTxWarp>
          </a:bodyPr>
          <a:lstStyle/>
          <a:p>
            <a:endParaRPr lang="it-IT">
              <a:latin typeface="Calibri" pitchFamily="-108" charset="0"/>
            </a:endParaRPr>
          </a:p>
        </p:txBody>
      </p:sp>
      <p:sp>
        <p:nvSpPr>
          <p:cNvPr id="272400" name="Rectangle 1048"/>
          <p:cNvSpPr>
            <a:spLocks noChangeArrowheads="1"/>
          </p:cNvSpPr>
          <p:nvPr/>
        </p:nvSpPr>
        <p:spPr bwMode="auto">
          <a:xfrm>
            <a:off x="7670800" y="4267200"/>
            <a:ext cx="736600" cy="7493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2401" name="Oval 1049"/>
          <p:cNvSpPr>
            <a:spLocks noChangeArrowheads="1"/>
          </p:cNvSpPr>
          <p:nvPr/>
        </p:nvSpPr>
        <p:spPr bwMode="auto">
          <a:xfrm>
            <a:off x="7683500" y="4292600"/>
            <a:ext cx="698500" cy="7239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1845274" name="Oval 1050"/>
          <p:cNvSpPr>
            <a:spLocks noChangeArrowheads="1"/>
          </p:cNvSpPr>
          <p:nvPr/>
        </p:nvSpPr>
        <p:spPr bwMode="auto">
          <a:xfrm>
            <a:off x="6134100" y="4318000"/>
            <a:ext cx="749300" cy="736600"/>
          </a:xfrm>
          <a:prstGeom prst="ellipse">
            <a:avLst/>
          </a:prstGeom>
          <a:gradFill rotWithShape="1">
            <a:gsLst>
              <a:gs pos="0">
                <a:schemeClr val="tx1"/>
              </a:gs>
              <a:gs pos="100000">
                <a:schemeClr val="tx1">
                  <a:gamma/>
                  <a:tint val="19216"/>
                  <a:invGamma/>
                </a:schemeClr>
              </a:gs>
            </a:gsLst>
            <a:path path="shape">
              <a:fillToRect l="50000" t="50000" r="50000" b="50000"/>
            </a:path>
          </a:gradFill>
          <a:ln w="19050">
            <a:solidFill>
              <a:schemeClr val="tx1"/>
            </a:solidFill>
            <a:prstDash val="sysDot"/>
            <a:round/>
            <a:headEnd/>
            <a:tailEnd/>
          </a:ln>
          <a:effectLst/>
        </p:spPr>
        <p:txBody>
          <a:bodyPr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1845275" name="AutoShape 1051"/>
          <p:cNvSpPr>
            <a:spLocks noChangeArrowheads="1"/>
          </p:cNvSpPr>
          <p:nvPr/>
        </p:nvSpPr>
        <p:spPr bwMode="auto">
          <a:xfrm rot="16200000">
            <a:off x="6972300" y="44577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72404" name="Line 1052"/>
          <p:cNvSpPr>
            <a:spLocks noChangeShapeType="1"/>
          </p:cNvSpPr>
          <p:nvPr/>
        </p:nvSpPr>
        <p:spPr bwMode="auto">
          <a:xfrm>
            <a:off x="7696200" y="4292600"/>
            <a:ext cx="698500" cy="73660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
        <p:nvSpPr>
          <p:cNvPr id="272405" name="Line 1053"/>
          <p:cNvSpPr>
            <a:spLocks noChangeShapeType="1"/>
          </p:cNvSpPr>
          <p:nvPr/>
        </p:nvSpPr>
        <p:spPr bwMode="auto">
          <a:xfrm flipV="1">
            <a:off x="7696200" y="4267200"/>
            <a:ext cx="711200" cy="72390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3410" name="Rectangle 1026"/>
          <p:cNvSpPr>
            <a:spLocks noChangeArrowheads="1"/>
          </p:cNvSpPr>
          <p:nvPr/>
        </p:nvSpPr>
        <p:spPr bwMode="auto">
          <a:xfrm>
            <a:off x="4749800" y="3086100"/>
            <a:ext cx="1765300" cy="406400"/>
          </a:xfrm>
          <a:prstGeom prst="rect">
            <a:avLst/>
          </a:prstGeom>
          <a:noFill/>
          <a:ln w="3175">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3411" name="Rectangle 1027"/>
          <p:cNvSpPr>
            <a:spLocks noChangeArrowheads="1"/>
          </p:cNvSpPr>
          <p:nvPr/>
        </p:nvSpPr>
        <p:spPr bwMode="auto">
          <a:xfrm>
            <a:off x="395288" y="1803400"/>
            <a:ext cx="8264525" cy="3898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273412" name="Rectangle 1028"/>
          <p:cNvSpPr>
            <a:spLocks noChangeArrowheads="1"/>
          </p:cNvSpPr>
          <p:nvPr/>
        </p:nvSpPr>
        <p:spPr bwMode="auto">
          <a:xfrm>
            <a:off x="4775200" y="2032000"/>
            <a:ext cx="1765300" cy="373063"/>
          </a:xfrm>
          <a:prstGeom prst="rect">
            <a:avLst/>
          </a:prstGeom>
          <a:solidFill>
            <a:srgbClr val="666699">
              <a:alpha val="79999"/>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13" name="Rectangle 1029"/>
          <p:cNvSpPr>
            <a:spLocks noChangeArrowheads="1"/>
          </p:cNvSpPr>
          <p:nvPr/>
        </p:nvSpPr>
        <p:spPr bwMode="auto">
          <a:xfrm>
            <a:off x="5435600" y="3086100"/>
            <a:ext cx="1092200" cy="406400"/>
          </a:xfrm>
          <a:prstGeom prst="rect">
            <a:avLst/>
          </a:prstGeom>
          <a:solidFill>
            <a:srgbClr val="00FFFF">
              <a:alpha val="14117"/>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46278" name="Rectangle 1030"/>
          <p:cNvSpPr>
            <a:spLocks noChangeArrowheads="1"/>
          </p:cNvSpPr>
          <p:nvPr/>
        </p:nvSpPr>
        <p:spPr bwMode="auto">
          <a:xfrm>
            <a:off x="465138" y="76200"/>
            <a:ext cx="67056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Astrazione</a:t>
            </a:r>
          </a:p>
        </p:txBody>
      </p:sp>
      <p:sp>
        <p:nvSpPr>
          <p:cNvPr id="273415" name="Rectangle 1031"/>
          <p:cNvSpPr>
            <a:spLocks noChangeArrowheads="1"/>
          </p:cNvSpPr>
          <p:nvPr/>
        </p:nvSpPr>
        <p:spPr bwMode="auto">
          <a:xfrm>
            <a:off x="450850" y="1879600"/>
            <a:ext cx="4343400" cy="3717925"/>
          </a:xfrm>
          <a:prstGeom prst="rect">
            <a:avLst/>
          </a:prstGeom>
          <a:noFill/>
          <a:ln w="9525">
            <a:noFill/>
            <a:miter lim="800000"/>
            <a:headEnd/>
            <a:tailEnd/>
          </a:ln>
        </p:spPr>
        <p:txBody>
          <a:bodyPr>
            <a:prstTxWarp prst="textNoShape">
              <a:avLst/>
            </a:prstTxWarp>
            <a:spAutoFit/>
          </a:bodyPr>
          <a:lstStyle/>
          <a:p>
            <a:pPr marL="266700" indent="-266700" eaLnBrk="0" hangingPunct="0">
              <a:lnSpc>
                <a:spcPct val="115000"/>
              </a:lnSpc>
              <a:buClr>
                <a:srgbClr val="FF0000"/>
              </a:buClr>
              <a:buSzPct val="125000"/>
              <a:buFontTx/>
              <a:buChar char="•"/>
            </a:pPr>
            <a:r>
              <a:rPr lang="it-IT" sz="2800" b="1">
                <a:latin typeface="Calibri" pitchFamily="-108" charset="0"/>
              </a:rPr>
              <a:t>Per estrazione</a:t>
            </a:r>
          </a:p>
          <a:p>
            <a:pPr marL="266700" indent="-266700" eaLnBrk="0" hangingPunct="0">
              <a:lnSpc>
                <a:spcPct val="115000"/>
              </a:lnSpc>
              <a:buClr>
                <a:srgbClr val="FF0000"/>
              </a:buClr>
              <a:buSzPct val="125000"/>
              <a:buFontTx/>
              <a:buChar char="•"/>
            </a:pPr>
            <a:endParaRPr lang="it-IT" sz="2800" b="1">
              <a:latin typeface="Calibri" pitchFamily="-108" charset="0"/>
            </a:endParaRPr>
          </a:p>
          <a:p>
            <a:pPr marL="266700" indent="-266700" eaLnBrk="0" hangingPunct="0">
              <a:lnSpc>
                <a:spcPct val="115000"/>
              </a:lnSpc>
              <a:buClr>
                <a:srgbClr val="FF0000"/>
              </a:buClr>
              <a:buSzPct val="125000"/>
              <a:buFontTx/>
              <a:buChar char="•"/>
            </a:pPr>
            <a:r>
              <a:rPr lang="it-IT" sz="2800" b="1">
                <a:latin typeface="Calibri" pitchFamily="-108" charset="0"/>
              </a:rPr>
              <a:t>Per soppressione</a:t>
            </a:r>
          </a:p>
          <a:p>
            <a:pPr marL="266700" indent="-266700" eaLnBrk="0" hangingPunct="0">
              <a:lnSpc>
                <a:spcPct val="115000"/>
              </a:lnSpc>
              <a:buClr>
                <a:srgbClr val="FF0000"/>
              </a:buClr>
              <a:buSzPct val="125000"/>
              <a:buFontTx/>
              <a:buChar char="•"/>
            </a:pPr>
            <a:endParaRPr lang="it-IT" sz="2800" b="1">
              <a:latin typeface="Calibri" pitchFamily="-108" charset="0"/>
            </a:endParaRPr>
          </a:p>
          <a:p>
            <a:pPr marL="266700" indent="-266700" eaLnBrk="0" hangingPunct="0">
              <a:lnSpc>
                <a:spcPct val="115000"/>
              </a:lnSpc>
              <a:buClr>
                <a:srgbClr val="FF0000"/>
              </a:buClr>
              <a:buSzPct val="125000"/>
              <a:buFontTx/>
              <a:buChar char="•"/>
            </a:pPr>
            <a:r>
              <a:rPr lang="it-IT" sz="2800" b="1">
                <a:latin typeface="Calibri" pitchFamily="-108" charset="0"/>
              </a:rPr>
              <a:t>Per ibridazione</a:t>
            </a:r>
          </a:p>
          <a:p>
            <a:pPr marL="266700" indent="-266700" eaLnBrk="0" hangingPunct="0">
              <a:lnSpc>
                <a:spcPct val="115000"/>
              </a:lnSpc>
              <a:buClr>
                <a:srgbClr val="FF0000"/>
              </a:buClr>
              <a:buSzPct val="125000"/>
              <a:buFontTx/>
              <a:buChar char="•"/>
            </a:pPr>
            <a:endParaRPr lang="it-IT" sz="2800" b="1">
              <a:latin typeface="Calibri" pitchFamily="-108" charset="0"/>
            </a:endParaRPr>
          </a:p>
          <a:p>
            <a:pPr marL="266700" indent="-266700" eaLnBrk="0" hangingPunct="0">
              <a:lnSpc>
                <a:spcPct val="80000"/>
              </a:lnSpc>
              <a:buClr>
                <a:srgbClr val="FF0000"/>
              </a:buClr>
              <a:buSzPct val="125000"/>
              <a:buFontTx/>
              <a:buChar char="•"/>
            </a:pPr>
            <a:r>
              <a:rPr lang="it-IT" sz="2800" b="1">
                <a:latin typeface="Calibri" pitchFamily="-108" charset="0"/>
              </a:rPr>
              <a:t>Per spostamento dell’attenzione</a:t>
            </a:r>
          </a:p>
        </p:txBody>
      </p:sp>
      <p:sp>
        <p:nvSpPr>
          <p:cNvPr id="273416" name="Rectangle 1032"/>
          <p:cNvSpPr>
            <a:spLocks noChangeArrowheads="1"/>
          </p:cNvSpPr>
          <p:nvPr/>
        </p:nvSpPr>
        <p:spPr bwMode="auto">
          <a:xfrm>
            <a:off x="463550" y="1182688"/>
            <a:ext cx="6851650" cy="4572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a:latin typeface="Calibri" pitchFamily="-108" charset="0"/>
              </a:rPr>
              <a:t>Si presenta sotto diverse forme e tipologie:</a:t>
            </a:r>
          </a:p>
        </p:txBody>
      </p:sp>
      <p:sp>
        <p:nvSpPr>
          <p:cNvPr id="273417" name="Rectangle 1035"/>
          <p:cNvSpPr>
            <a:spLocks noChangeArrowheads="1"/>
          </p:cNvSpPr>
          <p:nvPr/>
        </p:nvSpPr>
        <p:spPr bwMode="auto">
          <a:xfrm>
            <a:off x="4749800" y="3098800"/>
            <a:ext cx="266700" cy="381000"/>
          </a:xfrm>
          <a:prstGeom prst="rect">
            <a:avLst/>
          </a:prstGeom>
          <a:solidFill>
            <a:srgbClr val="00FFFF">
              <a:alpha val="1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18" name="Rectangle 1036"/>
          <p:cNvSpPr>
            <a:spLocks noChangeArrowheads="1"/>
          </p:cNvSpPr>
          <p:nvPr/>
        </p:nvSpPr>
        <p:spPr bwMode="auto">
          <a:xfrm>
            <a:off x="5029200" y="2019300"/>
            <a:ext cx="406400" cy="381000"/>
          </a:xfrm>
          <a:prstGeom prst="rect">
            <a:avLst/>
          </a:prstGeom>
          <a:solidFill>
            <a:srgbClr val="CCFFFF"/>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19" name="Rectangle 1037"/>
          <p:cNvSpPr>
            <a:spLocks noChangeArrowheads="1"/>
          </p:cNvSpPr>
          <p:nvPr/>
        </p:nvSpPr>
        <p:spPr bwMode="auto">
          <a:xfrm>
            <a:off x="4699000" y="3987800"/>
            <a:ext cx="1765300" cy="373063"/>
          </a:xfrm>
          <a:prstGeom prst="rect">
            <a:avLst/>
          </a:prstGeom>
          <a:solidFill>
            <a:srgbClr val="666699">
              <a:alpha val="50195"/>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20" name="Rectangle 1038"/>
          <p:cNvSpPr>
            <a:spLocks noChangeArrowheads="1"/>
          </p:cNvSpPr>
          <p:nvPr/>
        </p:nvSpPr>
        <p:spPr bwMode="auto">
          <a:xfrm>
            <a:off x="7442200" y="5118100"/>
            <a:ext cx="469900" cy="381000"/>
          </a:xfrm>
          <a:prstGeom prst="rect">
            <a:avLst/>
          </a:prstGeom>
          <a:solidFill>
            <a:srgbClr val="CCFFFF"/>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21" name="Rectangle 1039"/>
          <p:cNvSpPr>
            <a:spLocks noChangeArrowheads="1"/>
          </p:cNvSpPr>
          <p:nvPr/>
        </p:nvSpPr>
        <p:spPr bwMode="auto">
          <a:xfrm>
            <a:off x="4699000" y="5118100"/>
            <a:ext cx="1765300" cy="444500"/>
          </a:xfrm>
          <a:prstGeom prst="rect">
            <a:avLst/>
          </a:prstGeom>
          <a:solidFill>
            <a:srgbClr val="969696">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22" name="Rectangle 1040"/>
          <p:cNvSpPr>
            <a:spLocks noChangeArrowheads="1"/>
          </p:cNvSpPr>
          <p:nvPr/>
        </p:nvSpPr>
        <p:spPr bwMode="auto">
          <a:xfrm>
            <a:off x="6261100" y="4076700"/>
            <a:ext cx="457200" cy="381000"/>
          </a:xfrm>
          <a:prstGeom prst="rect">
            <a:avLst/>
          </a:prstGeom>
          <a:solidFill>
            <a:srgbClr val="CCFFFF">
              <a:alpha val="23921"/>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3423" name="Line 1041"/>
          <p:cNvSpPr>
            <a:spLocks noChangeShapeType="1"/>
          </p:cNvSpPr>
          <p:nvPr/>
        </p:nvSpPr>
        <p:spPr bwMode="auto">
          <a:xfrm>
            <a:off x="406400" y="4673600"/>
            <a:ext cx="8229600" cy="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
        <p:nvSpPr>
          <p:cNvPr id="273424" name="Line 1042"/>
          <p:cNvSpPr>
            <a:spLocks noChangeShapeType="1"/>
          </p:cNvSpPr>
          <p:nvPr/>
        </p:nvSpPr>
        <p:spPr bwMode="auto">
          <a:xfrm>
            <a:off x="419100" y="3708400"/>
            <a:ext cx="8229600" cy="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
        <p:nvSpPr>
          <p:cNvPr id="273425" name="Line 1043"/>
          <p:cNvSpPr>
            <a:spLocks noChangeShapeType="1"/>
          </p:cNvSpPr>
          <p:nvPr/>
        </p:nvSpPr>
        <p:spPr bwMode="auto">
          <a:xfrm>
            <a:off x="381000" y="2743200"/>
            <a:ext cx="8229600" cy="0"/>
          </a:xfrm>
          <a:prstGeom prst="line">
            <a:avLst/>
          </a:prstGeom>
          <a:noFill/>
          <a:ln w="19050">
            <a:solidFill>
              <a:schemeClr val="tx1"/>
            </a:solidFill>
            <a:prstDash val="sysDot"/>
            <a:round/>
            <a:headEnd/>
            <a:tailEnd/>
          </a:ln>
        </p:spPr>
        <p:txBody>
          <a:bodyPr wrap="none"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4434" name="Rectangle 1026"/>
          <p:cNvSpPr>
            <a:spLocks noChangeArrowheads="1"/>
          </p:cNvSpPr>
          <p:nvPr/>
        </p:nvSpPr>
        <p:spPr bwMode="auto">
          <a:xfrm>
            <a:off x="206375" y="987425"/>
            <a:ext cx="8734425" cy="5103813"/>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47299" name="Rectangle 1027"/>
          <p:cNvSpPr>
            <a:spLocks noChangeArrowheads="1"/>
          </p:cNvSpPr>
          <p:nvPr/>
        </p:nvSpPr>
        <p:spPr bwMode="auto">
          <a:xfrm>
            <a:off x="4464050" y="1054100"/>
            <a:ext cx="3860800" cy="4572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b="1">
                <a:effectLst>
                  <a:outerShdw blurRad="38100" dist="38100" dir="2700000" algn="tl">
                    <a:srgbClr val="DDDDDD"/>
                  </a:outerShdw>
                </a:effectLst>
                <a:latin typeface="Arial" charset="0"/>
                <a:ea typeface="ＭＳ Ｐゴシック" charset="-128"/>
                <a:cs typeface="ＭＳ Ｐゴシック" charset="-128"/>
              </a:rPr>
              <a:t>Ibridazione</a:t>
            </a:r>
          </a:p>
        </p:txBody>
      </p:sp>
      <p:sp>
        <p:nvSpPr>
          <p:cNvPr id="274436" name="Rectangle 1028"/>
          <p:cNvSpPr>
            <a:spLocks noChangeArrowheads="1"/>
          </p:cNvSpPr>
          <p:nvPr/>
        </p:nvSpPr>
        <p:spPr bwMode="auto">
          <a:xfrm>
            <a:off x="4059238" y="1695450"/>
            <a:ext cx="4752975" cy="2114550"/>
          </a:xfrm>
          <a:prstGeom prst="rect">
            <a:avLst/>
          </a:prstGeom>
          <a:noFill/>
          <a:ln w="9525">
            <a:noFill/>
            <a:miter lim="800000"/>
            <a:headEnd/>
            <a:tailEnd/>
          </a:ln>
        </p:spPr>
        <p:txBody>
          <a:bodyPr>
            <a:prstTxWarp prst="textNoShape">
              <a:avLst/>
            </a:prstTxWarp>
            <a:spAutoFit/>
          </a:bodyPr>
          <a:lstStyle/>
          <a:p>
            <a:pPr algn="r" eaLnBrk="0" hangingPunct="0"/>
            <a:r>
              <a:rPr lang="it-IT" sz="1900">
                <a:latin typeface="Calibri" pitchFamily="-108" charset="0"/>
              </a:rPr>
              <a:t>Nella Géométrie Descartes tratta le curve come </a:t>
            </a:r>
            <a:r>
              <a:rPr lang="it-IT" sz="1900" b="1">
                <a:latin typeface="Calibri" pitchFamily="-108" charset="0"/>
              </a:rPr>
              <a:t>ibridi geometrici-algebrici-numerici</a:t>
            </a:r>
            <a:r>
              <a:rPr lang="it-IT" sz="1900">
                <a:latin typeface="Calibri" pitchFamily="-108" charset="0"/>
              </a:rPr>
              <a:t> che sono </a:t>
            </a:r>
            <a:r>
              <a:rPr lang="it-IT" sz="1900" i="1">
                <a:latin typeface="Calibri" pitchFamily="-108" charset="0"/>
              </a:rPr>
              <a:t>simultaneamente</a:t>
            </a:r>
          </a:p>
          <a:p>
            <a:pPr algn="r" eaLnBrk="0" hangingPunct="0"/>
            <a:r>
              <a:rPr lang="it-IT" sz="1900">
                <a:latin typeface="Calibri" pitchFamily="-108" charset="0"/>
              </a:rPr>
              <a:t> configurazioni formate spazialmente, equazioni algebriche con due incognite e una serie infinita di coppie di numeri.</a:t>
            </a:r>
          </a:p>
          <a:p>
            <a:pPr algn="r" eaLnBrk="0" hangingPunct="0"/>
            <a:endParaRPr lang="it-IT" sz="1900">
              <a:latin typeface="Calibri" pitchFamily="-108" charset="0"/>
            </a:endParaRPr>
          </a:p>
        </p:txBody>
      </p:sp>
      <p:sp>
        <p:nvSpPr>
          <p:cNvPr id="274437" name="Rectangle 1029"/>
          <p:cNvSpPr>
            <a:spLocks noChangeArrowheads="1"/>
          </p:cNvSpPr>
          <p:nvPr/>
        </p:nvSpPr>
        <p:spPr bwMode="auto">
          <a:xfrm>
            <a:off x="6794500" y="1092200"/>
            <a:ext cx="1765300" cy="373063"/>
          </a:xfrm>
          <a:prstGeom prst="rect">
            <a:avLst/>
          </a:prstGeom>
          <a:solidFill>
            <a:srgbClr val="666699">
              <a:alpha val="50195"/>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4438" name="Rectangle 1030"/>
          <p:cNvSpPr>
            <a:spLocks noChangeArrowheads="1"/>
          </p:cNvSpPr>
          <p:nvPr/>
        </p:nvSpPr>
        <p:spPr bwMode="auto">
          <a:xfrm>
            <a:off x="8356600" y="1181100"/>
            <a:ext cx="457200" cy="381000"/>
          </a:xfrm>
          <a:prstGeom prst="rect">
            <a:avLst/>
          </a:prstGeom>
          <a:solidFill>
            <a:srgbClr val="CCFFFF">
              <a:alpha val="23921"/>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grpSp>
        <p:nvGrpSpPr>
          <p:cNvPr id="274439" name="Group 1033"/>
          <p:cNvGrpSpPr>
            <a:grpSpLocks/>
          </p:cNvGrpSpPr>
          <p:nvPr/>
        </p:nvGrpSpPr>
        <p:grpSpPr bwMode="auto">
          <a:xfrm>
            <a:off x="1997075" y="1498600"/>
            <a:ext cx="1498600" cy="1143000"/>
            <a:chOff x="296" y="1864"/>
            <a:chExt cx="944" cy="720"/>
          </a:xfrm>
        </p:grpSpPr>
        <p:sp>
          <p:nvSpPr>
            <p:cNvPr id="274450" name="Rectangle 1034"/>
            <p:cNvSpPr>
              <a:spLocks noChangeArrowheads="1"/>
            </p:cNvSpPr>
            <p:nvPr/>
          </p:nvSpPr>
          <p:spPr bwMode="auto">
            <a:xfrm>
              <a:off x="296" y="1864"/>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4451" name="Line 1035"/>
            <p:cNvSpPr>
              <a:spLocks noChangeShapeType="1"/>
            </p:cNvSpPr>
            <p:nvPr/>
          </p:nvSpPr>
          <p:spPr bwMode="auto">
            <a:xfrm>
              <a:off x="376" y="2504"/>
              <a:ext cx="808" cy="0"/>
            </a:xfrm>
            <a:prstGeom prst="line">
              <a:avLst/>
            </a:prstGeom>
            <a:noFill/>
            <a:ln w="9525">
              <a:solidFill>
                <a:schemeClr val="tx1"/>
              </a:solidFill>
              <a:round/>
              <a:headEnd/>
              <a:tailEnd type="triangle" w="med" len="med"/>
            </a:ln>
          </p:spPr>
          <p:txBody>
            <a:bodyPr wrap="none" lIns="90000" tIns="46800" rIns="90000" bIns="46800">
              <a:prstTxWarp prst="textNoShape">
                <a:avLst/>
              </a:prstTxWarp>
              <a:spAutoFit/>
            </a:bodyPr>
            <a:lstStyle/>
            <a:p>
              <a:endParaRPr lang="it-IT"/>
            </a:p>
          </p:txBody>
        </p:sp>
        <p:sp>
          <p:nvSpPr>
            <p:cNvPr id="274452" name="Line 1036"/>
            <p:cNvSpPr>
              <a:spLocks noChangeShapeType="1"/>
            </p:cNvSpPr>
            <p:nvPr/>
          </p:nvSpPr>
          <p:spPr bwMode="auto">
            <a:xfrm flipH="1" flipV="1">
              <a:off x="368" y="1912"/>
              <a:ext cx="8" cy="592"/>
            </a:xfrm>
            <a:prstGeom prst="line">
              <a:avLst/>
            </a:prstGeom>
            <a:noFill/>
            <a:ln w="9525">
              <a:solidFill>
                <a:schemeClr val="tx1"/>
              </a:solidFill>
              <a:round/>
              <a:headEnd/>
              <a:tailEnd type="triangle" w="med" len="med"/>
            </a:ln>
          </p:spPr>
          <p:txBody>
            <a:bodyPr lIns="90000" tIns="46800" rIns="90000" bIns="46800">
              <a:prstTxWarp prst="textNoShape">
                <a:avLst/>
              </a:prstTxWarp>
              <a:spAutoFit/>
            </a:bodyPr>
            <a:lstStyle/>
            <a:p>
              <a:endParaRPr lang="it-IT"/>
            </a:p>
          </p:txBody>
        </p:sp>
        <p:sp>
          <p:nvSpPr>
            <p:cNvPr id="274453" name="Line 1037"/>
            <p:cNvSpPr>
              <a:spLocks noChangeShapeType="1"/>
            </p:cNvSpPr>
            <p:nvPr/>
          </p:nvSpPr>
          <p:spPr bwMode="auto">
            <a:xfrm flipV="1">
              <a:off x="376" y="2144"/>
              <a:ext cx="764" cy="202"/>
            </a:xfrm>
            <a:prstGeom prst="line">
              <a:avLst/>
            </a:prstGeom>
            <a:noFill/>
            <a:ln w="19050">
              <a:solidFill>
                <a:srgbClr val="FF0000"/>
              </a:solidFill>
              <a:round/>
              <a:headEnd/>
              <a:tailEnd/>
            </a:ln>
          </p:spPr>
          <p:txBody>
            <a:bodyPr lIns="90000" tIns="46800" rIns="90000" bIns="46800">
              <a:prstTxWarp prst="textNoShape">
                <a:avLst/>
              </a:prstTxWarp>
              <a:spAutoFit/>
            </a:bodyPr>
            <a:lstStyle/>
            <a:p>
              <a:endParaRPr lang="it-IT"/>
            </a:p>
          </p:txBody>
        </p:sp>
      </p:grpSp>
      <p:grpSp>
        <p:nvGrpSpPr>
          <p:cNvPr id="274440" name="Group 1038"/>
          <p:cNvGrpSpPr>
            <a:grpSpLocks/>
          </p:cNvGrpSpPr>
          <p:nvPr/>
        </p:nvGrpSpPr>
        <p:grpSpPr bwMode="auto">
          <a:xfrm>
            <a:off x="401638" y="2411413"/>
            <a:ext cx="1498600" cy="1143000"/>
            <a:chOff x="1296" y="1864"/>
            <a:chExt cx="944" cy="720"/>
          </a:xfrm>
        </p:grpSpPr>
        <p:sp>
          <p:nvSpPr>
            <p:cNvPr id="274448" name="Rectangle 1039"/>
            <p:cNvSpPr>
              <a:spLocks noChangeArrowheads="1"/>
            </p:cNvSpPr>
            <p:nvPr/>
          </p:nvSpPr>
          <p:spPr bwMode="auto">
            <a:xfrm>
              <a:off x="1296" y="1864"/>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4449" name="Text Box 1040"/>
            <p:cNvSpPr txBox="1">
              <a:spLocks noChangeArrowheads="1"/>
            </p:cNvSpPr>
            <p:nvPr/>
          </p:nvSpPr>
          <p:spPr bwMode="auto">
            <a:xfrm>
              <a:off x="1356" y="2124"/>
              <a:ext cx="859" cy="2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a:latin typeface="Calibri" pitchFamily="-108" charset="0"/>
                </a:rPr>
                <a:t>Y = 0,5x+3</a:t>
              </a:r>
            </a:p>
          </p:txBody>
        </p:sp>
      </p:grpSp>
      <p:grpSp>
        <p:nvGrpSpPr>
          <p:cNvPr id="274441" name="Group 1041"/>
          <p:cNvGrpSpPr>
            <a:grpSpLocks/>
          </p:cNvGrpSpPr>
          <p:nvPr/>
        </p:nvGrpSpPr>
        <p:grpSpPr bwMode="auto">
          <a:xfrm>
            <a:off x="1976438" y="3278188"/>
            <a:ext cx="1498600" cy="1143000"/>
            <a:chOff x="792" y="2616"/>
            <a:chExt cx="944" cy="720"/>
          </a:xfrm>
        </p:grpSpPr>
        <p:sp>
          <p:nvSpPr>
            <p:cNvPr id="274446" name="Rectangle 1042"/>
            <p:cNvSpPr>
              <a:spLocks noChangeArrowheads="1"/>
            </p:cNvSpPr>
            <p:nvPr/>
          </p:nvSpPr>
          <p:spPr bwMode="auto">
            <a:xfrm>
              <a:off x="792" y="2616"/>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4447" name="Text Box 1043"/>
            <p:cNvSpPr txBox="1">
              <a:spLocks noChangeArrowheads="1"/>
            </p:cNvSpPr>
            <p:nvPr/>
          </p:nvSpPr>
          <p:spPr bwMode="auto">
            <a:xfrm>
              <a:off x="922" y="2668"/>
              <a:ext cx="508" cy="634"/>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P (0, 3)</a:t>
              </a:r>
            </a:p>
            <a:p>
              <a:r>
                <a:rPr lang="it-IT" sz="1000">
                  <a:latin typeface="Calibri" pitchFamily="-108" charset="0"/>
                </a:rPr>
                <a:t>P (1, 3,5)</a:t>
              </a:r>
            </a:p>
            <a:p>
              <a:r>
                <a:rPr lang="it-IT" sz="1000">
                  <a:latin typeface="Calibri" pitchFamily="-108" charset="0"/>
                </a:rPr>
                <a:t>P(2, 4)</a:t>
              </a:r>
            </a:p>
            <a:p>
              <a:r>
                <a:rPr lang="it-IT" sz="1000">
                  <a:latin typeface="Calibri" pitchFamily="-108" charset="0"/>
                </a:rPr>
                <a:t>P 3, 4,5 )</a:t>
              </a:r>
            </a:p>
            <a:p>
              <a:r>
                <a:rPr lang="it-IT" sz="1000">
                  <a:latin typeface="Calibri" pitchFamily="-108" charset="0"/>
                </a:rPr>
                <a:t>P …..</a:t>
              </a:r>
            </a:p>
            <a:p>
              <a:r>
                <a:rPr lang="it-IT" sz="1000">
                  <a:latin typeface="Calibri" pitchFamily="-108" charset="0"/>
                </a:rPr>
                <a:t>(P ( x, y) </a:t>
              </a:r>
            </a:p>
          </p:txBody>
        </p:sp>
      </p:grpSp>
      <p:sp>
        <p:nvSpPr>
          <p:cNvPr id="274442" name="Rectangle 1044"/>
          <p:cNvSpPr>
            <a:spLocks noChangeArrowheads="1"/>
          </p:cNvSpPr>
          <p:nvPr/>
        </p:nvSpPr>
        <p:spPr bwMode="auto">
          <a:xfrm>
            <a:off x="357188" y="4865688"/>
            <a:ext cx="8281987" cy="1069975"/>
          </a:xfrm>
          <a:prstGeom prst="rect">
            <a:avLst/>
          </a:prstGeom>
          <a:noFill/>
          <a:ln w="19050">
            <a:noFill/>
            <a:prstDash val="sysDot"/>
            <a:miter lim="800000"/>
            <a:headEnd/>
            <a:tailEnd/>
          </a:ln>
        </p:spPr>
        <p:txBody>
          <a:bodyPr lIns="90000" tIns="46800" rIns="90000" bIns="46800">
            <a:prstTxWarp prst="textNoShape">
              <a:avLst/>
            </a:prstTxWarp>
            <a:spAutoFit/>
          </a:bodyPr>
          <a:lstStyle/>
          <a:p>
            <a:pPr eaLnBrk="0" hangingPunct="0"/>
            <a:r>
              <a:rPr lang="it-IT" sz="1600">
                <a:latin typeface="Calibri" pitchFamily="-108" charset="0"/>
              </a:rPr>
              <a:t>Ne consegue </a:t>
            </a:r>
            <a:r>
              <a:rPr lang="it-IT" sz="1600" b="1">
                <a:latin typeface="Calibri" pitchFamily="-108" charset="0"/>
              </a:rPr>
              <a:t>un’instabilità,</a:t>
            </a:r>
            <a:r>
              <a:rPr lang="it-IT" sz="1600">
                <a:latin typeface="Calibri" pitchFamily="-108" charset="0"/>
              </a:rPr>
              <a:t> perché questi tre diversi modi di trattare le curve non sono equivalenti: ma questa instabilità conferisce alle curve una </a:t>
            </a:r>
            <a:r>
              <a:rPr lang="it-IT" sz="1600" b="1">
                <a:latin typeface="Calibri" pitchFamily="-108" charset="0"/>
              </a:rPr>
              <a:t>multivalenza </a:t>
            </a:r>
            <a:r>
              <a:rPr lang="it-IT" sz="1600">
                <a:latin typeface="Calibri" pitchFamily="-108" charset="0"/>
              </a:rPr>
              <a:t>che è la chiave per la loro indagine e per il loro impiego nella fisica della seconda metà del XVIII secolo.</a:t>
            </a:r>
          </a:p>
        </p:txBody>
      </p:sp>
      <p:sp>
        <p:nvSpPr>
          <p:cNvPr id="274443" name="Line 1045"/>
          <p:cNvSpPr>
            <a:spLocks noChangeShapeType="1"/>
          </p:cNvSpPr>
          <p:nvPr/>
        </p:nvSpPr>
        <p:spPr bwMode="auto">
          <a:xfrm flipH="1" flipV="1">
            <a:off x="3617913" y="2495550"/>
            <a:ext cx="1006475" cy="247650"/>
          </a:xfrm>
          <a:prstGeom prst="line">
            <a:avLst/>
          </a:prstGeom>
          <a:noFill/>
          <a:ln w="19050">
            <a:solidFill>
              <a:schemeClr val="tx1"/>
            </a:solidFill>
            <a:prstDash val="sysDot"/>
            <a:round/>
            <a:headEnd/>
            <a:tailEnd type="triangle" w="med" len="med"/>
          </a:ln>
        </p:spPr>
        <p:txBody>
          <a:bodyPr wrap="none" lIns="90000" tIns="46800" rIns="90000" bIns="46800">
            <a:prstTxWarp prst="textNoShape">
              <a:avLst/>
            </a:prstTxWarp>
            <a:spAutoFit/>
          </a:bodyPr>
          <a:lstStyle/>
          <a:p>
            <a:endParaRPr lang="it-IT"/>
          </a:p>
        </p:txBody>
      </p:sp>
      <p:sp>
        <p:nvSpPr>
          <p:cNvPr id="274444" name="Line 1046"/>
          <p:cNvSpPr>
            <a:spLocks noChangeShapeType="1"/>
          </p:cNvSpPr>
          <p:nvPr/>
        </p:nvSpPr>
        <p:spPr bwMode="auto">
          <a:xfrm flipH="1">
            <a:off x="2378075" y="3070225"/>
            <a:ext cx="1814513" cy="0"/>
          </a:xfrm>
          <a:prstGeom prst="line">
            <a:avLst/>
          </a:prstGeom>
          <a:noFill/>
          <a:ln w="19050">
            <a:solidFill>
              <a:schemeClr val="tx1"/>
            </a:solidFill>
            <a:prstDash val="sysDot"/>
            <a:round/>
            <a:headEnd/>
            <a:tailEnd type="triangle" w="med" len="med"/>
          </a:ln>
        </p:spPr>
        <p:txBody>
          <a:bodyPr wrap="none" lIns="90000" tIns="46800" rIns="90000" bIns="46800">
            <a:prstTxWarp prst="textNoShape">
              <a:avLst/>
            </a:prstTxWarp>
            <a:spAutoFit/>
          </a:bodyPr>
          <a:lstStyle/>
          <a:p>
            <a:endParaRPr lang="it-IT"/>
          </a:p>
        </p:txBody>
      </p:sp>
      <p:sp>
        <p:nvSpPr>
          <p:cNvPr id="274445" name="Line 1047"/>
          <p:cNvSpPr>
            <a:spLocks noChangeShapeType="1"/>
          </p:cNvSpPr>
          <p:nvPr/>
        </p:nvSpPr>
        <p:spPr bwMode="auto">
          <a:xfrm flipH="1">
            <a:off x="3644900" y="3343275"/>
            <a:ext cx="927100" cy="249238"/>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5458" name="Rectangle 1026"/>
          <p:cNvSpPr>
            <a:spLocks noChangeArrowheads="1"/>
          </p:cNvSpPr>
          <p:nvPr/>
        </p:nvSpPr>
        <p:spPr bwMode="auto">
          <a:xfrm>
            <a:off x="206375" y="987425"/>
            <a:ext cx="8734425" cy="5014913"/>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48323" name="Rectangle 1027"/>
          <p:cNvSpPr>
            <a:spLocks noChangeArrowheads="1"/>
          </p:cNvSpPr>
          <p:nvPr/>
        </p:nvSpPr>
        <p:spPr bwMode="auto">
          <a:xfrm>
            <a:off x="387350" y="1054100"/>
            <a:ext cx="5880100" cy="4572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b="1">
                <a:effectLst>
                  <a:outerShdw blurRad="38100" dist="38100" dir="2700000" algn="tl">
                    <a:srgbClr val="DDDDDD"/>
                  </a:outerShdw>
                </a:effectLst>
                <a:latin typeface="Arial" charset="0"/>
                <a:ea typeface="ＭＳ Ｐゴシック" charset="-128"/>
                <a:cs typeface="ＭＳ Ｐゴシック" charset="-128"/>
              </a:rPr>
              <a:t>Spostamento dell’attenzione</a:t>
            </a:r>
          </a:p>
        </p:txBody>
      </p:sp>
      <p:sp>
        <p:nvSpPr>
          <p:cNvPr id="275460" name="Rectangle 1028"/>
          <p:cNvSpPr>
            <a:spLocks noChangeArrowheads="1"/>
          </p:cNvSpPr>
          <p:nvPr/>
        </p:nvSpPr>
        <p:spPr bwMode="auto">
          <a:xfrm>
            <a:off x="5473700" y="1054100"/>
            <a:ext cx="1765300" cy="373063"/>
          </a:xfrm>
          <a:prstGeom prst="rect">
            <a:avLst/>
          </a:prstGeom>
          <a:solidFill>
            <a:srgbClr val="666699">
              <a:alpha val="50195"/>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5461" name="Rectangle 1029"/>
          <p:cNvSpPr>
            <a:spLocks noChangeArrowheads="1"/>
          </p:cNvSpPr>
          <p:nvPr/>
        </p:nvSpPr>
        <p:spPr bwMode="auto">
          <a:xfrm>
            <a:off x="8369300" y="1041400"/>
            <a:ext cx="457200" cy="381000"/>
          </a:xfrm>
          <a:prstGeom prst="rect">
            <a:avLst/>
          </a:prstGeom>
          <a:solidFill>
            <a:srgbClr val="CCFFFF">
              <a:alpha val="23921"/>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grpSp>
        <p:nvGrpSpPr>
          <p:cNvPr id="275462" name="Group 1032"/>
          <p:cNvGrpSpPr>
            <a:grpSpLocks/>
          </p:cNvGrpSpPr>
          <p:nvPr/>
        </p:nvGrpSpPr>
        <p:grpSpPr bwMode="auto">
          <a:xfrm>
            <a:off x="5800725" y="2233613"/>
            <a:ext cx="1844675" cy="1143000"/>
            <a:chOff x="1296" y="1864"/>
            <a:chExt cx="973" cy="720"/>
          </a:xfrm>
        </p:grpSpPr>
        <p:sp>
          <p:nvSpPr>
            <p:cNvPr id="275473" name="Rectangle 1033"/>
            <p:cNvSpPr>
              <a:spLocks noChangeArrowheads="1"/>
            </p:cNvSpPr>
            <p:nvPr/>
          </p:nvSpPr>
          <p:spPr bwMode="auto">
            <a:xfrm>
              <a:off x="1296" y="1864"/>
              <a:ext cx="944"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5474" name="Text Box 1034"/>
            <p:cNvSpPr txBox="1">
              <a:spLocks noChangeArrowheads="1"/>
            </p:cNvSpPr>
            <p:nvPr/>
          </p:nvSpPr>
          <p:spPr bwMode="auto">
            <a:xfrm>
              <a:off x="1306" y="2108"/>
              <a:ext cx="963" cy="231"/>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a:latin typeface="Calibri" pitchFamily="-108" charset="0"/>
                </a:rPr>
                <a:t>A = A</a:t>
              </a:r>
              <a:r>
                <a:rPr lang="it-IT" sz="900">
                  <a:latin typeface="Calibri" pitchFamily="-108" charset="0"/>
                </a:rPr>
                <a:t>1 </a:t>
              </a:r>
              <a:r>
                <a:rPr lang="it-IT">
                  <a:latin typeface="Calibri" pitchFamily="-108" charset="0"/>
                </a:rPr>
                <a:t>- </a:t>
              </a:r>
              <a:r>
                <a:rPr lang="it-IT" sz="1600">
                  <a:latin typeface="Calibri" pitchFamily="-108" charset="0"/>
                </a:rPr>
                <a:t>A</a:t>
              </a:r>
              <a:r>
                <a:rPr lang="it-IT" sz="900">
                  <a:latin typeface="Calibri" pitchFamily="-108" charset="0"/>
                </a:rPr>
                <a:t>2</a:t>
              </a:r>
              <a:r>
                <a:rPr lang="it-IT" sz="1600">
                  <a:latin typeface="Calibri" pitchFamily="-108" charset="0"/>
                </a:rPr>
                <a:t> = ….</a:t>
              </a:r>
            </a:p>
          </p:txBody>
        </p:sp>
      </p:grpSp>
      <p:sp>
        <p:nvSpPr>
          <p:cNvPr id="275463" name="Rectangle 1035"/>
          <p:cNvSpPr>
            <a:spLocks noChangeArrowheads="1"/>
          </p:cNvSpPr>
          <p:nvPr/>
        </p:nvSpPr>
        <p:spPr bwMode="auto">
          <a:xfrm>
            <a:off x="449263" y="3808413"/>
            <a:ext cx="4027487" cy="2014537"/>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108" charset="0"/>
              </a:rPr>
              <a:t>Prima della creazione del calcolo infinitesimale, ci si concentrava solo sugli </a:t>
            </a:r>
            <a:r>
              <a:rPr lang="it-IT" b="1">
                <a:latin typeface="Calibri" pitchFamily="-108" charset="0"/>
              </a:rPr>
              <a:t>aspetti geometrici</a:t>
            </a:r>
            <a:r>
              <a:rPr lang="it-IT">
                <a:latin typeface="Calibri" pitchFamily="-108" charset="0"/>
              </a:rPr>
              <a:t> del problema di calcolare l’area di una curva, e di conseguenza si riusciva a risolverlo solo a costo di una notevole ingegnosità.</a:t>
            </a:r>
          </a:p>
        </p:txBody>
      </p:sp>
      <p:grpSp>
        <p:nvGrpSpPr>
          <p:cNvPr id="275464" name="Group 1036"/>
          <p:cNvGrpSpPr>
            <a:grpSpLocks/>
          </p:cNvGrpSpPr>
          <p:nvPr/>
        </p:nvGrpSpPr>
        <p:grpSpPr bwMode="auto">
          <a:xfrm>
            <a:off x="1196975" y="2235200"/>
            <a:ext cx="1841500" cy="1143000"/>
            <a:chOff x="786" y="1456"/>
            <a:chExt cx="1160" cy="720"/>
          </a:xfrm>
        </p:grpSpPr>
        <p:sp>
          <p:nvSpPr>
            <p:cNvPr id="275468" name="Rectangle 1037"/>
            <p:cNvSpPr>
              <a:spLocks noChangeArrowheads="1"/>
            </p:cNvSpPr>
            <p:nvPr/>
          </p:nvSpPr>
          <p:spPr bwMode="auto">
            <a:xfrm>
              <a:off x="786" y="1456"/>
              <a:ext cx="1160" cy="72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5469" name="Line 1038"/>
            <p:cNvSpPr>
              <a:spLocks noChangeShapeType="1"/>
            </p:cNvSpPr>
            <p:nvPr/>
          </p:nvSpPr>
          <p:spPr bwMode="auto">
            <a:xfrm>
              <a:off x="898" y="2096"/>
              <a:ext cx="1008" cy="0"/>
            </a:xfrm>
            <a:prstGeom prst="line">
              <a:avLst/>
            </a:prstGeom>
            <a:noFill/>
            <a:ln w="9525">
              <a:solidFill>
                <a:schemeClr val="tx1"/>
              </a:solidFill>
              <a:round/>
              <a:headEnd/>
              <a:tailEnd type="triangle" w="med" len="med"/>
            </a:ln>
          </p:spPr>
          <p:txBody>
            <a:bodyPr lIns="90000" tIns="46800" rIns="90000" bIns="46800">
              <a:prstTxWarp prst="textNoShape">
                <a:avLst/>
              </a:prstTxWarp>
              <a:spAutoFit/>
            </a:bodyPr>
            <a:lstStyle/>
            <a:p>
              <a:endParaRPr lang="it-IT"/>
            </a:p>
          </p:txBody>
        </p:sp>
        <p:sp>
          <p:nvSpPr>
            <p:cNvPr id="275470" name="Line 1039"/>
            <p:cNvSpPr>
              <a:spLocks noChangeShapeType="1"/>
            </p:cNvSpPr>
            <p:nvPr/>
          </p:nvSpPr>
          <p:spPr bwMode="auto">
            <a:xfrm flipH="1" flipV="1">
              <a:off x="898" y="1504"/>
              <a:ext cx="8" cy="592"/>
            </a:xfrm>
            <a:prstGeom prst="line">
              <a:avLst/>
            </a:prstGeom>
            <a:noFill/>
            <a:ln w="9525">
              <a:solidFill>
                <a:schemeClr val="tx1"/>
              </a:solidFill>
              <a:round/>
              <a:headEnd/>
              <a:tailEnd type="triangle" w="med" len="med"/>
            </a:ln>
          </p:spPr>
          <p:txBody>
            <a:bodyPr lIns="90000" tIns="46800" rIns="90000" bIns="46800">
              <a:prstTxWarp prst="textNoShape">
                <a:avLst/>
              </a:prstTxWarp>
              <a:spAutoFit/>
            </a:bodyPr>
            <a:lstStyle/>
            <a:p>
              <a:endParaRPr lang="it-IT"/>
            </a:p>
          </p:txBody>
        </p:sp>
        <p:sp>
          <p:nvSpPr>
            <p:cNvPr id="275471" name="AutoShape 1040"/>
            <p:cNvSpPr>
              <a:spLocks noChangeArrowheads="1"/>
            </p:cNvSpPr>
            <p:nvPr/>
          </p:nvSpPr>
          <p:spPr bwMode="auto">
            <a:xfrm>
              <a:off x="1128" y="1552"/>
              <a:ext cx="528" cy="456"/>
            </a:xfrm>
            <a:prstGeom prst="hexagon">
              <a:avLst>
                <a:gd name="adj" fmla="val 28947"/>
                <a:gd name="vf" fmla="val 115470"/>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5472" name="Oval 1041"/>
            <p:cNvSpPr>
              <a:spLocks noChangeArrowheads="1"/>
            </p:cNvSpPr>
            <p:nvPr/>
          </p:nvSpPr>
          <p:spPr bwMode="auto">
            <a:xfrm>
              <a:off x="1200" y="1600"/>
              <a:ext cx="384" cy="36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grpSp>
      <p:sp>
        <p:nvSpPr>
          <p:cNvPr id="1848338" name="AutoShape 1042"/>
          <p:cNvSpPr>
            <a:spLocks noChangeArrowheads="1"/>
          </p:cNvSpPr>
          <p:nvPr/>
        </p:nvSpPr>
        <p:spPr bwMode="auto">
          <a:xfrm rot="16200000">
            <a:off x="7581900" y="10287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75466" name="Rectangle 1043"/>
          <p:cNvSpPr>
            <a:spLocks noChangeArrowheads="1"/>
          </p:cNvSpPr>
          <p:nvPr/>
        </p:nvSpPr>
        <p:spPr bwMode="auto">
          <a:xfrm>
            <a:off x="4660900" y="3797300"/>
            <a:ext cx="4194175" cy="201453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a:latin typeface="Calibri" pitchFamily="-108" charset="0"/>
              </a:rPr>
              <a:t>Dopo l’invenzione del calcolo, spostando l’attenzione sugli </a:t>
            </a:r>
            <a:r>
              <a:rPr lang="it-IT" b="1">
                <a:latin typeface="Calibri" pitchFamily="-108" charset="0"/>
              </a:rPr>
              <a:t>aspetti algebrici</a:t>
            </a:r>
            <a:r>
              <a:rPr lang="it-IT">
                <a:latin typeface="Calibri" pitchFamily="-108" charset="0"/>
              </a:rPr>
              <a:t> del problema, la curva venne considerata un’equazione e si poté </a:t>
            </a:r>
            <a:r>
              <a:rPr lang="it-IT">
                <a:solidFill>
                  <a:srgbClr val="FF0000"/>
                </a:solidFill>
                <a:latin typeface="Calibri" pitchFamily="-108" charset="0"/>
              </a:rPr>
              <a:t>risolvere un problema con un procedimento di routine</a:t>
            </a:r>
            <a:r>
              <a:rPr lang="it-IT">
                <a:latin typeface="Calibri" pitchFamily="-108" charset="0"/>
              </a:rPr>
              <a:t> e quasi meccanico.</a:t>
            </a:r>
          </a:p>
        </p:txBody>
      </p:sp>
      <p:sp>
        <p:nvSpPr>
          <p:cNvPr id="1848340" name="AutoShape 1044"/>
          <p:cNvSpPr>
            <a:spLocks noChangeArrowheads="1"/>
          </p:cNvSpPr>
          <p:nvPr/>
        </p:nvSpPr>
        <p:spPr bwMode="auto">
          <a:xfrm rot="16200000">
            <a:off x="4089400" y="2540000"/>
            <a:ext cx="596900" cy="419100"/>
          </a:xfrm>
          <a:prstGeom prst="downArrow">
            <a:avLst>
              <a:gd name="adj1" fmla="val 50000"/>
              <a:gd name="adj2" fmla="val 43181"/>
            </a:avLst>
          </a:prstGeom>
          <a:gradFill rotWithShape="1">
            <a:gsLst>
              <a:gs pos="0">
                <a:srgbClr val="FF0000">
                  <a:gamma/>
                  <a:shade val="46275"/>
                  <a:invGamma/>
                </a:srgbClr>
              </a:gs>
              <a:gs pos="100000">
                <a:srgbClr val="FF0000"/>
              </a:gs>
            </a:gsLst>
            <a:lin ang="5400000" scaled="1"/>
          </a:gradFill>
          <a:ln w="19050">
            <a:solidFill>
              <a:schemeClr val="tx1"/>
            </a:solidFill>
            <a:prstDash val="sysDot"/>
            <a:miter lim="800000"/>
            <a:headEnd/>
            <a:tailEnd/>
          </a:ln>
          <a:effectLst>
            <a:outerShdw blurRad="63500" dist="38099" dir="2700000" algn="ctr" rotWithShape="0">
              <a:schemeClr val="bg2">
                <a:alpha val="50000"/>
              </a:schemeClr>
            </a:outerShdw>
          </a:effectLst>
        </p:spPr>
        <p:txBody>
          <a:bodyPr wrap="none" lIns="90000" tIns="46800" rIns="90000" bIns="46800" anchor="ctr">
            <a:prstTxWarp prst="textNoShape">
              <a:avLst/>
            </a:prstTxWarp>
            <a:spAutoFit/>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82" name="AutoShape 1026"/>
          <p:cNvSpPr>
            <a:spLocks noChangeArrowheads="1"/>
          </p:cNvSpPr>
          <p:nvPr/>
        </p:nvSpPr>
        <p:spPr bwMode="auto">
          <a:xfrm rot="5400000">
            <a:off x="-596107" y="2958307"/>
            <a:ext cx="4176713" cy="736600"/>
          </a:xfrm>
          <a:prstGeom prst="homePlate">
            <a:avLst>
              <a:gd name="adj" fmla="val 58094"/>
            </a:avLst>
          </a:prstGeom>
          <a:solidFill>
            <a:schemeClr val="accent2">
              <a:alpha val="79999"/>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6483" name="Rectangle 1027"/>
          <p:cNvSpPr>
            <a:spLocks noChangeArrowheads="1"/>
          </p:cNvSpPr>
          <p:nvPr/>
        </p:nvSpPr>
        <p:spPr bwMode="auto">
          <a:xfrm>
            <a:off x="179388" y="977900"/>
            <a:ext cx="8734425" cy="5041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1849348" name="Rectangle 1028"/>
          <p:cNvSpPr>
            <a:spLocks noChangeArrowheads="1"/>
          </p:cNvSpPr>
          <p:nvPr/>
        </p:nvSpPr>
        <p:spPr bwMode="auto">
          <a:xfrm>
            <a:off x="393700" y="141288"/>
            <a:ext cx="5867400" cy="579437"/>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200" b="1">
                <a:effectLst>
                  <a:outerShdw blurRad="38100" dist="38100" dir="2700000" algn="tl">
                    <a:srgbClr val="DDDDDD"/>
                  </a:outerShdw>
                </a:effectLst>
                <a:latin typeface="Arial" charset="0"/>
                <a:ea typeface="ＭＳ Ｐゴシック" charset="-128"/>
                <a:cs typeface="ＭＳ Ｐゴシック" charset="-128"/>
              </a:rPr>
              <a:t>Deduzione</a:t>
            </a:r>
          </a:p>
        </p:txBody>
      </p:sp>
      <p:sp>
        <p:nvSpPr>
          <p:cNvPr id="276485" name="Rectangle 1029"/>
          <p:cNvSpPr>
            <a:spLocks noChangeArrowheads="1"/>
          </p:cNvSpPr>
          <p:nvPr/>
        </p:nvSpPr>
        <p:spPr bwMode="auto">
          <a:xfrm>
            <a:off x="4413250" y="1511300"/>
            <a:ext cx="4351338" cy="3540125"/>
          </a:xfrm>
          <a:prstGeom prst="rect">
            <a:avLst/>
          </a:prstGeom>
          <a:noFill/>
          <a:ln w="9525">
            <a:noFill/>
            <a:miter lim="800000"/>
            <a:headEnd/>
            <a:tailEnd/>
          </a:ln>
        </p:spPr>
        <p:txBody>
          <a:bodyPr>
            <a:prstTxWarp prst="textNoShape">
              <a:avLst/>
            </a:prstTxWarp>
            <a:spAutoFit/>
          </a:bodyPr>
          <a:lstStyle/>
          <a:p>
            <a:pPr algn="r" eaLnBrk="0" hangingPunct="0"/>
            <a:r>
              <a:rPr lang="it-IT" sz="1600">
                <a:latin typeface="Calibri" pitchFamily="-108" charset="0"/>
              </a:rPr>
              <a:t>E’ l’inferenza in cui un parlante sostiene che </a:t>
            </a:r>
            <a:r>
              <a:rPr lang="it-IT" sz="1600" b="1">
                <a:latin typeface="Calibri" pitchFamily="-108" charset="0"/>
              </a:rPr>
              <a:t>la conclusione segue necessariamente dalle premesse</a:t>
            </a:r>
            <a:r>
              <a:rPr lang="it-IT" sz="1600">
                <a:latin typeface="Calibri" pitchFamily="-108" charset="0"/>
              </a:rPr>
              <a:t>.</a:t>
            </a:r>
          </a:p>
          <a:p>
            <a:pPr algn="r" eaLnBrk="0" hangingPunct="0"/>
            <a:endParaRPr lang="it-IT" sz="1600">
              <a:latin typeface="Calibri" pitchFamily="-108" charset="0"/>
            </a:endParaRPr>
          </a:p>
          <a:p>
            <a:pPr algn="r" eaLnBrk="0" hangingPunct="0"/>
            <a:r>
              <a:rPr lang="it-IT" sz="1600">
                <a:latin typeface="Calibri" pitchFamily="-108" charset="0"/>
              </a:rPr>
              <a:t> Detto in termini più precisi,“per un qualsiasi enunciato S, rispetto a un insieme di enunciati K, la deduzione è una successione finita di enunciati il cui ultimo elemento è S (quello di cui diciamo, appunto, che è dedotto), e tale che ogni suo elemento è un assioma o un elemento di K, oppure segue da enunciati che lo precedono nella successione grazie a una regola d’inferenza. </a:t>
            </a:r>
          </a:p>
          <a:p>
            <a:pPr algn="r" eaLnBrk="0" hangingPunct="0"/>
            <a:r>
              <a:rPr lang="it-IT" sz="1600">
                <a:latin typeface="Calibri" pitchFamily="-108" charset="0"/>
              </a:rPr>
              <a:t>Un termine sinonimo è ‘derivazione’. </a:t>
            </a:r>
            <a:endParaRPr lang="it-IT" sz="500">
              <a:latin typeface="Calibri" pitchFamily="-108" charset="0"/>
            </a:endParaRPr>
          </a:p>
        </p:txBody>
      </p:sp>
      <p:sp>
        <p:nvSpPr>
          <p:cNvPr id="276486" name="Rectangle 1032"/>
          <p:cNvSpPr>
            <a:spLocks noChangeArrowheads="1"/>
          </p:cNvSpPr>
          <p:nvPr/>
        </p:nvSpPr>
        <p:spPr bwMode="auto">
          <a:xfrm>
            <a:off x="2489200" y="1308100"/>
            <a:ext cx="1549400" cy="1117600"/>
          </a:xfrm>
          <a:prstGeom prst="rect">
            <a:avLst/>
          </a:prstGeom>
          <a:solidFill>
            <a:srgbClr val="00FF00">
              <a:alpha val="3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6487" name="Rectangle 1033"/>
          <p:cNvSpPr>
            <a:spLocks noChangeArrowheads="1"/>
          </p:cNvSpPr>
          <p:nvPr/>
        </p:nvSpPr>
        <p:spPr bwMode="auto">
          <a:xfrm>
            <a:off x="2476500" y="2578100"/>
            <a:ext cx="1574800" cy="1054100"/>
          </a:xfrm>
          <a:prstGeom prst="rect">
            <a:avLst/>
          </a:prstGeom>
          <a:solidFill>
            <a:srgbClr val="CCFFFF">
              <a:alpha val="59999"/>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6488" name="Rectangle 1034"/>
          <p:cNvSpPr>
            <a:spLocks noChangeArrowheads="1"/>
          </p:cNvSpPr>
          <p:nvPr/>
        </p:nvSpPr>
        <p:spPr bwMode="auto">
          <a:xfrm>
            <a:off x="2603500" y="16129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89" name="Text Box 1035"/>
          <p:cNvSpPr txBox="1">
            <a:spLocks noChangeArrowheads="1"/>
          </p:cNvSpPr>
          <p:nvPr/>
        </p:nvSpPr>
        <p:spPr bwMode="auto">
          <a:xfrm>
            <a:off x="2522538" y="1289050"/>
            <a:ext cx="866775"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a:latin typeface="Calibri" pitchFamily="-108" charset="0"/>
              </a:rPr>
              <a:t>Assiomi</a:t>
            </a:r>
          </a:p>
        </p:txBody>
      </p:sp>
      <p:sp>
        <p:nvSpPr>
          <p:cNvPr id="276490" name="Text Box 1036"/>
          <p:cNvSpPr txBox="1">
            <a:spLocks noChangeArrowheads="1"/>
          </p:cNvSpPr>
          <p:nvPr/>
        </p:nvSpPr>
        <p:spPr bwMode="auto">
          <a:xfrm>
            <a:off x="2611438" y="2584450"/>
            <a:ext cx="792162"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a:latin typeface="Calibri" pitchFamily="-108" charset="0"/>
              </a:rPr>
              <a:t>Ipotesi</a:t>
            </a:r>
          </a:p>
        </p:txBody>
      </p:sp>
      <p:sp>
        <p:nvSpPr>
          <p:cNvPr id="276491" name="Rectangle 1037"/>
          <p:cNvSpPr>
            <a:spLocks noChangeArrowheads="1"/>
          </p:cNvSpPr>
          <p:nvPr/>
        </p:nvSpPr>
        <p:spPr bwMode="auto">
          <a:xfrm>
            <a:off x="2565400" y="2082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2" name="Rectangle 1038"/>
          <p:cNvSpPr>
            <a:spLocks noChangeArrowheads="1"/>
          </p:cNvSpPr>
          <p:nvPr/>
        </p:nvSpPr>
        <p:spPr bwMode="auto">
          <a:xfrm>
            <a:off x="3022600" y="19304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3" name="Oval 1039"/>
          <p:cNvSpPr>
            <a:spLocks noChangeArrowheads="1"/>
          </p:cNvSpPr>
          <p:nvPr/>
        </p:nvSpPr>
        <p:spPr bwMode="auto">
          <a:xfrm>
            <a:off x="2603500" y="29591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4" name="Oval 1040"/>
          <p:cNvSpPr>
            <a:spLocks noChangeArrowheads="1"/>
          </p:cNvSpPr>
          <p:nvPr/>
        </p:nvSpPr>
        <p:spPr bwMode="auto">
          <a:xfrm>
            <a:off x="2819400" y="31750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5" name="Oval 1041"/>
          <p:cNvSpPr>
            <a:spLocks noChangeArrowheads="1"/>
          </p:cNvSpPr>
          <p:nvPr/>
        </p:nvSpPr>
        <p:spPr bwMode="auto">
          <a:xfrm>
            <a:off x="1346200" y="24384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6" name="Oval 1042"/>
          <p:cNvSpPr>
            <a:spLocks noChangeArrowheads="1"/>
          </p:cNvSpPr>
          <p:nvPr/>
        </p:nvSpPr>
        <p:spPr bwMode="auto">
          <a:xfrm>
            <a:off x="1344613" y="191135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7" name="Oval 1043"/>
          <p:cNvSpPr>
            <a:spLocks noChangeArrowheads="1"/>
          </p:cNvSpPr>
          <p:nvPr/>
        </p:nvSpPr>
        <p:spPr bwMode="auto">
          <a:xfrm>
            <a:off x="1333500" y="37465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8" name="Rectangle 1044"/>
          <p:cNvSpPr>
            <a:spLocks noChangeArrowheads="1"/>
          </p:cNvSpPr>
          <p:nvPr/>
        </p:nvSpPr>
        <p:spPr bwMode="auto">
          <a:xfrm>
            <a:off x="1374775" y="3024188"/>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499" name="Rectangle 1045"/>
          <p:cNvSpPr>
            <a:spLocks noChangeArrowheads="1"/>
          </p:cNvSpPr>
          <p:nvPr/>
        </p:nvSpPr>
        <p:spPr bwMode="auto">
          <a:xfrm>
            <a:off x="1371600" y="13970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500" name="Line 1046"/>
          <p:cNvSpPr>
            <a:spLocks noChangeShapeType="1"/>
          </p:cNvSpPr>
          <p:nvPr/>
        </p:nvSpPr>
        <p:spPr bwMode="auto">
          <a:xfrm flipH="1">
            <a:off x="1485900" y="1257300"/>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76501" name="Line 1047"/>
          <p:cNvSpPr>
            <a:spLocks noChangeShapeType="1"/>
          </p:cNvSpPr>
          <p:nvPr/>
        </p:nvSpPr>
        <p:spPr bwMode="auto">
          <a:xfrm flipH="1" flipV="1">
            <a:off x="1663700" y="1600200"/>
            <a:ext cx="990600" cy="19050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6502" name="Line 1048"/>
          <p:cNvSpPr>
            <a:spLocks noChangeShapeType="1"/>
          </p:cNvSpPr>
          <p:nvPr/>
        </p:nvSpPr>
        <p:spPr bwMode="auto">
          <a:xfrm flipH="1" flipV="1">
            <a:off x="1668463" y="2135188"/>
            <a:ext cx="1125537" cy="989012"/>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6503" name="Oval 1049"/>
          <p:cNvSpPr>
            <a:spLocks noChangeArrowheads="1"/>
          </p:cNvSpPr>
          <p:nvPr/>
        </p:nvSpPr>
        <p:spPr bwMode="auto">
          <a:xfrm>
            <a:off x="1079500" y="5245100"/>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504" name="Text Box 1050"/>
          <p:cNvSpPr txBox="1">
            <a:spLocks noChangeArrowheads="1"/>
          </p:cNvSpPr>
          <p:nvPr/>
        </p:nvSpPr>
        <p:spPr bwMode="auto">
          <a:xfrm>
            <a:off x="1123950" y="5416550"/>
            <a:ext cx="2978150" cy="341313"/>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600">
                <a:latin typeface="Calibri" pitchFamily="-108" charset="0"/>
              </a:rPr>
              <a:t> Tesi: </a:t>
            </a:r>
            <a:r>
              <a:rPr lang="it-IT" sz="1600" b="1">
                <a:latin typeface="Calibri" pitchFamily="-108" charset="0"/>
              </a:rPr>
              <a:t>Conclusione</a:t>
            </a:r>
            <a:r>
              <a:rPr lang="it-IT" sz="1600">
                <a:latin typeface="Calibri" pitchFamily="-108" charset="0"/>
              </a:rPr>
              <a:t> ultima</a:t>
            </a:r>
          </a:p>
        </p:txBody>
      </p:sp>
      <p:sp>
        <p:nvSpPr>
          <p:cNvPr id="276505" name="Arco 1051"/>
          <p:cNvSpPr>
            <a:spLocks/>
          </p:cNvSpPr>
          <p:nvPr/>
        </p:nvSpPr>
        <p:spPr bwMode="auto">
          <a:xfrm flipH="1">
            <a:off x="814388" y="2641600"/>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506" name="Arco 1052"/>
          <p:cNvSpPr>
            <a:spLocks/>
          </p:cNvSpPr>
          <p:nvPr/>
        </p:nvSpPr>
        <p:spPr bwMode="auto">
          <a:xfrm flipH="1">
            <a:off x="914400" y="3200400"/>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507" name="Oval 1053"/>
          <p:cNvSpPr>
            <a:spLocks noChangeArrowheads="1"/>
          </p:cNvSpPr>
          <p:nvPr/>
        </p:nvSpPr>
        <p:spPr bwMode="auto">
          <a:xfrm>
            <a:off x="1333500" y="45212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508" name="Text Box 1054"/>
          <p:cNvSpPr txBox="1">
            <a:spLocks noChangeArrowheads="1"/>
          </p:cNvSpPr>
          <p:nvPr/>
        </p:nvSpPr>
        <p:spPr bwMode="auto">
          <a:xfrm>
            <a:off x="246063" y="1976438"/>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Enunciati</a:t>
            </a:r>
          </a:p>
        </p:txBody>
      </p:sp>
      <p:sp>
        <p:nvSpPr>
          <p:cNvPr id="276509" name="Text Box 1055"/>
          <p:cNvSpPr txBox="1">
            <a:spLocks noChangeArrowheads="1"/>
          </p:cNvSpPr>
          <p:nvPr/>
        </p:nvSpPr>
        <p:spPr bwMode="auto">
          <a:xfrm>
            <a:off x="600075" y="3981450"/>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Premessa</a:t>
            </a:r>
          </a:p>
        </p:txBody>
      </p:sp>
      <p:sp>
        <p:nvSpPr>
          <p:cNvPr id="276510" name="Rectangle 1056"/>
          <p:cNvSpPr>
            <a:spLocks noChangeArrowheads="1"/>
          </p:cNvSpPr>
          <p:nvPr/>
        </p:nvSpPr>
        <p:spPr bwMode="auto">
          <a:xfrm>
            <a:off x="368300" y="2527300"/>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6511" name="Text Box 1057"/>
          <p:cNvSpPr txBox="1">
            <a:spLocks noChangeArrowheads="1"/>
          </p:cNvSpPr>
          <p:nvPr/>
        </p:nvSpPr>
        <p:spPr bwMode="auto">
          <a:xfrm rot="-5400000">
            <a:off x="-120649" y="3055937"/>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rgbClr val="FF0000"/>
                </a:solidFill>
                <a:latin typeface="Calibri" pitchFamily="-108" charset="0"/>
              </a:rPr>
              <a:t>Regole di inferenza</a:t>
            </a:r>
          </a:p>
        </p:txBody>
      </p:sp>
      <p:sp>
        <p:nvSpPr>
          <p:cNvPr id="276512" name="Line 1058"/>
          <p:cNvSpPr>
            <a:spLocks noChangeShapeType="1"/>
          </p:cNvSpPr>
          <p:nvPr/>
        </p:nvSpPr>
        <p:spPr bwMode="auto">
          <a:xfrm flipH="1">
            <a:off x="1619250" y="2171700"/>
            <a:ext cx="958850" cy="89535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6513" name="Line 1059"/>
          <p:cNvSpPr>
            <a:spLocks noChangeShapeType="1"/>
          </p:cNvSpPr>
          <p:nvPr/>
        </p:nvSpPr>
        <p:spPr bwMode="auto">
          <a:xfrm flipH="1" flipV="1">
            <a:off x="1598613" y="2682875"/>
            <a:ext cx="1298575" cy="62865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6514" name="Text Box 1060"/>
          <p:cNvSpPr txBox="1">
            <a:spLocks noChangeArrowheads="1"/>
          </p:cNvSpPr>
          <p:nvPr/>
        </p:nvSpPr>
        <p:spPr bwMode="auto">
          <a:xfrm>
            <a:off x="1338263" y="3713163"/>
            <a:ext cx="1441450"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Conclusione intermedia</a:t>
            </a:r>
          </a:p>
        </p:txBody>
      </p:sp>
      <p:sp>
        <p:nvSpPr>
          <p:cNvPr id="276515" name="Arco 1061"/>
          <p:cNvSpPr>
            <a:spLocks/>
          </p:cNvSpPr>
          <p:nvPr/>
        </p:nvSpPr>
        <p:spPr bwMode="auto">
          <a:xfrm>
            <a:off x="1620838" y="4043363"/>
            <a:ext cx="430212" cy="1230312"/>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
        <p:nvSpPr>
          <p:cNvPr id="276516" name="Text Box 1062"/>
          <p:cNvSpPr txBox="1">
            <a:spLocks noChangeArrowheads="1"/>
          </p:cNvSpPr>
          <p:nvPr/>
        </p:nvSpPr>
        <p:spPr bwMode="auto">
          <a:xfrm>
            <a:off x="3636963" y="2532063"/>
            <a:ext cx="357187"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a:latin typeface="Calibri" pitchFamily="-108" charset="0"/>
              </a:rPr>
              <a:t>K</a:t>
            </a:r>
          </a:p>
        </p:txBody>
      </p:sp>
      <p:sp>
        <p:nvSpPr>
          <p:cNvPr id="276517" name="Text Box 1063"/>
          <p:cNvSpPr txBox="1">
            <a:spLocks noChangeArrowheads="1"/>
          </p:cNvSpPr>
          <p:nvPr/>
        </p:nvSpPr>
        <p:spPr bwMode="auto">
          <a:xfrm>
            <a:off x="180975" y="5468938"/>
            <a:ext cx="938213"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Enunciato S</a:t>
            </a:r>
          </a:p>
        </p:txBody>
      </p:sp>
      <p:sp>
        <p:nvSpPr>
          <p:cNvPr id="276518" name="Text Box 1064"/>
          <p:cNvSpPr txBox="1">
            <a:spLocks noChangeArrowheads="1"/>
          </p:cNvSpPr>
          <p:nvPr/>
        </p:nvSpPr>
        <p:spPr bwMode="auto">
          <a:xfrm>
            <a:off x="782638" y="941388"/>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108" charset="0"/>
              </a:rPr>
              <a:t>Premesse</a:t>
            </a:r>
          </a:p>
        </p:txBody>
      </p:sp>
      <p:sp>
        <p:nvSpPr>
          <p:cNvPr id="276519" name="Line 1065"/>
          <p:cNvSpPr>
            <a:spLocks noChangeShapeType="1"/>
          </p:cNvSpPr>
          <p:nvPr/>
        </p:nvSpPr>
        <p:spPr bwMode="auto">
          <a:xfrm flipH="1">
            <a:off x="1673225" y="3416300"/>
            <a:ext cx="1960563" cy="1185863"/>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6520" name="Oval 1066"/>
          <p:cNvSpPr>
            <a:spLocks noChangeArrowheads="1"/>
          </p:cNvSpPr>
          <p:nvPr/>
        </p:nvSpPr>
        <p:spPr bwMode="auto">
          <a:xfrm>
            <a:off x="3635375" y="319087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6521" name="Arco 1067"/>
          <p:cNvSpPr>
            <a:spLocks/>
          </p:cNvSpPr>
          <p:nvPr/>
        </p:nvSpPr>
        <p:spPr bwMode="auto">
          <a:xfrm>
            <a:off x="1697038" y="4708525"/>
            <a:ext cx="246062" cy="541338"/>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7506" name="Rectangle 1026"/>
          <p:cNvSpPr>
            <a:spLocks noChangeArrowheads="1"/>
          </p:cNvSpPr>
          <p:nvPr/>
        </p:nvSpPr>
        <p:spPr bwMode="auto">
          <a:xfrm>
            <a:off x="4414838" y="3938588"/>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7507" name="Rectangle 1027"/>
          <p:cNvSpPr>
            <a:spLocks noChangeArrowheads="1"/>
          </p:cNvSpPr>
          <p:nvPr/>
        </p:nvSpPr>
        <p:spPr bwMode="auto">
          <a:xfrm>
            <a:off x="1741488" y="3895725"/>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7508" name="Rectangle 1028"/>
          <p:cNvSpPr>
            <a:spLocks noChangeArrowheads="1"/>
          </p:cNvSpPr>
          <p:nvPr/>
        </p:nvSpPr>
        <p:spPr bwMode="auto">
          <a:xfrm>
            <a:off x="2901950" y="950913"/>
            <a:ext cx="2493963" cy="5041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277509" name="Rectangle 1029"/>
          <p:cNvSpPr>
            <a:spLocks noChangeArrowheads="1"/>
          </p:cNvSpPr>
          <p:nvPr/>
        </p:nvSpPr>
        <p:spPr bwMode="auto">
          <a:xfrm>
            <a:off x="3257550" y="2524125"/>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7510" name="Rectangle 1030"/>
          <p:cNvSpPr>
            <a:spLocks noChangeArrowheads="1"/>
          </p:cNvSpPr>
          <p:nvPr/>
        </p:nvSpPr>
        <p:spPr bwMode="auto">
          <a:xfrm>
            <a:off x="280988" y="977900"/>
            <a:ext cx="2493962" cy="50419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277511" name="AutoShape 1031"/>
          <p:cNvSpPr>
            <a:spLocks noChangeArrowheads="1"/>
          </p:cNvSpPr>
          <p:nvPr/>
        </p:nvSpPr>
        <p:spPr bwMode="auto">
          <a:xfrm rot="5400000">
            <a:off x="-367507" y="2958307"/>
            <a:ext cx="4176713" cy="736600"/>
          </a:xfrm>
          <a:prstGeom prst="homePlate">
            <a:avLst>
              <a:gd name="adj" fmla="val 58094"/>
            </a:avLst>
          </a:prstGeom>
          <a:solidFill>
            <a:srgbClr val="CCFFCC">
              <a:alpha val="59999"/>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0376" name="Rectangle 1032"/>
          <p:cNvSpPr>
            <a:spLocks noChangeArrowheads="1"/>
          </p:cNvSpPr>
          <p:nvPr/>
        </p:nvSpPr>
        <p:spPr bwMode="auto">
          <a:xfrm>
            <a:off x="393700" y="141288"/>
            <a:ext cx="7180263" cy="579437"/>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200" b="1">
                <a:effectLst>
                  <a:outerShdw blurRad="38100" dist="38100" dir="2700000" algn="tl">
                    <a:srgbClr val="DDDDDD"/>
                  </a:outerShdw>
                </a:effectLst>
                <a:latin typeface="Arial" charset="0"/>
                <a:ea typeface="ＭＳ Ｐゴシック" charset="-128"/>
                <a:cs typeface="ＭＳ Ｐゴシック" charset="-128"/>
              </a:rPr>
              <a:t>Deduzione e sistema correlato</a:t>
            </a:r>
          </a:p>
        </p:txBody>
      </p:sp>
      <p:sp>
        <p:nvSpPr>
          <p:cNvPr id="277513" name="Rectangle 1033"/>
          <p:cNvSpPr>
            <a:spLocks noChangeArrowheads="1"/>
          </p:cNvSpPr>
          <p:nvPr/>
        </p:nvSpPr>
        <p:spPr bwMode="auto">
          <a:xfrm>
            <a:off x="5649913" y="1023938"/>
            <a:ext cx="3175000" cy="4760912"/>
          </a:xfrm>
          <a:prstGeom prst="rect">
            <a:avLst/>
          </a:prstGeom>
          <a:noFill/>
          <a:ln w="9525">
            <a:noFill/>
            <a:miter lim="800000"/>
            <a:headEnd/>
            <a:tailEnd/>
          </a:ln>
        </p:spPr>
        <p:txBody>
          <a:bodyPr>
            <a:prstTxWarp prst="textNoShape">
              <a:avLst/>
            </a:prstTxWarp>
            <a:spAutoFit/>
          </a:bodyPr>
          <a:lstStyle/>
          <a:p>
            <a:pPr algn="r" eaLnBrk="0" hangingPunct="0"/>
            <a:endParaRPr lang="it-IT">
              <a:latin typeface="Calibri" pitchFamily="-108" charset="0"/>
            </a:endParaRPr>
          </a:p>
          <a:p>
            <a:pPr algn="r" eaLnBrk="0" hangingPunct="0"/>
            <a:r>
              <a:rPr lang="it-IT">
                <a:latin typeface="Calibri" pitchFamily="-108" charset="0"/>
              </a:rPr>
              <a:t>La deduzione è un concetto relativo a un sistema. </a:t>
            </a:r>
          </a:p>
          <a:p>
            <a:pPr algn="r" eaLnBrk="0" hangingPunct="0"/>
            <a:endParaRPr lang="it-IT">
              <a:latin typeface="Calibri" pitchFamily="-108" charset="0"/>
            </a:endParaRPr>
          </a:p>
          <a:p>
            <a:pPr algn="r" eaLnBrk="0" hangingPunct="0"/>
            <a:r>
              <a:rPr lang="it-IT">
                <a:latin typeface="Calibri" pitchFamily="-108" charset="0"/>
              </a:rPr>
              <a:t>Ha senso dire che qualcosa è una deduzione solo in relazione a un particolare sistema di assiomi e regole d’inferenza. </a:t>
            </a:r>
          </a:p>
          <a:p>
            <a:pPr algn="r" eaLnBrk="0" hangingPunct="0"/>
            <a:endParaRPr lang="it-IT">
              <a:latin typeface="Calibri" pitchFamily="-108" charset="0"/>
            </a:endParaRPr>
          </a:p>
          <a:p>
            <a:pPr algn="r" eaLnBrk="0" hangingPunct="0"/>
            <a:r>
              <a:rPr lang="it-IT">
                <a:latin typeface="Calibri" pitchFamily="-108" charset="0"/>
              </a:rPr>
              <a:t>La stessa esatta successione di enunciati può essere una deduzione in un sistema, ma non in un altro”.</a:t>
            </a:r>
          </a:p>
        </p:txBody>
      </p:sp>
      <p:sp>
        <p:nvSpPr>
          <p:cNvPr id="277514" name="Oval 1036"/>
          <p:cNvSpPr>
            <a:spLocks noChangeArrowheads="1"/>
          </p:cNvSpPr>
          <p:nvPr/>
        </p:nvSpPr>
        <p:spPr bwMode="auto">
          <a:xfrm>
            <a:off x="1574800" y="24384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15" name="Oval 1037"/>
          <p:cNvSpPr>
            <a:spLocks noChangeArrowheads="1"/>
          </p:cNvSpPr>
          <p:nvPr/>
        </p:nvSpPr>
        <p:spPr bwMode="auto">
          <a:xfrm>
            <a:off x="1587500" y="30353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16" name="Oval 1038"/>
          <p:cNvSpPr>
            <a:spLocks noChangeArrowheads="1"/>
          </p:cNvSpPr>
          <p:nvPr/>
        </p:nvSpPr>
        <p:spPr bwMode="auto">
          <a:xfrm>
            <a:off x="1562100" y="37465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17" name="Rectangle 1039"/>
          <p:cNvSpPr>
            <a:spLocks noChangeArrowheads="1"/>
          </p:cNvSpPr>
          <p:nvPr/>
        </p:nvSpPr>
        <p:spPr bwMode="auto">
          <a:xfrm>
            <a:off x="1587500" y="1828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18" name="Rectangle 1040"/>
          <p:cNvSpPr>
            <a:spLocks noChangeArrowheads="1"/>
          </p:cNvSpPr>
          <p:nvPr/>
        </p:nvSpPr>
        <p:spPr bwMode="auto">
          <a:xfrm>
            <a:off x="1600200" y="13970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19" name="Line 1041"/>
          <p:cNvSpPr>
            <a:spLocks noChangeShapeType="1"/>
          </p:cNvSpPr>
          <p:nvPr/>
        </p:nvSpPr>
        <p:spPr bwMode="auto">
          <a:xfrm flipH="1">
            <a:off x="1714500" y="1257300"/>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77520" name="Oval 1042"/>
          <p:cNvSpPr>
            <a:spLocks noChangeArrowheads="1"/>
          </p:cNvSpPr>
          <p:nvPr/>
        </p:nvSpPr>
        <p:spPr bwMode="auto">
          <a:xfrm>
            <a:off x="1308100" y="5245100"/>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1850387" name="Text Box 1043"/>
          <p:cNvSpPr txBox="1">
            <a:spLocks noChangeArrowheads="1"/>
          </p:cNvSpPr>
          <p:nvPr/>
        </p:nvSpPr>
        <p:spPr bwMode="auto">
          <a:xfrm>
            <a:off x="946150" y="5391150"/>
            <a:ext cx="1606550" cy="58737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1600">
                <a:effectLst>
                  <a:outerShdw blurRad="38100" dist="38100" dir="2700000" algn="tl">
                    <a:srgbClr val="DDDDDD"/>
                  </a:outerShdw>
                </a:effectLst>
                <a:latin typeface="Arial" charset="0"/>
                <a:ea typeface="ＭＳ Ｐゴシック" charset="-128"/>
                <a:cs typeface="ＭＳ Ｐゴシック" charset="-128"/>
              </a:rPr>
              <a:t> Tesi: </a:t>
            </a:r>
            <a:br>
              <a:rPr lang="it-IT" sz="1600">
                <a:effectLst>
                  <a:outerShdw blurRad="38100" dist="38100" dir="2700000" algn="tl">
                    <a:srgbClr val="DDDDDD"/>
                  </a:outerShdw>
                </a:effectLst>
                <a:latin typeface="Arial" charset="0"/>
                <a:ea typeface="ＭＳ Ｐゴシック" charset="-128"/>
                <a:cs typeface="ＭＳ Ｐゴシック" charset="-128"/>
              </a:rPr>
            </a:br>
            <a:r>
              <a:rPr lang="it-IT" sz="1600" b="1">
                <a:effectLst>
                  <a:outerShdw blurRad="38100" dist="38100" dir="2700000" algn="tl">
                    <a:srgbClr val="DDDDDD"/>
                  </a:outerShdw>
                </a:effectLst>
                <a:latin typeface="Arial" charset="0"/>
                <a:ea typeface="ＭＳ Ｐゴシック" charset="-128"/>
                <a:cs typeface="ＭＳ Ｐゴシック" charset="-128"/>
              </a:rPr>
              <a:t>Conclusione S</a:t>
            </a:r>
          </a:p>
        </p:txBody>
      </p:sp>
      <p:sp>
        <p:nvSpPr>
          <p:cNvPr id="277522" name="Arco 1044"/>
          <p:cNvSpPr>
            <a:spLocks/>
          </p:cNvSpPr>
          <p:nvPr/>
        </p:nvSpPr>
        <p:spPr bwMode="auto">
          <a:xfrm flipH="1">
            <a:off x="1042988" y="2641600"/>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23" name="Arco 1045"/>
          <p:cNvSpPr>
            <a:spLocks/>
          </p:cNvSpPr>
          <p:nvPr/>
        </p:nvSpPr>
        <p:spPr bwMode="auto">
          <a:xfrm flipH="1">
            <a:off x="1143000" y="3200400"/>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24" name="Oval 1046"/>
          <p:cNvSpPr>
            <a:spLocks noChangeArrowheads="1"/>
          </p:cNvSpPr>
          <p:nvPr/>
        </p:nvSpPr>
        <p:spPr bwMode="auto">
          <a:xfrm>
            <a:off x="1562100" y="45212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25" name="Text Box 1047"/>
          <p:cNvSpPr txBox="1">
            <a:spLocks noChangeArrowheads="1"/>
          </p:cNvSpPr>
          <p:nvPr/>
        </p:nvSpPr>
        <p:spPr bwMode="auto">
          <a:xfrm>
            <a:off x="474663" y="1976438"/>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Enunciati</a:t>
            </a:r>
          </a:p>
        </p:txBody>
      </p:sp>
      <p:sp>
        <p:nvSpPr>
          <p:cNvPr id="277526" name="Text Box 1048"/>
          <p:cNvSpPr txBox="1">
            <a:spLocks noChangeArrowheads="1"/>
          </p:cNvSpPr>
          <p:nvPr/>
        </p:nvSpPr>
        <p:spPr bwMode="auto">
          <a:xfrm>
            <a:off x="828675" y="3981450"/>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Premessa</a:t>
            </a:r>
          </a:p>
        </p:txBody>
      </p:sp>
      <p:sp>
        <p:nvSpPr>
          <p:cNvPr id="277527" name="Text Box 1049"/>
          <p:cNvSpPr txBox="1">
            <a:spLocks noChangeArrowheads="1"/>
          </p:cNvSpPr>
          <p:nvPr/>
        </p:nvSpPr>
        <p:spPr bwMode="auto">
          <a:xfrm>
            <a:off x="466725" y="4502150"/>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Conclusione intermedia</a:t>
            </a:r>
          </a:p>
        </p:txBody>
      </p:sp>
      <p:sp>
        <p:nvSpPr>
          <p:cNvPr id="277528" name="Rectangle 1050"/>
          <p:cNvSpPr>
            <a:spLocks noChangeArrowheads="1"/>
          </p:cNvSpPr>
          <p:nvPr/>
        </p:nvSpPr>
        <p:spPr bwMode="auto">
          <a:xfrm>
            <a:off x="596900" y="2527300"/>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7529" name="Text Box 1051"/>
          <p:cNvSpPr txBox="1">
            <a:spLocks noChangeArrowheads="1"/>
          </p:cNvSpPr>
          <p:nvPr/>
        </p:nvSpPr>
        <p:spPr bwMode="auto">
          <a:xfrm rot="-5400000">
            <a:off x="106363" y="3074987"/>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rgbClr val="FF0000"/>
                </a:solidFill>
                <a:latin typeface="Calibri" pitchFamily="-108" charset="0"/>
              </a:rPr>
              <a:t>Regole di inferenza</a:t>
            </a:r>
          </a:p>
        </p:txBody>
      </p:sp>
      <p:sp>
        <p:nvSpPr>
          <p:cNvPr id="277530" name="Text Box 1052"/>
          <p:cNvSpPr txBox="1">
            <a:spLocks noChangeArrowheads="1"/>
          </p:cNvSpPr>
          <p:nvPr/>
        </p:nvSpPr>
        <p:spPr bwMode="auto">
          <a:xfrm>
            <a:off x="1609725" y="3841750"/>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Conclusione intermedia</a:t>
            </a:r>
          </a:p>
        </p:txBody>
      </p:sp>
      <p:sp>
        <p:nvSpPr>
          <p:cNvPr id="277531" name="Text Box 1053"/>
          <p:cNvSpPr txBox="1">
            <a:spLocks noChangeArrowheads="1"/>
          </p:cNvSpPr>
          <p:nvPr/>
        </p:nvSpPr>
        <p:spPr bwMode="auto">
          <a:xfrm>
            <a:off x="280988" y="5468938"/>
            <a:ext cx="1281112" cy="247650"/>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Enunciato S  </a:t>
            </a:r>
          </a:p>
        </p:txBody>
      </p:sp>
      <p:sp>
        <p:nvSpPr>
          <p:cNvPr id="277532" name="Text Box 1054"/>
          <p:cNvSpPr txBox="1">
            <a:spLocks noChangeArrowheads="1"/>
          </p:cNvSpPr>
          <p:nvPr/>
        </p:nvSpPr>
        <p:spPr bwMode="auto">
          <a:xfrm>
            <a:off x="1011238" y="941388"/>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108" charset="0"/>
              </a:rPr>
              <a:t>Premesse</a:t>
            </a:r>
          </a:p>
        </p:txBody>
      </p:sp>
      <p:sp>
        <p:nvSpPr>
          <p:cNvPr id="277533" name="AutoShape 1055"/>
          <p:cNvSpPr>
            <a:spLocks noChangeArrowheads="1"/>
          </p:cNvSpPr>
          <p:nvPr/>
        </p:nvSpPr>
        <p:spPr bwMode="auto">
          <a:xfrm rot="5400000">
            <a:off x="2293143" y="2955132"/>
            <a:ext cx="4176713" cy="736600"/>
          </a:xfrm>
          <a:prstGeom prst="homePlate">
            <a:avLst>
              <a:gd name="adj" fmla="val 58094"/>
            </a:avLst>
          </a:prstGeom>
          <a:solidFill>
            <a:srgbClr val="FFCC00">
              <a:alpha val="3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7534" name="Oval 1056"/>
          <p:cNvSpPr>
            <a:spLocks noChangeArrowheads="1"/>
          </p:cNvSpPr>
          <p:nvPr/>
        </p:nvSpPr>
        <p:spPr bwMode="auto">
          <a:xfrm>
            <a:off x="4235450" y="24352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35" name="Oval 1057"/>
          <p:cNvSpPr>
            <a:spLocks noChangeArrowheads="1"/>
          </p:cNvSpPr>
          <p:nvPr/>
        </p:nvSpPr>
        <p:spPr bwMode="auto">
          <a:xfrm>
            <a:off x="4248150" y="30321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36" name="Oval 1058"/>
          <p:cNvSpPr>
            <a:spLocks noChangeArrowheads="1"/>
          </p:cNvSpPr>
          <p:nvPr/>
        </p:nvSpPr>
        <p:spPr bwMode="auto">
          <a:xfrm>
            <a:off x="4222750" y="37433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37" name="Rectangle 1059"/>
          <p:cNvSpPr>
            <a:spLocks noChangeArrowheads="1"/>
          </p:cNvSpPr>
          <p:nvPr/>
        </p:nvSpPr>
        <p:spPr bwMode="auto">
          <a:xfrm>
            <a:off x="4248150" y="1825625"/>
            <a:ext cx="279400" cy="279400"/>
          </a:xfrm>
          <a:prstGeom prst="rect">
            <a:avLst/>
          </a:prstGeom>
          <a:noFill/>
          <a:ln w="19050">
            <a:solidFill>
              <a:schemeClr val="accent2"/>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38" name="Rectangle 1060"/>
          <p:cNvSpPr>
            <a:spLocks noChangeArrowheads="1"/>
          </p:cNvSpPr>
          <p:nvPr/>
        </p:nvSpPr>
        <p:spPr bwMode="auto">
          <a:xfrm>
            <a:off x="4260850" y="1393825"/>
            <a:ext cx="279400" cy="279400"/>
          </a:xfrm>
          <a:prstGeom prst="rect">
            <a:avLst/>
          </a:prstGeom>
          <a:noFill/>
          <a:ln w="19050">
            <a:solidFill>
              <a:schemeClr val="accent2"/>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39" name="Line 1061"/>
          <p:cNvSpPr>
            <a:spLocks noChangeShapeType="1"/>
          </p:cNvSpPr>
          <p:nvPr/>
        </p:nvSpPr>
        <p:spPr bwMode="auto">
          <a:xfrm flipH="1">
            <a:off x="4375150" y="1254125"/>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77540" name="Oval 1062"/>
          <p:cNvSpPr>
            <a:spLocks noChangeArrowheads="1"/>
          </p:cNvSpPr>
          <p:nvPr/>
        </p:nvSpPr>
        <p:spPr bwMode="auto">
          <a:xfrm>
            <a:off x="3968750" y="5241925"/>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1850407" name="Text Box 1063"/>
          <p:cNvSpPr txBox="1">
            <a:spLocks noChangeArrowheads="1"/>
          </p:cNvSpPr>
          <p:nvPr/>
        </p:nvSpPr>
        <p:spPr bwMode="auto">
          <a:xfrm>
            <a:off x="3606800" y="5394325"/>
            <a:ext cx="1768475" cy="581025"/>
          </a:xfrm>
          <a:prstGeom prst="rect">
            <a:avLst/>
          </a:prstGeom>
          <a:noFill/>
          <a:ln w="19050">
            <a:noFill/>
            <a:prstDash val="sysDot"/>
            <a:miter lim="800000"/>
            <a:headEnd/>
            <a:tailEnd/>
          </a:ln>
          <a:effectLst/>
        </p:spPr>
        <p:txBody>
          <a:bodyPr wrap="none" lIns="90000" tIns="46800" rIns="90000" bIns="46800">
            <a:prstTxWarp prst="textNoShape">
              <a:avLst/>
            </a:prstTxWarp>
            <a:spAutoFit/>
          </a:bodyPr>
          <a:lstStyle/>
          <a:p>
            <a:pPr fontAlgn="auto">
              <a:spcBef>
                <a:spcPts val="0"/>
              </a:spcBef>
              <a:spcAft>
                <a:spcPts val="0"/>
              </a:spcAft>
              <a:defRPr/>
            </a:pPr>
            <a:r>
              <a:rPr lang="it-IT" sz="1600">
                <a:effectLst>
                  <a:outerShdw blurRad="38100" dist="38100" dir="2700000" algn="tl">
                    <a:srgbClr val="DDDDDD"/>
                  </a:outerShdw>
                </a:effectLst>
                <a:latin typeface="Arial" charset="0"/>
                <a:ea typeface="ＭＳ Ｐゴシック" charset="-128"/>
                <a:cs typeface="ＭＳ Ｐゴシック" charset="-128"/>
              </a:rPr>
              <a:t>Tesi: </a:t>
            </a:r>
            <a:br>
              <a:rPr lang="it-IT" sz="1600">
                <a:effectLst>
                  <a:outerShdw blurRad="38100" dist="38100" dir="2700000" algn="tl">
                    <a:srgbClr val="DDDDDD"/>
                  </a:outerShdw>
                </a:effectLst>
                <a:latin typeface="Arial" charset="0"/>
                <a:ea typeface="ＭＳ Ｐゴシック" charset="-128"/>
                <a:cs typeface="ＭＳ Ｐゴシック" charset="-128"/>
              </a:rPr>
            </a:br>
            <a:r>
              <a:rPr lang="it-IT" sz="1600" b="1">
                <a:effectLst>
                  <a:outerShdw blurRad="38100" dist="38100" dir="2700000" algn="tl">
                    <a:srgbClr val="DDDDDD"/>
                  </a:outerShdw>
                </a:effectLst>
                <a:latin typeface="Arial" charset="0"/>
                <a:ea typeface="ＭＳ Ｐゴシック" charset="-128"/>
                <a:cs typeface="ＭＳ Ｐゴシック" charset="-128"/>
              </a:rPr>
              <a:t>Conclusione S</a:t>
            </a:r>
            <a:endParaRPr lang="it-IT" sz="1600">
              <a:effectLst>
                <a:outerShdw blurRad="38100" dist="38100" dir="2700000" algn="tl">
                  <a:srgbClr val="DDDDDD"/>
                </a:outerShdw>
              </a:effectLst>
              <a:latin typeface="Arial" charset="0"/>
              <a:ea typeface="ＭＳ Ｐゴシック" charset="-128"/>
              <a:cs typeface="ＭＳ Ｐゴシック" charset="-128"/>
            </a:endParaRPr>
          </a:p>
        </p:txBody>
      </p:sp>
      <p:sp>
        <p:nvSpPr>
          <p:cNvPr id="277542" name="Arco 1064"/>
          <p:cNvSpPr>
            <a:spLocks/>
          </p:cNvSpPr>
          <p:nvPr/>
        </p:nvSpPr>
        <p:spPr bwMode="auto">
          <a:xfrm flipH="1">
            <a:off x="3703638" y="2638425"/>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00008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43" name="Arco 1065"/>
          <p:cNvSpPr>
            <a:spLocks/>
          </p:cNvSpPr>
          <p:nvPr/>
        </p:nvSpPr>
        <p:spPr bwMode="auto">
          <a:xfrm flipH="1">
            <a:off x="3803650" y="3197225"/>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00008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44" name="Oval 1066"/>
          <p:cNvSpPr>
            <a:spLocks noChangeArrowheads="1"/>
          </p:cNvSpPr>
          <p:nvPr/>
        </p:nvSpPr>
        <p:spPr bwMode="auto">
          <a:xfrm>
            <a:off x="4222750" y="4518025"/>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7545" name="Text Box 1067"/>
          <p:cNvSpPr txBox="1">
            <a:spLocks noChangeArrowheads="1"/>
          </p:cNvSpPr>
          <p:nvPr/>
        </p:nvSpPr>
        <p:spPr bwMode="auto">
          <a:xfrm>
            <a:off x="3135313" y="1973263"/>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Enunciati</a:t>
            </a:r>
          </a:p>
        </p:txBody>
      </p:sp>
      <p:sp>
        <p:nvSpPr>
          <p:cNvPr id="277546" name="Text Box 1068"/>
          <p:cNvSpPr txBox="1">
            <a:spLocks noChangeArrowheads="1"/>
          </p:cNvSpPr>
          <p:nvPr/>
        </p:nvSpPr>
        <p:spPr bwMode="auto">
          <a:xfrm>
            <a:off x="3489325" y="3978275"/>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Premessa</a:t>
            </a:r>
          </a:p>
        </p:txBody>
      </p:sp>
      <p:sp>
        <p:nvSpPr>
          <p:cNvPr id="277547" name="Text Box 1069"/>
          <p:cNvSpPr txBox="1">
            <a:spLocks noChangeArrowheads="1"/>
          </p:cNvSpPr>
          <p:nvPr/>
        </p:nvSpPr>
        <p:spPr bwMode="auto">
          <a:xfrm>
            <a:off x="3127375" y="4498975"/>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Conclusione intermedia</a:t>
            </a:r>
          </a:p>
        </p:txBody>
      </p:sp>
      <p:sp>
        <p:nvSpPr>
          <p:cNvPr id="277548" name="Text Box 1070"/>
          <p:cNvSpPr txBox="1">
            <a:spLocks noChangeArrowheads="1"/>
          </p:cNvSpPr>
          <p:nvPr/>
        </p:nvSpPr>
        <p:spPr bwMode="auto">
          <a:xfrm rot="-5400000">
            <a:off x="2767013" y="3071812"/>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chemeClr val="accent2"/>
                </a:solidFill>
                <a:latin typeface="Calibri" pitchFamily="-108" charset="0"/>
              </a:rPr>
              <a:t>Regole di inferenza</a:t>
            </a:r>
          </a:p>
        </p:txBody>
      </p:sp>
      <p:sp>
        <p:nvSpPr>
          <p:cNvPr id="277549" name="Text Box 1071"/>
          <p:cNvSpPr txBox="1">
            <a:spLocks noChangeArrowheads="1"/>
          </p:cNvSpPr>
          <p:nvPr/>
        </p:nvSpPr>
        <p:spPr bwMode="auto">
          <a:xfrm>
            <a:off x="3671888" y="938213"/>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108" charset="0"/>
              </a:rPr>
              <a:t>Premesse</a:t>
            </a:r>
          </a:p>
        </p:txBody>
      </p:sp>
      <p:sp>
        <p:nvSpPr>
          <p:cNvPr id="1850416" name="Text Box 1072"/>
          <p:cNvSpPr txBox="1">
            <a:spLocks noChangeArrowheads="1"/>
          </p:cNvSpPr>
          <p:nvPr/>
        </p:nvSpPr>
        <p:spPr bwMode="auto">
          <a:xfrm>
            <a:off x="228600" y="1343025"/>
            <a:ext cx="1162050" cy="58102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600" b="1">
                <a:solidFill>
                  <a:srgbClr val="FF0000"/>
                </a:solidFill>
                <a:effectLst>
                  <a:outerShdw blurRad="38100" dist="38100" dir="2700000" algn="tl">
                    <a:srgbClr val="DDDDDD"/>
                  </a:outerShdw>
                </a:effectLst>
                <a:latin typeface="Arial" charset="0"/>
                <a:ea typeface="ＭＳ Ｐゴシック" charset="-128"/>
                <a:cs typeface="ＭＳ Ｐゴシック" charset="-128"/>
              </a:rPr>
              <a:t>Sistema A</a:t>
            </a:r>
          </a:p>
        </p:txBody>
      </p:sp>
      <p:sp>
        <p:nvSpPr>
          <p:cNvPr id="1850417" name="Text Box 1073"/>
          <p:cNvSpPr txBox="1">
            <a:spLocks noChangeArrowheads="1"/>
          </p:cNvSpPr>
          <p:nvPr/>
        </p:nvSpPr>
        <p:spPr bwMode="auto">
          <a:xfrm>
            <a:off x="2900363" y="1254125"/>
            <a:ext cx="1162050" cy="581025"/>
          </a:xfrm>
          <a:prstGeom prst="rect">
            <a:avLst/>
          </a:prstGeom>
          <a:noFill/>
          <a:ln w="19050">
            <a:noFill/>
            <a:prstDash val="sysDot"/>
            <a:miter lim="800000"/>
            <a:headEnd/>
            <a:tailEnd/>
          </a:ln>
          <a:effectLst/>
        </p:spPr>
        <p:txBody>
          <a:bodyPr lIns="90000" tIns="46800" rIns="90000" bIns="46800">
            <a:prstTxWarp prst="textNoShape">
              <a:avLst/>
            </a:prstTxWarp>
            <a:spAutoFit/>
          </a:bodyPr>
          <a:lstStyle/>
          <a:p>
            <a:pPr fontAlgn="auto">
              <a:spcBef>
                <a:spcPts val="0"/>
              </a:spcBef>
              <a:spcAft>
                <a:spcPts val="0"/>
              </a:spcAft>
              <a:defRPr/>
            </a:pPr>
            <a:r>
              <a:rPr lang="it-IT" sz="1600" b="1">
                <a:solidFill>
                  <a:srgbClr val="FF0000"/>
                </a:solidFill>
                <a:effectLst>
                  <a:outerShdw blurRad="38100" dist="38100" dir="2700000" algn="tl">
                    <a:srgbClr val="DDDDDD"/>
                  </a:outerShdw>
                </a:effectLst>
                <a:latin typeface="Arial" charset="0"/>
                <a:ea typeface="ＭＳ Ｐゴシック" charset="-128"/>
                <a:cs typeface="ＭＳ Ｐゴシック" charset="-128"/>
              </a:rPr>
              <a:t>Sistema B</a:t>
            </a:r>
          </a:p>
        </p:txBody>
      </p:sp>
      <p:sp>
        <p:nvSpPr>
          <p:cNvPr id="277552" name="Arco 1074"/>
          <p:cNvSpPr>
            <a:spLocks/>
          </p:cNvSpPr>
          <p:nvPr/>
        </p:nvSpPr>
        <p:spPr bwMode="auto">
          <a:xfrm>
            <a:off x="1863725" y="4043363"/>
            <a:ext cx="430213" cy="1230312"/>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
        <p:nvSpPr>
          <p:cNvPr id="277553" name="Arco 1075"/>
          <p:cNvSpPr>
            <a:spLocks/>
          </p:cNvSpPr>
          <p:nvPr/>
        </p:nvSpPr>
        <p:spPr bwMode="auto">
          <a:xfrm>
            <a:off x="1939925" y="4708525"/>
            <a:ext cx="246063" cy="541338"/>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
        <p:nvSpPr>
          <p:cNvPr id="277554" name="Text Box 1076"/>
          <p:cNvSpPr txBox="1">
            <a:spLocks noChangeArrowheads="1"/>
          </p:cNvSpPr>
          <p:nvPr/>
        </p:nvSpPr>
        <p:spPr bwMode="auto">
          <a:xfrm>
            <a:off x="4281488" y="3713163"/>
            <a:ext cx="1441450"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Conclusione intermedia</a:t>
            </a:r>
          </a:p>
        </p:txBody>
      </p:sp>
      <p:sp>
        <p:nvSpPr>
          <p:cNvPr id="277555" name="Arco 1077"/>
          <p:cNvSpPr>
            <a:spLocks/>
          </p:cNvSpPr>
          <p:nvPr/>
        </p:nvSpPr>
        <p:spPr bwMode="auto">
          <a:xfrm>
            <a:off x="4564063" y="4043363"/>
            <a:ext cx="430212" cy="1230312"/>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00008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
        <p:nvSpPr>
          <p:cNvPr id="277556" name="Arco 1078"/>
          <p:cNvSpPr>
            <a:spLocks/>
          </p:cNvSpPr>
          <p:nvPr/>
        </p:nvSpPr>
        <p:spPr bwMode="auto">
          <a:xfrm>
            <a:off x="4640263" y="4708525"/>
            <a:ext cx="246062" cy="541338"/>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333399"/>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
        <p:nvSpPr>
          <p:cNvPr id="277557" name="Line 1079"/>
          <p:cNvSpPr>
            <a:spLocks noChangeShapeType="1"/>
          </p:cNvSpPr>
          <p:nvPr/>
        </p:nvSpPr>
        <p:spPr bwMode="auto">
          <a:xfrm>
            <a:off x="4445000" y="4022725"/>
            <a:ext cx="912813" cy="1420813"/>
          </a:xfrm>
          <a:prstGeom prst="line">
            <a:avLst/>
          </a:prstGeom>
          <a:noFill/>
          <a:ln w="28575">
            <a:solidFill>
              <a:srgbClr val="FF0000"/>
            </a:solidFill>
            <a:prstDash val="dash"/>
            <a:round/>
            <a:headEnd/>
            <a:tailEnd/>
          </a:ln>
        </p:spPr>
        <p:txBody>
          <a:bodyPr lIns="90000" tIns="46800" rIns="90000" bIns="46800">
            <a:prstTxWarp prst="textNoShape">
              <a:avLst/>
            </a:prstTxWarp>
            <a:spAutoFit/>
          </a:bodyPr>
          <a:lstStyle/>
          <a:p>
            <a:endParaRPr lang="it-IT"/>
          </a:p>
        </p:txBody>
      </p:sp>
      <p:sp>
        <p:nvSpPr>
          <p:cNvPr id="277558" name="Line 1080"/>
          <p:cNvSpPr>
            <a:spLocks noChangeShapeType="1"/>
          </p:cNvSpPr>
          <p:nvPr/>
        </p:nvSpPr>
        <p:spPr bwMode="auto">
          <a:xfrm flipV="1">
            <a:off x="4543425" y="4065588"/>
            <a:ext cx="801688" cy="1279525"/>
          </a:xfrm>
          <a:prstGeom prst="line">
            <a:avLst/>
          </a:prstGeom>
          <a:noFill/>
          <a:ln w="28575">
            <a:solidFill>
              <a:srgbClr val="FF0000"/>
            </a:solidFill>
            <a:prstDash val="dash"/>
            <a:round/>
            <a:headEnd/>
            <a:tailEnd/>
          </a:ln>
        </p:spPr>
        <p:txBody>
          <a:bodyPr wrap="none" lIns="90000" tIns="46800" rIns="90000" bIns="46800">
            <a:prstTxWarp prst="textNoShape">
              <a:avLst/>
            </a:prstTxWarp>
            <a:spAutoFit/>
          </a:bodyPr>
          <a:lstStyle/>
          <a:p>
            <a:endParaRPr lang="it-IT"/>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8530" name="Rectangle 1026"/>
          <p:cNvSpPr>
            <a:spLocks noChangeArrowheads="1"/>
          </p:cNvSpPr>
          <p:nvPr/>
        </p:nvSpPr>
        <p:spPr bwMode="auto">
          <a:xfrm>
            <a:off x="331788" y="1023938"/>
            <a:ext cx="8467725" cy="49260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1395" name="Rectangle 1027"/>
          <p:cNvSpPr>
            <a:spLocks noChangeArrowheads="1"/>
          </p:cNvSpPr>
          <p:nvPr/>
        </p:nvSpPr>
        <p:spPr bwMode="auto">
          <a:xfrm>
            <a:off x="350838" y="101600"/>
            <a:ext cx="7589837" cy="579438"/>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200" b="1">
                <a:effectLst>
                  <a:outerShdw blurRad="38100" dist="38100" dir="2700000" algn="tl">
                    <a:srgbClr val="DDDDDD"/>
                  </a:outerShdw>
                </a:effectLst>
                <a:latin typeface="Arial" charset="0"/>
                <a:ea typeface="ＭＳ Ｐゴシック" charset="-128"/>
                <a:cs typeface="ＭＳ Ｐゴシック" charset="-128"/>
              </a:rPr>
              <a:t>Deduzione vs dimostrazione</a:t>
            </a:r>
          </a:p>
        </p:txBody>
      </p:sp>
      <p:sp>
        <p:nvSpPr>
          <p:cNvPr id="278532" name="Rectangle 1028"/>
          <p:cNvSpPr>
            <a:spLocks noChangeArrowheads="1"/>
          </p:cNvSpPr>
          <p:nvPr/>
        </p:nvSpPr>
        <p:spPr bwMode="auto">
          <a:xfrm>
            <a:off x="4289425" y="1220788"/>
            <a:ext cx="4318000" cy="4492625"/>
          </a:xfrm>
          <a:prstGeom prst="rect">
            <a:avLst/>
          </a:prstGeom>
          <a:noFill/>
          <a:ln w="9525">
            <a:noFill/>
            <a:miter lim="800000"/>
            <a:headEnd/>
            <a:tailEnd/>
          </a:ln>
        </p:spPr>
        <p:txBody>
          <a:bodyPr>
            <a:prstTxWarp prst="textNoShape">
              <a:avLst/>
            </a:prstTxWarp>
            <a:spAutoFit/>
          </a:bodyPr>
          <a:lstStyle/>
          <a:p>
            <a:pPr algn="r" eaLnBrk="0" hangingPunct="0"/>
            <a:r>
              <a:rPr lang="it-IT" sz="1600">
                <a:latin typeface="Tahoma" pitchFamily="-108" charset="0"/>
              </a:rPr>
              <a:t>Il concetto di deduzione è una generalizzazione del concetto di </a:t>
            </a:r>
            <a:r>
              <a:rPr lang="it-IT" sz="1600" b="1">
                <a:latin typeface="Tahoma" pitchFamily="-108" charset="0"/>
              </a:rPr>
              <a:t>dimostrazione</a:t>
            </a:r>
            <a:r>
              <a:rPr lang="it-IT" sz="1600">
                <a:latin typeface="Tahoma" pitchFamily="-108" charset="0"/>
              </a:rPr>
              <a:t>. </a:t>
            </a:r>
          </a:p>
          <a:p>
            <a:pPr algn="r" eaLnBrk="0" hangingPunct="0"/>
            <a:r>
              <a:rPr lang="it-IT" sz="1600">
                <a:latin typeface="Tahoma" pitchFamily="-108" charset="0"/>
              </a:rPr>
              <a:t>Una dimostrazione è una successione finita di enunciati, ciascuno dei quali è un assioma o segue da enunciati che lo precedono nella successione tramite una regola inferenziale. </a:t>
            </a:r>
          </a:p>
          <a:p>
            <a:pPr algn="r" eaLnBrk="0" hangingPunct="0"/>
            <a:r>
              <a:rPr lang="it-IT" sz="1600">
                <a:latin typeface="Tahoma" pitchFamily="-108" charset="0"/>
              </a:rPr>
              <a:t>L'ultimo enunciato della successione è un teorema. </a:t>
            </a:r>
          </a:p>
          <a:p>
            <a:pPr algn="r" eaLnBrk="0" hangingPunct="0"/>
            <a:endParaRPr lang="it-IT" sz="1600">
              <a:latin typeface="Tahoma" pitchFamily="-108" charset="0"/>
            </a:endParaRPr>
          </a:p>
          <a:p>
            <a:pPr algn="r" eaLnBrk="0" hangingPunct="0"/>
            <a:r>
              <a:rPr lang="it-IT" sz="1600">
                <a:latin typeface="Tahoma" pitchFamily="-108" charset="0"/>
              </a:rPr>
              <a:t>La deduzione e la dimostrazione sono gli strumenti più efficaci di cui possiamo disporre per cercare di controllare la validità del ragionamento di un agente qualsiasi e i risultati da lui ottenuti, anche se i fondamentali risultati conseguiti a partire dal 1930 da Gödel, Church e Turing hanno posto limiti ben precisi a questa possibilità.</a:t>
            </a:r>
          </a:p>
        </p:txBody>
      </p:sp>
      <p:sp>
        <p:nvSpPr>
          <p:cNvPr id="278533" name="AutoShape 1031"/>
          <p:cNvSpPr>
            <a:spLocks noChangeArrowheads="1"/>
          </p:cNvSpPr>
          <p:nvPr/>
        </p:nvSpPr>
        <p:spPr bwMode="auto">
          <a:xfrm rot="5400000">
            <a:off x="-405607" y="2958307"/>
            <a:ext cx="4176713" cy="736600"/>
          </a:xfrm>
          <a:prstGeom prst="homePlate">
            <a:avLst>
              <a:gd name="adj" fmla="val 58094"/>
            </a:avLst>
          </a:prstGeom>
          <a:solidFill>
            <a:schemeClr val="accent2">
              <a:alpha val="20000"/>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8534" name="Rectangle 1032"/>
          <p:cNvSpPr>
            <a:spLocks noChangeArrowheads="1"/>
          </p:cNvSpPr>
          <p:nvPr/>
        </p:nvSpPr>
        <p:spPr bwMode="auto">
          <a:xfrm>
            <a:off x="2679700" y="1308100"/>
            <a:ext cx="1549400" cy="1117600"/>
          </a:xfrm>
          <a:prstGeom prst="rect">
            <a:avLst/>
          </a:prstGeom>
          <a:solidFill>
            <a:srgbClr val="00FF00">
              <a:alpha val="30196"/>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8535" name="Rectangle 1033"/>
          <p:cNvSpPr>
            <a:spLocks noChangeArrowheads="1"/>
          </p:cNvSpPr>
          <p:nvPr/>
        </p:nvSpPr>
        <p:spPr bwMode="auto">
          <a:xfrm>
            <a:off x="2667000" y="2578100"/>
            <a:ext cx="1574800" cy="1054100"/>
          </a:xfrm>
          <a:prstGeom prst="rect">
            <a:avLst/>
          </a:prstGeom>
          <a:solidFill>
            <a:srgbClr val="CCFFFF">
              <a:alpha val="5882"/>
            </a:srgbClr>
          </a:solidFill>
          <a:ln w="19050">
            <a:solidFill>
              <a:schemeClr val="bg2"/>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8536" name="Rectangle 1034"/>
          <p:cNvSpPr>
            <a:spLocks noChangeArrowheads="1"/>
          </p:cNvSpPr>
          <p:nvPr/>
        </p:nvSpPr>
        <p:spPr bwMode="auto">
          <a:xfrm>
            <a:off x="2794000" y="16129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37" name="Text Box 1035"/>
          <p:cNvSpPr txBox="1">
            <a:spLocks noChangeArrowheads="1"/>
          </p:cNvSpPr>
          <p:nvPr/>
        </p:nvSpPr>
        <p:spPr bwMode="auto">
          <a:xfrm>
            <a:off x="2713038" y="1289050"/>
            <a:ext cx="866775"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a:latin typeface="Calibri" pitchFamily="-108" charset="0"/>
              </a:rPr>
              <a:t>Assiomi</a:t>
            </a:r>
          </a:p>
        </p:txBody>
      </p:sp>
      <p:sp>
        <p:nvSpPr>
          <p:cNvPr id="278538" name="Text Box 1036"/>
          <p:cNvSpPr txBox="1">
            <a:spLocks noChangeArrowheads="1"/>
          </p:cNvSpPr>
          <p:nvPr/>
        </p:nvSpPr>
        <p:spPr bwMode="auto">
          <a:xfrm>
            <a:off x="2792413" y="2584450"/>
            <a:ext cx="811212" cy="323850"/>
          </a:xfrm>
          <a:prstGeom prst="rect">
            <a:avLst/>
          </a:prstGeom>
          <a:noFill/>
          <a:ln w="19050">
            <a:solidFill>
              <a:schemeClr val="bg2"/>
            </a:solidFill>
            <a:prstDash val="sysDot"/>
            <a:miter lim="800000"/>
            <a:headEnd/>
            <a:tailEnd/>
          </a:ln>
        </p:spPr>
        <p:txBody>
          <a:bodyPr wrap="none" lIns="90000" tIns="46800" rIns="90000" bIns="46800">
            <a:prstTxWarp prst="textNoShape">
              <a:avLst/>
            </a:prstTxWarp>
            <a:spAutoFit/>
          </a:bodyPr>
          <a:lstStyle/>
          <a:p>
            <a:r>
              <a:rPr lang="it-IT" sz="1400">
                <a:solidFill>
                  <a:schemeClr val="folHlink"/>
                </a:solidFill>
                <a:latin typeface="Calibri" pitchFamily="-108" charset="0"/>
              </a:rPr>
              <a:t>Ipotesi</a:t>
            </a:r>
          </a:p>
        </p:txBody>
      </p:sp>
      <p:sp>
        <p:nvSpPr>
          <p:cNvPr id="278539" name="Rectangle 1037"/>
          <p:cNvSpPr>
            <a:spLocks noChangeArrowheads="1"/>
          </p:cNvSpPr>
          <p:nvPr/>
        </p:nvSpPr>
        <p:spPr bwMode="auto">
          <a:xfrm>
            <a:off x="2755900" y="2082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0" name="Rectangle 1038"/>
          <p:cNvSpPr>
            <a:spLocks noChangeArrowheads="1"/>
          </p:cNvSpPr>
          <p:nvPr/>
        </p:nvSpPr>
        <p:spPr bwMode="auto">
          <a:xfrm>
            <a:off x="3395663" y="20701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1" name="Oval 1039"/>
          <p:cNvSpPr>
            <a:spLocks noChangeArrowheads="1"/>
          </p:cNvSpPr>
          <p:nvPr/>
        </p:nvSpPr>
        <p:spPr bwMode="auto">
          <a:xfrm>
            <a:off x="2794000" y="2959100"/>
            <a:ext cx="317500" cy="330200"/>
          </a:xfrm>
          <a:prstGeom prst="ellipse">
            <a:avLst/>
          </a:prstGeom>
          <a:noFill/>
          <a:ln w="19050">
            <a:solidFill>
              <a:schemeClr val="bg2"/>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2" name="Oval 1040"/>
          <p:cNvSpPr>
            <a:spLocks noChangeArrowheads="1"/>
          </p:cNvSpPr>
          <p:nvPr/>
        </p:nvSpPr>
        <p:spPr bwMode="auto">
          <a:xfrm>
            <a:off x="3009900" y="3175000"/>
            <a:ext cx="317500" cy="330200"/>
          </a:xfrm>
          <a:prstGeom prst="ellipse">
            <a:avLst/>
          </a:prstGeom>
          <a:noFill/>
          <a:ln w="19050">
            <a:solidFill>
              <a:schemeClr val="bg2"/>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3" name="Oval 1041"/>
          <p:cNvSpPr>
            <a:spLocks noChangeArrowheads="1"/>
          </p:cNvSpPr>
          <p:nvPr/>
        </p:nvSpPr>
        <p:spPr bwMode="auto">
          <a:xfrm>
            <a:off x="1524000" y="37465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4" name="Rectangle 1042"/>
          <p:cNvSpPr>
            <a:spLocks noChangeArrowheads="1"/>
          </p:cNvSpPr>
          <p:nvPr/>
        </p:nvSpPr>
        <p:spPr bwMode="auto">
          <a:xfrm>
            <a:off x="1549400" y="18288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5" name="Rectangle 1043"/>
          <p:cNvSpPr>
            <a:spLocks noChangeArrowheads="1"/>
          </p:cNvSpPr>
          <p:nvPr/>
        </p:nvSpPr>
        <p:spPr bwMode="auto">
          <a:xfrm>
            <a:off x="1562100" y="1397000"/>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6" name="Line 1044"/>
          <p:cNvSpPr>
            <a:spLocks noChangeShapeType="1"/>
          </p:cNvSpPr>
          <p:nvPr/>
        </p:nvSpPr>
        <p:spPr bwMode="auto">
          <a:xfrm flipH="1">
            <a:off x="1676400" y="1257300"/>
            <a:ext cx="25400" cy="4102100"/>
          </a:xfrm>
          <a:prstGeom prst="line">
            <a:avLst/>
          </a:prstGeom>
          <a:noFill/>
          <a:ln w="3175">
            <a:solidFill>
              <a:schemeClr val="folHlink"/>
            </a:solidFill>
            <a:round/>
            <a:headEnd/>
            <a:tailEnd type="triangle" w="med" len="med"/>
          </a:ln>
        </p:spPr>
        <p:txBody>
          <a:bodyPr lIns="90000" tIns="46800" rIns="90000" bIns="46800">
            <a:prstTxWarp prst="textNoShape">
              <a:avLst/>
            </a:prstTxWarp>
            <a:spAutoFit/>
          </a:bodyPr>
          <a:lstStyle/>
          <a:p>
            <a:endParaRPr lang="it-IT"/>
          </a:p>
        </p:txBody>
      </p:sp>
      <p:sp>
        <p:nvSpPr>
          <p:cNvPr id="278547" name="Line 1045"/>
          <p:cNvSpPr>
            <a:spLocks noChangeShapeType="1"/>
          </p:cNvSpPr>
          <p:nvPr/>
        </p:nvSpPr>
        <p:spPr bwMode="auto">
          <a:xfrm flipH="1" flipV="1">
            <a:off x="1854200" y="1600200"/>
            <a:ext cx="990600" cy="19050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8548" name="Oval 1046"/>
          <p:cNvSpPr>
            <a:spLocks noChangeArrowheads="1"/>
          </p:cNvSpPr>
          <p:nvPr/>
        </p:nvSpPr>
        <p:spPr bwMode="auto">
          <a:xfrm>
            <a:off x="1270000" y="5245100"/>
            <a:ext cx="825500" cy="711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49" name="Text Box 1047"/>
          <p:cNvSpPr txBox="1">
            <a:spLocks noChangeArrowheads="1"/>
          </p:cNvSpPr>
          <p:nvPr/>
        </p:nvSpPr>
        <p:spPr bwMode="auto">
          <a:xfrm>
            <a:off x="1454150" y="5416550"/>
            <a:ext cx="2838450"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a:latin typeface="Calibri" pitchFamily="-108" charset="0"/>
              </a:rPr>
              <a:t>Tesi: </a:t>
            </a:r>
            <a:r>
              <a:rPr lang="it-IT" sz="1600" b="1">
                <a:latin typeface="Calibri" pitchFamily="-108" charset="0"/>
              </a:rPr>
              <a:t>Conclusione</a:t>
            </a:r>
            <a:r>
              <a:rPr lang="it-IT" sz="1600">
                <a:latin typeface="Calibri" pitchFamily="-108" charset="0"/>
              </a:rPr>
              <a:t> ultima</a:t>
            </a:r>
          </a:p>
        </p:txBody>
      </p:sp>
      <p:sp>
        <p:nvSpPr>
          <p:cNvPr id="278550" name="Arco 1048"/>
          <p:cNvSpPr>
            <a:spLocks/>
          </p:cNvSpPr>
          <p:nvPr/>
        </p:nvSpPr>
        <p:spPr bwMode="auto">
          <a:xfrm flipH="1">
            <a:off x="1004888" y="2641600"/>
            <a:ext cx="546100" cy="1193800"/>
          </a:xfrm>
          <a:custGeom>
            <a:avLst/>
            <a:gdLst>
              <a:gd name="T0" fmla="*/ 2147483647 w 23250"/>
              <a:gd name="T1" fmla="*/ 0 h 43200"/>
              <a:gd name="T2" fmla="*/ 0 w 23250"/>
              <a:gd name="T3" fmla="*/ 2147483647 h 43200"/>
              <a:gd name="T4" fmla="*/ 2147483647 w 23250"/>
              <a:gd name="T5" fmla="*/ 2147483647 h 43200"/>
              <a:gd name="T6" fmla="*/ 0 60000 65536"/>
              <a:gd name="T7" fmla="*/ 0 60000 65536"/>
              <a:gd name="T8" fmla="*/ 0 60000 65536"/>
              <a:gd name="T9" fmla="*/ 0 w 23250"/>
              <a:gd name="T10" fmla="*/ 0 h 43200"/>
              <a:gd name="T11" fmla="*/ 23250 w 23250"/>
              <a:gd name="T12" fmla="*/ 43200 h 43200"/>
            </a:gdLst>
            <a:ahLst/>
            <a:cxnLst>
              <a:cxn ang="T6">
                <a:pos x="T0" y="T1"/>
              </a:cxn>
              <a:cxn ang="T7">
                <a:pos x="T2" y="T3"/>
              </a:cxn>
              <a:cxn ang="T8">
                <a:pos x="T4" y="T5"/>
              </a:cxn>
            </a:cxnLst>
            <a:rect l="T9" t="T10" r="T11" b="T12"/>
            <a:pathLst>
              <a:path w="23250" h="43200" fill="none" extrusionOk="0">
                <a:moveTo>
                  <a:pt x="1650" y="-1"/>
                </a:moveTo>
                <a:cubicBezTo>
                  <a:pt x="13579" y="0"/>
                  <a:pt x="23250" y="9670"/>
                  <a:pt x="23250" y="21600"/>
                </a:cubicBezTo>
                <a:cubicBezTo>
                  <a:pt x="23250" y="33529"/>
                  <a:pt x="13579" y="43200"/>
                  <a:pt x="1650" y="43200"/>
                </a:cubicBezTo>
                <a:cubicBezTo>
                  <a:pt x="1099" y="43199"/>
                  <a:pt x="549" y="43178"/>
                  <a:pt x="0" y="43136"/>
                </a:cubicBezTo>
              </a:path>
              <a:path w="23250" h="43200" stroke="0" extrusionOk="0">
                <a:moveTo>
                  <a:pt x="1650" y="-1"/>
                </a:moveTo>
                <a:cubicBezTo>
                  <a:pt x="13579" y="0"/>
                  <a:pt x="23250" y="9670"/>
                  <a:pt x="23250" y="21600"/>
                </a:cubicBezTo>
                <a:cubicBezTo>
                  <a:pt x="23250" y="33529"/>
                  <a:pt x="13579" y="43200"/>
                  <a:pt x="1650" y="43200"/>
                </a:cubicBezTo>
                <a:cubicBezTo>
                  <a:pt x="1099" y="43199"/>
                  <a:pt x="549" y="43178"/>
                  <a:pt x="0" y="43136"/>
                </a:cubicBezTo>
                <a:lnTo>
                  <a:pt x="165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51" name="Arco 1049"/>
          <p:cNvSpPr>
            <a:spLocks/>
          </p:cNvSpPr>
          <p:nvPr/>
        </p:nvSpPr>
        <p:spPr bwMode="auto">
          <a:xfrm flipH="1">
            <a:off x="1104900" y="3200400"/>
            <a:ext cx="419100" cy="598488"/>
          </a:xfrm>
          <a:custGeom>
            <a:avLst/>
            <a:gdLst>
              <a:gd name="T0" fmla="*/ 0 w 21600"/>
              <a:gd name="T1" fmla="*/ 0 h 42402"/>
              <a:gd name="T2" fmla="*/ 2147483647 w 21600"/>
              <a:gd name="T3" fmla="*/ 2147483647 h 42402"/>
              <a:gd name="T4" fmla="*/ 0 w 21600"/>
              <a:gd name="T5" fmla="*/ 2147483647 h 42402"/>
              <a:gd name="T6" fmla="*/ 0 60000 65536"/>
              <a:gd name="T7" fmla="*/ 0 60000 65536"/>
              <a:gd name="T8" fmla="*/ 0 60000 65536"/>
              <a:gd name="T9" fmla="*/ 0 w 21600"/>
              <a:gd name="T10" fmla="*/ 0 h 42402"/>
              <a:gd name="T11" fmla="*/ 21600 w 21600"/>
              <a:gd name="T12" fmla="*/ 42402 h 42402"/>
            </a:gdLst>
            <a:ahLst/>
            <a:cxnLst>
              <a:cxn ang="T6">
                <a:pos x="T0" y="T1"/>
              </a:cxn>
              <a:cxn ang="T7">
                <a:pos x="T2" y="T3"/>
              </a:cxn>
              <a:cxn ang="T8">
                <a:pos x="T4" y="T5"/>
              </a:cxn>
            </a:cxnLst>
            <a:rect l="T9" t="T10" r="T11" b="T12"/>
            <a:pathLst>
              <a:path w="21600" h="42402" fill="none" extrusionOk="0">
                <a:moveTo>
                  <a:pt x="0" y="-1"/>
                </a:moveTo>
                <a:cubicBezTo>
                  <a:pt x="11929" y="0"/>
                  <a:pt x="21600" y="9670"/>
                  <a:pt x="21600" y="21600"/>
                </a:cubicBezTo>
                <a:cubicBezTo>
                  <a:pt x="21600" y="31288"/>
                  <a:pt x="15148" y="39792"/>
                  <a:pt x="5817" y="42401"/>
                </a:cubicBezTo>
              </a:path>
              <a:path w="21600" h="42402" stroke="0" extrusionOk="0">
                <a:moveTo>
                  <a:pt x="0" y="-1"/>
                </a:moveTo>
                <a:cubicBezTo>
                  <a:pt x="11929" y="0"/>
                  <a:pt x="21600" y="9670"/>
                  <a:pt x="21600" y="21600"/>
                </a:cubicBezTo>
                <a:cubicBezTo>
                  <a:pt x="21600" y="31288"/>
                  <a:pt x="15148" y="39792"/>
                  <a:pt x="5817" y="42401"/>
                </a:cubicBezTo>
                <a:lnTo>
                  <a:pt x="0" y="21600"/>
                </a:lnTo>
                <a:close/>
              </a:path>
            </a:pathLst>
          </a:custGeom>
          <a:noFill/>
          <a:ln w="19050">
            <a:solidFill>
              <a:srgbClr val="FF0000"/>
            </a:solidFill>
            <a:prstDash val="sysDot"/>
            <a:round/>
            <a:headEnd/>
            <a:tailEnd type="triangle" w="med" len="me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52" name="Oval 1050"/>
          <p:cNvSpPr>
            <a:spLocks noChangeArrowheads="1"/>
          </p:cNvSpPr>
          <p:nvPr/>
        </p:nvSpPr>
        <p:spPr bwMode="auto">
          <a:xfrm>
            <a:off x="1524000" y="4521200"/>
            <a:ext cx="317500" cy="330200"/>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53" name="Text Box 1051"/>
          <p:cNvSpPr txBox="1">
            <a:spLocks noChangeArrowheads="1"/>
          </p:cNvSpPr>
          <p:nvPr/>
        </p:nvSpPr>
        <p:spPr bwMode="auto">
          <a:xfrm>
            <a:off x="436563" y="1976438"/>
            <a:ext cx="765175"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Enunciati</a:t>
            </a:r>
          </a:p>
        </p:txBody>
      </p:sp>
      <p:sp>
        <p:nvSpPr>
          <p:cNvPr id="278554" name="Text Box 1052"/>
          <p:cNvSpPr txBox="1">
            <a:spLocks noChangeArrowheads="1"/>
          </p:cNvSpPr>
          <p:nvPr/>
        </p:nvSpPr>
        <p:spPr bwMode="auto">
          <a:xfrm>
            <a:off x="790575" y="3981450"/>
            <a:ext cx="795338"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Premessa</a:t>
            </a:r>
          </a:p>
        </p:txBody>
      </p:sp>
      <p:sp>
        <p:nvSpPr>
          <p:cNvPr id="278555" name="Text Box 1053"/>
          <p:cNvSpPr txBox="1">
            <a:spLocks noChangeArrowheads="1"/>
          </p:cNvSpPr>
          <p:nvPr/>
        </p:nvSpPr>
        <p:spPr bwMode="auto">
          <a:xfrm>
            <a:off x="428625" y="4502150"/>
            <a:ext cx="1322388"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Conclusione intermedia</a:t>
            </a:r>
          </a:p>
        </p:txBody>
      </p:sp>
      <p:sp>
        <p:nvSpPr>
          <p:cNvPr id="278556" name="Rectangle 1054"/>
          <p:cNvSpPr>
            <a:spLocks noChangeArrowheads="1"/>
          </p:cNvSpPr>
          <p:nvPr/>
        </p:nvSpPr>
        <p:spPr bwMode="auto">
          <a:xfrm>
            <a:off x="558800" y="2527300"/>
            <a:ext cx="977900" cy="1447800"/>
          </a:xfrm>
          <a:prstGeom prst="rect">
            <a:avLst/>
          </a:prstGeom>
          <a:solidFill>
            <a:srgbClr val="FFFF99">
              <a:alpha val="20000"/>
            </a:srgb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8557" name="Text Box 1055"/>
          <p:cNvSpPr txBox="1">
            <a:spLocks noChangeArrowheads="1"/>
          </p:cNvSpPr>
          <p:nvPr/>
        </p:nvSpPr>
        <p:spPr bwMode="auto">
          <a:xfrm rot="-5400000">
            <a:off x="68263" y="3074987"/>
            <a:ext cx="1403350"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solidFill>
                  <a:srgbClr val="FF0000"/>
                </a:solidFill>
                <a:latin typeface="Calibri" pitchFamily="-108" charset="0"/>
              </a:rPr>
              <a:t>Regole di inferenza</a:t>
            </a:r>
          </a:p>
        </p:txBody>
      </p:sp>
      <p:sp>
        <p:nvSpPr>
          <p:cNvPr id="278558" name="Line 1056"/>
          <p:cNvSpPr>
            <a:spLocks noChangeShapeType="1"/>
          </p:cNvSpPr>
          <p:nvPr/>
        </p:nvSpPr>
        <p:spPr bwMode="auto">
          <a:xfrm flipH="1" flipV="1">
            <a:off x="1838325" y="1968500"/>
            <a:ext cx="1016000" cy="203200"/>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8559" name="Text Box 1057"/>
          <p:cNvSpPr txBox="1">
            <a:spLocks noChangeArrowheads="1"/>
          </p:cNvSpPr>
          <p:nvPr/>
        </p:nvSpPr>
        <p:spPr bwMode="auto">
          <a:xfrm>
            <a:off x="1576388" y="3841750"/>
            <a:ext cx="1671637"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Conclusione intermedia</a:t>
            </a:r>
          </a:p>
        </p:txBody>
      </p:sp>
      <p:sp>
        <p:nvSpPr>
          <p:cNvPr id="278560" name="Arco 1058"/>
          <p:cNvSpPr>
            <a:spLocks/>
          </p:cNvSpPr>
          <p:nvPr/>
        </p:nvSpPr>
        <p:spPr bwMode="auto">
          <a:xfrm>
            <a:off x="1641475" y="4043363"/>
            <a:ext cx="641350" cy="1201737"/>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
        <p:nvSpPr>
          <p:cNvPr id="278561" name="Text Box 1059"/>
          <p:cNvSpPr txBox="1">
            <a:spLocks noChangeArrowheads="1"/>
          </p:cNvSpPr>
          <p:nvPr/>
        </p:nvSpPr>
        <p:spPr bwMode="auto">
          <a:xfrm>
            <a:off x="371475" y="5468938"/>
            <a:ext cx="938213" cy="2444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000">
                <a:latin typeface="Calibri" pitchFamily="-108" charset="0"/>
              </a:rPr>
              <a:t>Enunciato S</a:t>
            </a:r>
          </a:p>
        </p:txBody>
      </p:sp>
      <p:sp>
        <p:nvSpPr>
          <p:cNvPr id="278562" name="Text Box 1060"/>
          <p:cNvSpPr txBox="1">
            <a:spLocks noChangeArrowheads="1"/>
          </p:cNvSpPr>
          <p:nvPr/>
        </p:nvSpPr>
        <p:spPr bwMode="auto">
          <a:xfrm>
            <a:off x="2528888" y="981075"/>
            <a:ext cx="1833562"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108" charset="0"/>
              </a:rPr>
              <a:t>Dimostrazione</a:t>
            </a:r>
          </a:p>
        </p:txBody>
      </p:sp>
      <p:sp>
        <p:nvSpPr>
          <p:cNvPr id="278563" name="Text Box 1061"/>
          <p:cNvSpPr txBox="1">
            <a:spLocks noChangeArrowheads="1"/>
          </p:cNvSpPr>
          <p:nvPr/>
        </p:nvSpPr>
        <p:spPr bwMode="auto">
          <a:xfrm>
            <a:off x="1160463" y="942975"/>
            <a:ext cx="1292225" cy="3365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600" b="1">
                <a:latin typeface="Calibri" pitchFamily="-108" charset="0"/>
              </a:rPr>
              <a:t>Premesse</a:t>
            </a:r>
          </a:p>
        </p:txBody>
      </p:sp>
      <p:sp>
        <p:nvSpPr>
          <p:cNvPr id="278564" name="Line 1062"/>
          <p:cNvSpPr>
            <a:spLocks noChangeShapeType="1"/>
          </p:cNvSpPr>
          <p:nvPr/>
        </p:nvSpPr>
        <p:spPr bwMode="auto">
          <a:xfrm>
            <a:off x="2505075" y="2505075"/>
            <a:ext cx="1947863" cy="1258888"/>
          </a:xfrm>
          <a:prstGeom prst="line">
            <a:avLst/>
          </a:prstGeom>
          <a:noFill/>
          <a:ln w="19050">
            <a:solidFill>
              <a:srgbClr val="FF0000"/>
            </a:solidFill>
            <a:prstDash val="sysDot"/>
            <a:round/>
            <a:headEnd/>
            <a:tailEnd/>
          </a:ln>
        </p:spPr>
        <p:txBody>
          <a:bodyPr wrap="none" lIns="90000" tIns="46800" rIns="90000" bIns="46800">
            <a:prstTxWarp prst="textNoShape">
              <a:avLst/>
            </a:prstTxWarp>
            <a:spAutoFit/>
          </a:bodyPr>
          <a:lstStyle/>
          <a:p>
            <a:endParaRPr lang="it-IT"/>
          </a:p>
        </p:txBody>
      </p:sp>
      <p:sp>
        <p:nvSpPr>
          <p:cNvPr id="278565" name="Line 1063"/>
          <p:cNvSpPr>
            <a:spLocks noChangeShapeType="1"/>
          </p:cNvSpPr>
          <p:nvPr/>
        </p:nvSpPr>
        <p:spPr bwMode="auto">
          <a:xfrm flipV="1">
            <a:off x="2522538" y="2549525"/>
            <a:ext cx="1987550" cy="1204913"/>
          </a:xfrm>
          <a:prstGeom prst="line">
            <a:avLst/>
          </a:prstGeom>
          <a:noFill/>
          <a:ln w="19050">
            <a:solidFill>
              <a:srgbClr val="FF0000"/>
            </a:solidFill>
            <a:prstDash val="sysDot"/>
            <a:round/>
            <a:headEnd/>
            <a:tailEnd/>
          </a:ln>
        </p:spPr>
        <p:txBody>
          <a:bodyPr lIns="90000" tIns="46800" rIns="90000" bIns="46800">
            <a:prstTxWarp prst="textNoShape">
              <a:avLst/>
            </a:prstTxWarp>
            <a:spAutoFit/>
          </a:bodyPr>
          <a:lstStyle/>
          <a:p>
            <a:endParaRPr lang="it-IT"/>
          </a:p>
        </p:txBody>
      </p:sp>
      <p:sp>
        <p:nvSpPr>
          <p:cNvPr id="278566" name="Rectangle 1064"/>
          <p:cNvSpPr>
            <a:spLocks noChangeArrowheads="1"/>
          </p:cNvSpPr>
          <p:nvPr/>
        </p:nvSpPr>
        <p:spPr bwMode="auto">
          <a:xfrm>
            <a:off x="1565275" y="2538413"/>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67" name="Rectangle 1065"/>
          <p:cNvSpPr>
            <a:spLocks noChangeArrowheads="1"/>
          </p:cNvSpPr>
          <p:nvPr/>
        </p:nvSpPr>
        <p:spPr bwMode="auto">
          <a:xfrm>
            <a:off x="1593850" y="3030538"/>
            <a:ext cx="279400" cy="279400"/>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8568" name="Line 1066"/>
          <p:cNvSpPr>
            <a:spLocks noChangeShapeType="1"/>
          </p:cNvSpPr>
          <p:nvPr/>
        </p:nvSpPr>
        <p:spPr bwMode="auto">
          <a:xfrm flipH="1">
            <a:off x="1870075" y="2247900"/>
            <a:ext cx="903288" cy="358775"/>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8569" name="Line 1067"/>
          <p:cNvSpPr>
            <a:spLocks noChangeShapeType="1"/>
          </p:cNvSpPr>
          <p:nvPr/>
        </p:nvSpPr>
        <p:spPr bwMode="auto">
          <a:xfrm flipH="1">
            <a:off x="1939925" y="2260600"/>
            <a:ext cx="1579563" cy="879475"/>
          </a:xfrm>
          <a:prstGeom prst="line">
            <a:avLst/>
          </a:prstGeom>
          <a:noFill/>
          <a:ln w="19050">
            <a:solidFill>
              <a:schemeClr val="tx1"/>
            </a:solidFill>
            <a:prstDash val="sysDot"/>
            <a:round/>
            <a:headEnd/>
            <a:tailEnd type="triangle" w="med" len="med"/>
          </a:ln>
        </p:spPr>
        <p:txBody>
          <a:bodyPr lIns="90000" tIns="46800" rIns="90000" bIns="46800">
            <a:prstTxWarp prst="textNoShape">
              <a:avLst/>
            </a:prstTxWarp>
            <a:spAutoFit/>
          </a:bodyPr>
          <a:lstStyle/>
          <a:p>
            <a:endParaRPr lang="it-IT"/>
          </a:p>
        </p:txBody>
      </p:sp>
      <p:sp>
        <p:nvSpPr>
          <p:cNvPr id="278570" name="Arco 1068"/>
          <p:cNvSpPr>
            <a:spLocks/>
          </p:cNvSpPr>
          <p:nvPr/>
        </p:nvSpPr>
        <p:spPr bwMode="auto">
          <a:xfrm>
            <a:off x="1717675" y="4638675"/>
            <a:ext cx="276225" cy="596900"/>
          </a:xfrm>
          <a:custGeom>
            <a:avLst/>
            <a:gdLst>
              <a:gd name="T0" fmla="*/ 0 w 21600"/>
              <a:gd name="T1" fmla="*/ 0 h 42887"/>
              <a:gd name="T2" fmla="*/ 2147483647 w 21600"/>
              <a:gd name="T3" fmla="*/ 2147483647 h 42887"/>
              <a:gd name="T4" fmla="*/ 0 w 21600"/>
              <a:gd name="T5" fmla="*/ 2147483647 h 42887"/>
              <a:gd name="T6" fmla="*/ 0 60000 65536"/>
              <a:gd name="T7" fmla="*/ 0 60000 65536"/>
              <a:gd name="T8" fmla="*/ 0 60000 65536"/>
              <a:gd name="T9" fmla="*/ 0 w 21600"/>
              <a:gd name="T10" fmla="*/ 0 h 42887"/>
              <a:gd name="T11" fmla="*/ 21600 w 21600"/>
              <a:gd name="T12" fmla="*/ 42887 h 42887"/>
            </a:gdLst>
            <a:ahLst/>
            <a:cxnLst>
              <a:cxn ang="T6">
                <a:pos x="T0" y="T1"/>
              </a:cxn>
              <a:cxn ang="T7">
                <a:pos x="T2" y="T3"/>
              </a:cxn>
              <a:cxn ang="T8">
                <a:pos x="T4" y="T5"/>
              </a:cxn>
            </a:cxnLst>
            <a:rect l="T9" t="T10" r="T11" b="T12"/>
            <a:pathLst>
              <a:path w="21600" h="42887" fill="none" extrusionOk="0">
                <a:moveTo>
                  <a:pt x="0" y="-1"/>
                </a:moveTo>
                <a:cubicBezTo>
                  <a:pt x="11929" y="0"/>
                  <a:pt x="21600" y="9670"/>
                  <a:pt x="21600" y="21600"/>
                </a:cubicBezTo>
                <a:cubicBezTo>
                  <a:pt x="21600" y="32115"/>
                  <a:pt x="14027" y="41102"/>
                  <a:pt x="3664" y="42886"/>
                </a:cubicBezTo>
              </a:path>
              <a:path w="21600" h="42887" stroke="0" extrusionOk="0">
                <a:moveTo>
                  <a:pt x="0" y="-1"/>
                </a:moveTo>
                <a:cubicBezTo>
                  <a:pt x="11929" y="0"/>
                  <a:pt x="21600" y="9670"/>
                  <a:pt x="21600" y="21600"/>
                </a:cubicBezTo>
                <a:cubicBezTo>
                  <a:pt x="21600" y="32115"/>
                  <a:pt x="14027" y="41102"/>
                  <a:pt x="3664" y="42886"/>
                </a:cubicBezTo>
                <a:lnTo>
                  <a:pt x="0" y="21600"/>
                </a:lnTo>
                <a:close/>
              </a:path>
            </a:pathLst>
          </a:custGeom>
          <a:noFill/>
          <a:ln w="19050">
            <a:solidFill>
              <a:srgbClr val="FF0000"/>
            </a:solidFill>
            <a:prstDash val="sysDot"/>
            <a:round/>
            <a:headEnd/>
            <a:tailEnd type="triangle" w="med" len="med"/>
          </a:ln>
        </p:spPr>
        <p:txBody>
          <a:bodyPr lIns="90000" tIns="46800" rIns="90000" bIns="46800" anchor="ctr">
            <a:prstTxWarp prst="textNoShape">
              <a:avLst/>
            </a:prstTxWarp>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9554" name="Rectangle 1026"/>
          <p:cNvSpPr>
            <a:spLocks noChangeArrowheads="1"/>
          </p:cNvSpPr>
          <p:nvPr/>
        </p:nvSpPr>
        <p:spPr bwMode="auto">
          <a:xfrm>
            <a:off x="331788" y="1231900"/>
            <a:ext cx="8467725" cy="4784725"/>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9555" name="Oval 1027"/>
          <p:cNvSpPr>
            <a:spLocks noChangeArrowheads="1"/>
          </p:cNvSpPr>
          <p:nvPr/>
        </p:nvSpPr>
        <p:spPr bwMode="auto">
          <a:xfrm rot="1070903">
            <a:off x="492125" y="2924175"/>
            <a:ext cx="4105275" cy="3040063"/>
          </a:xfrm>
          <a:prstGeom prst="ellipse">
            <a:avLst/>
          </a:prstGeom>
          <a:solidFill>
            <a:srgbClr val="FFFF99">
              <a:alpha val="50195"/>
            </a:srgbClr>
          </a:solid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2420" name="Rectangle 1028"/>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79557" name="Rectangle 1029"/>
          <p:cNvSpPr>
            <a:spLocks noChangeArrowheads="1"/>
          </p:cNvSpPr>
          <p:nvPr/>
        </p:nvSpPr>
        <p:spPr bwMode="auto">
          <a:xfrm>
            <a:off x="423863" y="1241425"/>
            <a:ext cx="8375650" cy="2225675"/>
          </a:xfrm>
          <a:prstGeom prst="rect">
            <a:avLst/>
          </a:prstGeom>
          <a:noFill/>
          <a:ln w="9525">
            <a:noFill/>
            <a:miter lim="800000"/>
            <a:headEnd/>
            <a:tailEnd/>
          </a:ln>
        </p:spPr>
        <p:txBody>
          <a:bodyPr>
            <a:prstTxWarp prst="textNoShape">
              <a:avLst/>
            </a:prstTxWarp>
            <a:spAutoFit/>
          </a:bodyPr>
          <a:lstStyle/>
          <a:p>
            <a:pPr eaLnBrk="0" hangingPunct="0"/>
            <a:r>
              <a:rPr lang="it-IT" sz="2000">
                <a:latin typeface="Calibri" pitchFamily="-108" charset="0"/>
              </a:rPr>
              <a:t>E’ il processo che, dato un certo dominio, mira alla generazione di spiegazioni di un insieme di eventi a partire da una data teoria, o legge, o ipotesi esplicativa, relativa a quel dominio. </a:t>
            </a:r>
          </a:p>
          <a:p>
            <a:pPr eaLnBrk="0" hangingPunct="0"/>
            <a:endParaRPr lang="it-IT" sz="2000">
              <a:latin typeface="Calibri" pitchFamily="-108" charset="0"/>
            </a:endParaRPr>
          </a:p>
          <a:p>
            <a:pPr eaLnBrk="0" hangingPunct="0"/>
            <a:r>
              <a:rPr lang="it-IT" sz="2000">
                <a:latin typeface="Calibri" pitchFamily="-108" charset="0"/>
              </a:rPr>
              <a:t>Esempio:</a:t>
            </a:r>
          </a:p>
          <a:p>
            <a:pPr eaLnBrk="0" hangingPunct="0"/>
            <a:endParaRPr lang="it-IT" sz="2000">
              <a:latin typeface="Calibri" pitchFamily="-108" charset="0"/>
            </a:endParaRPr>
          </a:p>
          <a:p>
            <a:pPr eaLnBrk="0" hangingPunct="0"/>
            <a:endParaRPr lang="it-IT" sz="2000">
              <a:latin typeface="Calibri" pitchFamily="-108" charset="0"/>
            </a:endParaRPr>
          </a:p>
        </p:txBody>
      </p:sp>
      <p:sp>
        <p:nvSpPr>
          <p:cNvPr id="279558" name="Rectangle 1030"/>
          <p:cNvSpPr>
            <a:spLocks noChangeArrowheads="1"/>
          </p:cNvSpPr>
          <p:nvPr/>
        </p:nvSpPr>
        <p:spPr bwMode="auto">
          <a:xfrm>
            <a:off x="1725613" y="3105150"/>
            <a:ext cx="1765300" cy="641350"/>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3600">
                <a:solidFill>
                  <a:schemeClr val="accent2"/>
                </a:solidFill>
                <a:latin typeface="Calibri" pitchFamily="-108" charset="0"/>
              </a:rPr>
              <a:t>A </a:t>
            </a:r>
            <a:r>
              <a:rPr lang="it-IT" sz="3600">
                <a:solidFill>
                  <a:schemeClr val="accent2"/>
                </a:solidFill>
                <a:latin typeface="Calibri" pitchFamily="-108" charset="0"/>
                <a:sym typeface="Wingdings" pitchFamily="-108" charset="2"/>
              </a:rPr>
              <a:t> B</a:t>
            </a:r>
            <a:endParaRPr lang="it-IT" sz="3600">
              <a:solidFill>
                <a:schemeClr val="accent2"/>
              </a:solidFill>
              <a:latin typeface="Calibri" pitchFamily="-108" charset="0"/>
            </a:endParaRPr>
          </a:p>
        </p:txBody>
      </p:sp>
      <p:sp>
        <p:nvSpPr>
          <p:cNvPr id="279559" name="Rectangle 1033"/>
          <p:cNvSpPr>
            <a:spLocks noChangeArrowheads="1"/>
          </p:cNvSpPr>
          <p:nvPr/>
        </p:nvSpPr>
        <p:spPr bwMode="auto">
          <a:xfrm>
            <a:off x="1463675" y="3013075"/>
            <a:ext cx="2106613" cy="741363"/>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9560" name="Rectangle 1034"/>
          <p:cNvSpPr>
            <a:spLocks noChangeArrowheads="1"/>
          </p:cNvSpPr>
          <p:nvPr/>
        </p:nvSpPr>
        <p:spPr bwMode="auto">
          <a:xfrm>
            <a:off x="1924050" y="4051300"/>
            <a:ext cx="493713"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3600">
                <a:latin typeface="Calibri" pitchFamily="-108" charset="0"/>
                <a:sym typeface="Wingdings" pitchFamily="-108" charset="2"/>
              </a:rPr>
              <a:t>B</a:t>
            </a:r>
          </a:p>
        </p:txBody>
      </p:sp>
      <p:sp>
        <p:nvSpPr>
          <p:cNvPr id="279561" name="Rectangle 1035"/>
          <p:cNvSpPr>
            <a:spLocks noChangeArrowheads="1"/>
          </p:cNvSpPr>
          <p:nvPr/>
        </p:nvSpPr>
        <p:spPr bwMode="auto">
          <a:xfrm>
            <a:off x="2189163" y="4914900"/>
            <a:ext cx="1871662" cy="579438"/>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3200">
                <a:latin typeface="Calibri" pitchFamily="-108" charset="0"/>
                <a:sym typeface="Wingdings" pitchFamily="-108" charset="2"/>
              </a:rPr>
              <a:t>  ? A ?</a:t>
            </a:r>
          </a:p>
        </p:txBody>
      </p:sp>
      <p:sp>
        <p:nvSpPr>
          <p:cNvPr id="279562" name="Rectangle 1036"/>
          <p:cNvSpPr>
            <a:spLocks noChangeArrowheads="1"/>
          </p:cNvSpPr>
          <p:nvPr/>
        </p:nvSpPr>
        <p:spPr bwMode="auto">
          <a:xfrm>
            <a:off x="1119188" y="4083050"/>
            <a:ext cx="1616075" cy="688975"/>
          </a:xfrm>
          <a:prstGeom prst="rect">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79563" name="Rectangle 1037"/>
          <p:cNvSpPr>
            <a:spLocks noChangeArrowheads="1"/>
          </p:cNvSpPr>
          <p:nvPr/>
        </p:nvSpPr>
        <p:spPr bwMode="auto">
          <a:xfrm>
            <a:off x="2457450" y="4830763"/>
            <a:ext cx="1670050" cy="742950"/>
          </a:xfrm>
          <a:prstGeom prst="rect">
            <a:avLst/>
          </a:prstGeom>
          <a:noFill/>
          <a:ln w="19050">
            <a:solidFill>
              <a:srgbClr val="FF0000"/>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9564" name="Text Box 1038"/>
          <p:cNvSpPr txBox="1">
            <a:spLocks noChangeArrowheads="1"/>
          </p:cNvSpPr>
          <p:nvPr/>
        </p:nvSpPr>
        <p:spPr bwMode="auto">
          <a:xfrm>
            <a:off x="920750" y="4957763"/>
            <a:ext cx="1482725" cy="366712"/>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a:latin typeface="Calibri" pitchFamily="-108" charset="0"/>
              </a:rPr>
              <a:t>È plausibile</a:t>
            </a:r>
          </a:p>
        </p:txBody>
      </p:sp>
      <p:sp>
        <p:nvSpPr>
          <p:cNvPr id="279565" name="Text Box 1039"/>
          <p:cNvSpPr txBox="1">
            <a:spLocks noChangeArrowheads="1"/>
          </p:cNvSpPr>
          <p:nvPr/>
        </p:nvSpPr>
        <p:spPr bwMode="auto">
          <a:xfrm>
            <a:off x="4924425" y="3105150"/>
            <a:ext cx="3643313" cy="7016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2000">
                <a:solidFill>
                  <a:schemeClr val="accent2"/>
                </a:solidFill>
                <a:latin typeface="Calibri" pitchFamily="-108" charset="0"/>
              </a:rPr>
              <a:t>Se la batteria è scarica </a:t>
            </a:r>
            <a:r>
              <a:rPr lang="it-IT" sz="2000" b="1">
                <a:solidFill>
                  <a:schemeClr val="accent2"/>
                </a:solidFill>
                <a:latin typeface="Calibri" pitchFamily="-108" charset="0"/>
                <a:sym typeface="Wingdings" pitchFamily="-108" charset="2"/>
              </a:rPr>
              <a:t></a:t>
            </a:r>
            <a:r>
              <a:rPr lang="it-IT" sz="2000">
                <a:solidFill>
                  <a:schemeClr val="accent2"/>
                </a:solidFill>
                <a:latin typeface="Calibri" pitchFamily="-108" charset="0"/>
                <a:sym typeface="Wingdings" pitchFamily="-108" charset="2"/>
              </a:rPr>
              <a:t> la</a:t>
            </a:r>
            <a:r>
              <a:rPr lang="it-IT" sz="2000">
                <a:solidFill>
                  <a:schemeClr val="accent2"/>
                </a:solidFill>
                <a:latin typeface="Calibri" pitchFamily="-108" charset="0"/>
              </a:rPr>
              <a:t> macchina non parte</a:t>
            </a:r>
          </a:p>
        </p:txBody>
      </p:sp>
      <p:sp>
        <p:nvSpPr>
          <p:cNvPr id="279566" name="Rectangle 1040"/>
          <p:cNvSpPr>
            <a:spLocks noChangeArrowheads="1"/>
          </p:cNvSpPr>
          <p:nvPr/>
        </p:nvSpPr>
        <p:spPr bwMode="auto">
          <a:xfrm>
            <a:off x="5146675" y="4090988"/>
            <a:ext cx="3324225" cy="688975"/>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9567" name="Rectangle 1041"/>
          <p:cNvSpPr>
            <a:spLocks noChangeArrowheads="1"/>
          </p:cNvSpPr>
          <p:nvPr/>
        </p:nvSpPr>
        <p:spPr bwMode="auto">
          <a:xfrm>
            <a:off x="5138738" y="4851400"/>
            <a:ext cx="3309937" cy="688975"/>
          </a:xfrm>
          <a:prstGeom prst="rect">
            <a:avLst/>
          </a:prstGeom>
          <a:noFill/>
          <a:ln w="19050">
            <a:solidFill>
              <a:srgbClr val="FF0000"/>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9568" name="Rectangle 1042"/>
          <p:cNvSpPr>
            <a:spLocks noChangeArrowheads="1"/>
          </p:cNvSpPr>
          <p:nvPr/>
        </p:nvSpPr>
        <p:spPr bwMode="auto">
          <a:xfrm>
            <a:off x="4889500" y="3043238"/>
            <a:ext cx="3592513" cy="79375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79569" name="Text Box 1043"/>
          <p:cNvSpPr txBox="1">
            <a:spLocks noChangeArrowheads="1"/>
          </p:cNvSpPr>
          <p:nvPr/>
        </p:nvSpPr>
        <p:spPr bwMode="auto">
          <a:xfrm>
            <a:off x="4286250" y="2463800"/>
            <a:ext cx="4405313"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solidFill>
                  <a:schemeClr val="accent2"/>
                </a:solidFill>
                <a:latin typeface="Calibri" pitchFamily="-108" charset="0"/>
              </a:rPr>
              <a:t>Premessa (causa) </a:t>
            </a:r>
            <a:r>
              <a:rPr lang="it-IT" sz="1400" b="1">
                <a:solidFill>
                  <a:schemeClr val="accent2"/>
                </a:solidFill>
                <a:latin typeface="Calibri" pitchFamily="-108" charset="0"/>
                <a:sym typeface="Wingdings" pitchFamily="-108" charset="2"/>
              </a:rPr>
              <a:t> Conclusione (effetto)</a:t>
            </a:r>
            <a:endParaRPr lang="it-IT" sz="1400" b="1">
              <a:solidFill>
                <a:schemeClr val="accent2"/>
              </a:solidFill>
              <a:latin typeface="Calibri" pitchFamily="-108" charset="0"/>
            </a:endParaRPr>
          </a:p>
        </p:txBody>
      </p:sp>
      <p:sp>
        <p:nvSpPr>
          <p:cNvPr id="279570" name="Text Box 1044"/>
          <p:cNvSpPr txBox="1">
            <a:spLocks noChangeArrowheads="1"/>
          </p:cNvSpPr>
          <p:nvPr/>
        </p:nvSpPr>
        <p:spPr bwMode="auto">
          <a:xfrm>
            <a:off x="4195763" y="5734050"/>
            <a:ext cx="4684712"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solidFill>
                  <a:srgbClr val="FF0000"/>
                </a:solidFill>
                <a:latin typeface="Calibri" pitchFamily="-108" charset="0"/>
              </a:rPr>
              <a:t>Conclusione (causa) </a:t>
            </a:r>
            <a:r>
              <a:rPr lang="it-IT" sz="1400" b="1">
                <a:solidFill>
                  <a:srgbClr val="FF0000"/>
                </a:solidFill>
                <a:latin typeface="Calibri" pitchFamily="-108" charset="0"/>
                <a:sym typeface="Wingdings" pitchFamily="-108" charset="2"/>
              </a:rPr>
              <a:t> ? Premessa? (effetto)</a:t>
            </a:r>
            <a:endParaRPr lang="it-IT" sz="1400" b="1">
              <a:solidFill>
                <a:srgbClr val="FF0000"/>
              </a:solidFill>
              <a:latin typeface="Calibri" pitchFamily="-108" charset="0"/>
            </a:endParaRPr>
          </a:p>
        </p:txBody>
      </p:sp>
      <p:sp>
        <p:nvSpPr>
          <p:cNvPr id="279571" name="Rectangle 1045"/>
          <p:cNvSpPr>
            <a:spLocks noChangeArrowheads="1"/>
          </p:cNvSpPr>
          <p:nvPr/>
        </p:nvSpPr>
        <p:spPr bwMode="auto">
          <a:xfrm>
            <a:off x="5195888" y="3876675"/>
            <a:ext cx="3216275" cy="1920875"/>
          </a:xfrm>
          <a:prstGeom prst="rect">
            <a:avLst/>
          </a:prstGeom>
          <a:noFill/>
          <a:ln w="19050">
            <a:noFill/>
            <a:prstDash val="sysDot"/>
            <a:miter lim="800000"/>
            <a:headEnd/>
            <a:tailEnd/>
          </a:ln>
        </p:spPr>
        <p:txBody>
          <a:bodyPr lIns="90000" tIns="46800" rIns="90000" bIns="46800">
            <a:prstTxWarp prst="textNoShape">
              <a:avLst/>
            </a:prstTxWarp>
            <a:spAutoFit/>
          </a:bodyPr>
          <a:lstStyle/>
          <a:p>
            <a:endParaRPr lang="it-IT" sz="2000">
              <a:solidFill>
                <a:schemeClr val="accent2"/>
              </a:solidFill>
              <a:latin typeface="Calibri" pitchFamily="-108" charset="0"/>
            </a:endParaRPr>
          </a:p>
          <a:p>
            <a:r>
              <a:rPr lang="it-IT" sz="2000">
                <a:latin typeface="Calibri" pitchFamily="-108" charset="0"/>
              </a:rPr>
              <a:t>La macchina non parte</a:t>
            </a:r>
          </a:p>
          <a:p>
            <a:endParaRPr lang="it-IT" sz="2000">
              <a:latin typeface="Calibri" pitchFamily="-108" charset="0"/>
            </a:endParaRPr>
          </a:p>
          <a:p>
            <a:endParaRPr lang="it-IT" sz="2000">
              <a:latin typeface="Calibri" pitchFamily="-108" charset="0"/>
            </a:endParaRPr>
          </a:p>
          <a:p>
            <a:r>
              <a:rPr lang="it-IT" sz="2000">
                <a:latin typeface="Calibri" pitchFamily="-108" charset="0"/>
              </a:rPr>
              <a:t>? La batteria è scarica ?</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0578" name="Rectangle 1026"/>
          <p:cNvSpPr>
            <a:spLocks noChangeArrowheads="1"/>
          </p:cNvSpPr>
          <p:nvPr/>
        </p:nvSpPr>
        <p:spPr bwMode="auto">
          <a:xfrm>
            <a:off x="342900" y="982663"/>
            <a:ext cx="8467725" cy="494665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80580" name="Rectangle 1028"/>
          <p:cNvSpPr>
            <a:spLocks noChangeArrowheads="1"/>
          </p:cNvSpPr>
          <p:nvPr/>
        </p:nvSpPr>
        <p:spPr bwMode="auto">
          <a:xfrm>
            <a:off x="396875" y="1311275"/>
            <a:ext cx="8337550" cy="1016000"/>
          </a:xfrm>
          <a:prstGeom prst="rect">
            <a:avLst/>
          </a:prstGeom>
          <a:noFill/>
          <a:ln w="9525">
            <a:noFill/>
            <a:miter lim="800000"/>
            <a:headEnd/>
            <a:tailEnd/>
          </a:ln>
        </p:spPr>
        <p:txBody>
          <a:bodyPr>
            <a:prstTxWarp prst="textNoShape">
              <a:avLst/>
            </a:prstTxWarp>
            <a:spAutoFit/>
          </a:bodyPr>
          <a:lstStyle/>
          <a:p>
            <a:pPr eaLnBrk="0" hangingPunct="0"/>
            <a:endParaRPr lang="it-IT" sz="2000">
              <a:latin typeface="Calibri" pitchFamily="-108" charset="0"/>
            </a:endParaRPr>
          </a:p>
          <a:p>
            <a:pPr eaLnBrk="0" hangingPunct="0"/>
            <a:r>
              <a:rPr lang="it-IT" sz="2000">
                <a:latin typeface="Calibri" pitchFamily="-108" charset="0"/>
              </a:rPr>
              <a:t>Ecco un esempio di abduzione rispetto a una spiegazione:</a:t>
            </a:r>
          </a:p>
          <a:p>
            <a:pPr eaLnBrk="0" hangingPunct="0"/>
            <a:endParaRPr lang="it-IT" sz="2000">
              <a:latin typeface="Calibri" pitchFamily="-108" charset="0"/>
            </a:endParaRPr>
          </a:p>
        </p:txBody>
      </p:sp>
      <p:sp>
        <p:nvSpPr>
          <p:cNvPr id="280581"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0584"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80585"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0586" name="Text Box 1036"/>
          <p:cNvSpPr txBox="1">
            <a:spLocks noChangeArrowheads="1"/>
          </p:cNvSpPr>
          <p:nvPr/>
        </p:nvSpPr>
        <p:spPr bwMode="auto">
          <a:xfrm>
            <a:off x="6953250" y="4957763"/>
            <a:ext cx="150177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  Batteria è scarica ??</a:t>
            </a:r>
          </a:p>
        </p:txBody>
      </p:sp>
      <p:sp>
        <p:nvSpPr>
          <p:cNvPr id="280587" name="Text Box 1037"/>
          <p:cNvSpPr txBox="1">
            <a:spLocks noChangeArrowheads="1"/>
          </p:cNvSpPr>
          <p:nvPr/>
        </p:nvSpPr>
        <p:spPr bwMode="auto">
          <a:xfrm>
            <a:off x="6867525" y="4214813"/>
            <a:ext cx="1727200"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La Macchina non va</a:t>
            </a:r>
          </a:p>
        </p:txBody>
      </p:sp>
      <p:sp>
        <p:nvSpPr>
          <p:cNvPr id="280588"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0589"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280591"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0592" name="Text Box 1042"/>
          <p:cNvSpPr txBox="1">
            <a:spLocks noChangeArrowheads="1"/>
          </p:cNvSpPr>
          <p:nvPr/>
        </p:nvSpPr>
        <p:spPr bwMode="auto">
          <a:xfrm>
            <a:off x="2617788" y="491013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=Macchina non va</a:t>
            </a:r>
          </a:p>
        </p:txBody>
      </p:sp>
      <p:sp>
        <p:nvSpPr>
          <p:cNvPr id="280593" name="Text Box 1043"/>
          <p:cNvSpPr txBox="1">
            <a:spLocks noChangeArrowheads="1"/>
          </p:cNvSpPr>
          <p:nvPr/>
        </p:nvSpPr>
        <p:spPr bwMode="auto">
          <a:xfrm>
            <a:off x="2557463" y="416718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Batteria scarica</a:t>
            </a:r>
          </a:p>
        </p:txBody>
      </p:sp>
      <p:sp>
        <p:nvSpPr>
          <p:cNvPr id="280594"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0595" name="Text Box 1045"/>
          <p:cNvSpPr txBox="1">
            <a:spLocks noChangeArrowheads="1"/>
          </p:cNvSpPr>
          <p:nvPr/>
        </p:nvSpPr>
        <p:spPr bwMode="auto">
          <a:xfrm>
            <a:off x="755650" y="3468688"/>
            <a:ext cx="3071813"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A</a:t>
            </a:r>
            <a:r>
              <a:rPr lang="it-IT" sz="2000" b="1">
                <a:latin typeface="Calibri" pitchFamily="-108" charset="0"/>
                <a:sym typeface="Wingdings" pitchFamily="-108" charset="2"/>
              </a:rPr>
              <a:t> B (</a:t>
            </a:r>
            <a:r>
              <a:rPr lang="it-IT" sz="2000" b="1">
                <a:latin typeface="Calibri" pitchFamily="-108" charset="0"/>
              </a:rPr>
              <a:t>Spiegazione)</a:t>
            </a:r>
            <a:r>
              <a:rPr lang="it-IT" b="1">
                <a:latin typeface="Calibri" pitchFamily="-108" charset="0"/>
              </a:rPr>
              <a:t> </a:t>
            </a:r>
          </a:p>
          <a:p>
            <a:r>
              <a:rPr lang="it-IT" sz="1600" i="1">
                <a:latin typeface="Calibri" pitchFamily="-108" charset="0"/>
              </a:rPr>
              <a:t>ragionamento causale</a:t>
            </a:r>
          </a:p>
        </p:txBody>
      </p:sp>
      <p:sp>
        <p:nvSpPr>
          <p:cNvPr id="280596"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  B , ?? </a:t>
            </a:r>
            <a:r>
              <a:rPr lang="it-IT" sz="2000" b="1">
                <a:latin typeface="Calibri" pitchFamily="-108" charset="0"/>
                <a:sym typeface="Wingdings" pitchFamily="-108" charset="2"/>
              </a:rPr>
              <a:t></a:t>
            </a:r>
            <a:r>
              <a:rPr lang="it-IT" sz="2000" b="1">
                <a:latin typeface="Calibri" pitchFamily="-108" charset="0"/>
              </a:rPr>
              <a:t>A ?</a:t>
            </a:r>
            <a:r>
              <a:rPr lang="it-IT" sz="2000" b="1">
                <a:latin typeface="Calibri" pitchFamily="-108" charset="0"/>
                <a:sym typeface="Wingdings" pitchFamily="-108" charset="2"/>
              </a:rPr>
              <a:t>? (</a:t>
            </a:r>
            <a:r>
              <a:rPr lang="it-IT" sz="2000" b="1">
                <a:latin typeface="Calibri" pitchFamily="-108" charset="0"/>
              </a:rPr>
              <a:t>Abduzione)</a:t>
            </a:r>
          </a:p>
        </p:txBody>
      </p:sp>
      <p:sp>
        <p:nvSpPr>
          <p:cNvPr id="280597"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0598"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0599" name="Text Box 1049"/>
          <p:cNvSpPr txBox="1">
            <a:spLocks noChangeArrowheads="1"/>
          </p:cNvSpPr>
          <p:nvPr/>
        </p:nvSpPr>
        <p:spPr bwMode="auto">
          <a:xfrm>
            <a:off x="5672138" y="5489575"/>
            <a:ext cx="1482725" cy="396875"/>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È </a:t>
            </a:r>
            <a:r>
              <a:rPr lang="it-IT" sz="1000" b="1">
                <a:latin typeface="Calibri" pitchFamily="-108" charset="0"/>
              </a:rPr>
              <a:t>plausibile</a:t>
            </a:r>
            <a:r>
              <a:rPr lang="it-IT" sz="1000">
                <a:latin typeface="Calibri" pitchFamily="-108" charset="0"/>
              </a:rPr>
              <a:t> che la batteria sia scarica</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81603" name="Rectangle 1028"/>
          <p:cNvSpPr>
            <a:spLocks noChangeArrowheads="1"/>
          </p:cNvSpPr>
          <p:nvPr/>
        </p:nvSpPr>
        <p:spPr bwMode="auto">
          <a:xfrm>
            <a:off x="0" y="889000"/>
            <a:ext cx="9144000" cy="2370138"/>
          </a:xfrm>
          <a:prstGeom prst="rect">
            <a:avLst/>
          </a:prstGeom>
          <a:noFill/>
          <a:ln w="9525">
            <a:noFill/>
            <a:miter lim="800000"/>
            <a:headEnd/>
            <a:tailEnd/>
          </a:ln>
        </p:spPr>
        <p:txBody>
          <a:bodyPr>
            <a:prstTxWarp prst="textNoShape">
              <a:avLst/>
            </a:prstTxWarp>
            <a:spAutoFit/>
          </a:bodyPr>
          <a:lstStyle/>
          <a:p>
            <a:pPr algn="just" eaLnBrk="0" hangingPunct="0"/>
            <a:r>
              <a:rPr lang="it-IT"/>
              <a:t>In questo caso la funzione dell’abduzione è la conservazione degli schemi esplicativi. In passato si è riscontrato che un processo di inferenza da un determinato effetto B a una causa A si è dimostrato efficace. Pur non potendo escludere che, in circostanze diverse, B possa essere dovuto a una causa differente, appare ragionevole partire anche in questo caso dalla causa A per spiegare l’effetto B e saggiare la plausibilità di questa ipotesi esplicativa.</a:t>
            </a:r>
          </a:p>
          <a:p>
            <a:pPr eaLnBrk="0" hangingPunct="0"/>
            <a:endParaRPr lang="it-IT" sz="2000">
              <a:latin typeface="Calibri" pitchFamily="-108" charset="0"/>
            </a:endParaRPr>
          </a:p>
          <a:p>
            <a:pPr eaLnBrk="0" hangingPunct="0"/>
            <a:endParaRPr lang="it-IT" sz="2000">
              <a:latin typeface="Calibri" pitchFamily="-108" charset="0"/>
            </a:endParaRPr>
          </a:p>
        </p:txBody>
      </p:sp>
      <p:sp>
        <p:nvSpPr>
          <p:cNvPr id="281604"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1607"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81608"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1609" name="Text Box 1036"/>
          <p:cNvSpPr txBox="1">
            <a:spLocks noChangeArrowheads="1"/>
          </p:cNvSpPr>
          <p:nvPr/>
        </p:nvSpPr>
        <p:spPr bwMode="auto">
          <a:xfrm>
            <a:off x="6953250" y="4957763"/>
            <a:ext cx="150177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  Batteria è scarica ??</a:t>
            </a:r>
          </a:p>
        </p:txBody>
      </p:sp>
      <p:sp>
        <p:nvSpPr>
          <p:cNvPr id="281610" name="Text Box 1037"/>
          <p:cNvSpPr txBox="1">
            <a:spLocks noChangeArrowheads="1"/>
          </p:cNvSpPr>
          <p:nvPr/>
        </p:nvSpPr>
        <p:spPr bwMode="auto">
          <a:xfrm>
            <a:off x="6867525" y="4214813"/>
            <a:ext cx="1727200"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La Macchina non va</a:t>
            </a:r>
          </a:p>
        </p:txBody>
      </p:sp>
      <p:sp>
        <p:nvSpPr>
          <p:cNvPr id="281611"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1612"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281614"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1615" name="Text Box 1042"/>
          <p:cNvSpPr txBox="1">
            <a:spLocks noChangeArrowheads="1"/>
          </p:cNvSpPr>
          <p:nvPr/>
        </p:nvSpPr>
        <p:spPr bwMode="auto">
          <a:xfrm>
            <a:off x="2617788" y="491013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=Macchina non va</a:t>
            </a:r>
          </a:p>
        </p:txBody>
      </p:sp>
      <p:sp>
        <p:nvSpPr>
          <p:cNvPr id="281616" name="Text Box 1043"/>
          <p:cNvSpPr txBox="1">
            <a:spLocks noChangeArrowheads="1"/>
          </p:cNvSpPr>
          <p:nvPr/>
        </p:nvSpPr>
        <p:spPr bwMode="auto">
          <a:xfrm>
            <a:off x="2557463" y="4167188"/>
            <a:ext cx="1368425" cy="581025"/>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Batteria scarica</a:t>
            </a:r>
          </a:p>
        </p:txBody>
      </p:sp>
      <p:sp>
        <p:nvSpPr>
          <p:cNvPr id="281617"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1618" name="Text Box 1045"/>
          <p:cNvSpPr txBox="1">
            <a:spLocks noChangeArrowheads="1"/>
          </p:cNvSpPr>
          <p:nvPr/>
        </p:nvSpPr>
        <p:spPr bwMode="auto">
          <a:xfrm>
            <a:off x="755650" y="3468688"/>
            <a:ext cx="3071813" cy="64135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A</a:t>
            </a:r>
            <a:r>
              <a:rPr lang="it-IT" sz="2000" b="1">
                <a:latin typeface="Calibri" pitchFamily="-108" charset="0"/>
                <a:sym typeface="Wingdings" pitchFamily="-108" charset="2"/>
              </a:rPr>
              <a:t> B (</a:t>
            </a:r>
            <a:r>
              <a:rPr lang="it-IT" sz="2000" b="1">
                <a:latin typeface="Calibri" pitchFamily="-108" charset="0"/>
              </a:rPr>
              <a:t>Spiegazione)</a:t>
            </a:r>
            <a:r>
              <a:rPr lang="it-IT" b="1">
                <a:latin typeface="Calibri" pitchFamily="-108" charset="0"/>
              </a:rPr>
              <a:t> </a:t>
            </a:r>
          </a:p>
          <a:p>
            <a:r>
              <a:rPr lang="it-IT" sz="1600" i="1">
                <a:latin typeface="Calibri" pitchFamily="-108" charset="0"/>
              </a:rPr>
              <a:t>ragionamento causale</a:t>
            </a:r>
          </a:p>
        </p:txBody>
      </p:sp>
      <p:sp>
        <p:nvSpPr>
          <p:cNvPr id="281619"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  B , ?? </a:t>
            </a:r>
            <a:r>
              <a:rPr lang="it-IT" sz="2000" b="1">
                <a:latin typeface="Calibri" pitchFamily="-108" charset="0"/>
                <a:sym typeface="Wingdings" pitchFamily="-108" charset="2"/>
              </a:rPr>
              <a:t></a:t>
            </a:r>
            <a:r>
              <a:rPr lang="it-IT" sz="2000" b="1">
                <a:latin typeface="Calibri" pitchFamily="-108" charset="0"/>
              </a:rPr>
              <a:t>A ?</a:t>
            </a:r>
            <a:r>
              <a:rPr lang="it-IT" sz="2000" b="1">
                <a:latin typeface="Calibri" pitchFamily="-108" charset="0"/>
                <a:sym typeface="Wingdings" pitchFamily="-108" charset="2"/>
              </a:rPr>
              <a:t>? (</a:t>
            </a:r>
            <a:r>
              <a:rPr lang="it-IT" sz="2000" b="1">
                <a:latin typeface="Calibri" pitchFamily="-108" charset="0"/>
              </a:rPr>
              <a:t>Abduzione)</a:t>
            </a:r>
          </a:p>
        </p:txBody>
      </p:sp>
      <p:sp>
        <p:nvSpPr>
          <p:cNvPr id="281620"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1621"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1622" name="Text Box 1049"/>
          <p:cNvSpPr txBox="1">
            <a:spLocks noChangeArrowheads="1"/>
          </p:cNvSpPr>
          <p:nvPr/>
        </p:nvSpPr>
        <p:spPr bwMode="auto">
          <a:xfrm>
            <a:off x="5672138" y="5489575"/>
            <a:ext cx="1482725" cy="43338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100">
                <a:latin typeface="Calibri" pitchFamily="-108" charset="0"/>
              </a:rPr>
              <a:t>È </a:t>
            </a:r>
            <a:r>
              <a:rPr lang="it-IT" sz="1100" b="1">
                <a:latin typeface="Calibri" pitchFamily="-108" charset="0"/>
              </a:rPr>
              <a:t>plausibile</a:t>
            </a:r>
            <a:r>
              <a:rPr lang="it-IT" sz="1100">
                <a:latin typeface="Calibri" pitchFamily="-108" charset="0"/>
              </a:rPr>
              <a:t> che la batteria sia scarica</a:t>
            </a:r>
          </a:p>
        </p:txBody>
      </p:sp>
      <p:sp>
        <p:nvSpPr>
          <p:cNvPr id="281623" name="CasellaDiTesto 23"/>
          <p:cNvSpPr txBox="1">
            <a:spLocks noChangeArrowheads="1"/>
          </p:cNvSpPr>
          <p:nvPr/>
        </p:nvSpPr>
        <p:spPr bwMode="auto">
          <a:xfrm>
            <a:off x="207963" y="889000"/>
            <a:ext cx="8797925" cy="369888"/>
          </a:xfrm>
          <a:prstGeom prst="rect">
            <a:avLst/>
          </a:prstGeom>
          <a:noFill/>
          <a:ln w="9525">
            <a:noFill/>
            <a:miter lim="800000"/>
            <a:headEnd/>
            <a:tailEnd/>
          </a:ln>
        </p:spPr>
        <p:txBody>
          <a:bodyPr>
            <a:prstTxWarp prst="textNoShape">
              <a:avLst/>
            </a:prstTxWarp>
            <a:spAutoFit/>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1026"/>
          <p:cNvSpPr>
            <a:spLocks noChangeArrowheads="1"/>
          </p:cNvSpPr>
          <p:nvPr/>
        </p:nvSpPr>
        <p:spPr bwMode="auto">
          <a:xfrm>
            <a:off x="342900" y="982663"/>
            <a:ext cx="8467725" cy="494665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82628" name="Rectangle 1028"/>
          <p:cNvSpPr>
            <a:spLocks noChangeArrowheads="1"/>
          </p:cNvSpPr>
          <p:nvPr/>
        </p:nvSpPr>
        <p:spPr bwMode="auto">
          <a:xfrm>
            <a:off x="396875" y="1311275"/>
            <a:ext cx="8337550" cy="1631950"/>
          </a:xfrm>
          <a:prstGeom prst="rect">
            <a:avLst/>
          </a:prstGeom>
          <a:noFill/>
          <a:ln w="9525">
            <a:noFill/>
            <a:miter lim="800000"/>
            <a:headEnd/>
            <a:tailEnd/>
          </a:ln>
        </p:spPr>
        <p:txBody>
          <a:bodyPr>
            <a:prstTxWarp prst="textNoShape">
              <a:avLst/>
            </a:prstTxWarp>
            <a:spAutoFit/>
          </a:bodyPr>
          <a:lstStyle/>
          <a:p>
            <a:pPr algn="just" eaLnBrk="0" hangingPunct="0"/>
            <a:r>
              <a:rPr lang="it-IT" sz="2000">
                <a:latin typeface="Calibri" pitchFamily="-108" charset="0"/>
              </a:rPr>
              <a:t>Ma è anche  il processo che ci consente di sostenere  che una certa congettura (o ipotesi), cioè che A sia vero, vale la pena di essere presa in considerazione in quanto, grazie a essa, siamo in grado di spiegare un fatto B del tutto inatteso e sorprendente.</a:t>
            </a:r>
          </a:p>
          <a:p>
            <a:pPr eaLnBrk="0" hangingPunct="0"/>
            <a:endParaRPr lang="it-IT" sz="2000">
              <a:latin typeface="Calibri" pitchFamily="-108" charset="0"/>
            </a:endParaRPr>
          </a:p>
        </p:txBody>
      </p:sp>
      <p:sp>
        <p:nvSpPr>
          <p:cNvPr id="282629"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2632"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82633"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2634" name="Text Box 1036"/>
          <p:cNvSpPr txBox="1">
            <a:spLocks noChangeArrowheads="1"/>
          </p:cNvSpPr>
          <p:nvPr/>
        </p:nvSpPr>
        <p:spPr bwMode="auto">
          <a:xfrm>
            <a:off x="6953250" y="4957763"/>
            <a:ext cx="1501775" cy="830262"/>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 Ipotesi</a:t>
            </a:r>
          </a:p>
          <a:p>
            <a:r>
              <a:rPr lang="it-IT" sz="1600">
                <a:latin typeface="Comic Sans MS" pitchFamily="-108" charset="0"/>
              </a:rPr>
              <a:t>esplicativa</a:t>
            </a:r>
          </a:p>
          <a:p>
            <a:r>
              <a:rPr lang="it-IT" sz="1600">
                <a:latin typeface="Comic Sans MS" pitchFamily="-108" charset="0"/>
              </a:rPr>
              <a:t>di B</a:t>
            </a:r>
          </a:p>
        </p:txBody>
      </p:sp>
      <p:sp>
        <p:nvSpPr>
          <p:cNvPr id="282635" name="Text Box 1037"/>
          <p:cNvSpPr txBox="1">
            <a:spLocks noChangeArrowheads="1"/>
          </p:cNvSpPr>
          <p:nvPr/>
        </p:nvSpPr>
        <p:spPr bwMode="auto">
          <a:xfrm>
            <a:off x="6867525" y="4214813"/>
            <a:ext cx="1727200"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Fatto</a:t>
            </a:r>
          </a:p>
          <a:p>
            <a:r>
              <a:rPr lang="it-IT" sz="1600">
                <a:latin typeface="Comic Sans MS" pitchFamily="-108" charset="0"/>
              </a:rPr>
              <a:t>sorprendente</a:t>
            </a:r>
          </a:p>
        </p:txBody>
      </p:sp>
      <p:sp>
        <p:nvSpPr>
          <p:cNvPr id="282636"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2637"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Conclusione</a:t>
            </a:r>
            <a:endParaRPr lang="it-IT" sz="1600" dirty="0">
              <a:latin typeface="Arial" charset="0"/>
              <a:ea typeface="ＭＳ Ｐゴシック" charset="-128"/>
              <a:cs typeface="ＭＳ Ｐゴシック" charset="-128"/>
            </a:endParaRPr>
          </a:p>
        </p:txBody>
      </p:sp>
      <p:sp>
        <p:nvSpPr>
          <p:cNvPr id="282639"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2640" name="Text Box 1042"/>
          <p:cNvSpPr txBox="1">
            <a:spLocks noChangeArrowheads="1"/>
          </p:cNvSpPr>
          <p:nvPr/>
        </p:nvSpPr>
        <p:spPr bwMode="auto">
          <a:xfrm>
            <a:off x="2617788" y="4910138"/>
            <a:ext cx="1368425" cy="554037"/>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a:t>
            </a:r>
            <a:r>
              <a:rPr lang="it-IT" sz="1400">
                <a:latin typeface="Comic Sans MS" pitchFamily="-108" charset="0"/>
              </a:rPr>
              <a:t>Fatto</a:t>
            </a:r>
          </a:p>
          <a:p>
            <a:r>
              <a:rPr lang="it-IT" sz="1400">
                <a:latin typeface="Comic Sans MS" pitchFamily="-108" charset="0"/>
              </a:rPr>
              <a:t>sorprendente</a:t>
            </a:r>
            <a:endParaRPr lang="it-IT" sz="1600">
              <a:latin typeface="Comic Sans MS" pitchFamily="-108" charset="0"/>
            </a:endParaRPr>
          </a:p>
        </p:txBody>
      </p:sp>
      <p:sp>
        <p:nvSpPr>
          <p:cNvPr id="282641" name="Text Box 1043"/>
          <p:cNvSpPr txBox="1">
            <a:spLocks noChangeArrowheads="1"/>
          </p:cNvSpPr>
          <p:nvPr/>
        </p:nvSpPr>
        <p:spPr bwMode="auto">
          <a:xfrm>
            <a:off x="2557463" y="4167188"/>
            <a:ext cx="1368425"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Ipotesi </a:t>
            </a:r>
          </a:p>
          <a:p>
            <a:r>
              <a:rPr lang="it-IT" sz="1600">
                <a:latin typeface="Comic Sans MS" pitchFamily="-108" charset="0"/>
              </a:rPr>
              <a:t>esplicativa </a:t>
            </a:r>
          </a:p>
        </p:txBody>
      </p:sp>
      <p:sp>
        <p:nvSpPr>
          <p:cNvPr id="282642"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2643" name="Text Box 1045"/>
          <p:cNvSpPr txBox="1">
            <a:spLocks noChangeArrowheads="1"/>
          </p:cNvSpPr>
          <p:nvPr/>
        </p:nvSpPr>
        <p:spPr bwMode="auto">
          <a:xfrm>
            <a:off x="755650" y="3468688"/>
            <a:ext cx="180975" cy="3413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endParaRPr lang="it-IT" sz="1600" i="1">
              <a:latin typeface="Calibri" pitchFamily="-108" charset="0"/>
            </a:endParaRPr>
          </a:p>
        </p:txBody>
      </p:sp>
      <p:sp>
        <p:nvSpPr>
          <p:cNvPr id="282644"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  B , ?? </a:t>
            </a:r>
            <a:r>
              <a:rPr lang="it-IT" sz="2000" b="1">
                <a:latin typeface="Calibri" pitchFamily="-108" charset="0"/>
                <a:sym typeface="Wingdings" pitchFamily="-108" charset="2"/>
              </a:rPr>
              <a:t></a:t>
            </a:r>
            <a:r>
              <a:rPr lang="it-IT" sz="2000" b="1">
                <a:latin typeface="Calibri" pitchFamily="-108" charset="0"/>
              </a:rPr>
              <a:t>A ?</a:t>
            </a:r>
            <a:r>
              <a:rPr lang="it-IT" sz="2000" b="1">
                <a:latin typeface="Calibri" pitchFamily="-108" charset="0"/>
                <a:sym typeface="Wingdings" pitchFamily="-108" charset="2"/>
              </a:rPr>
              <a:t>? (</a:t>
            </a:r>
            <a:r>
              <a:rPr lang="it-IT" sz="2000" b="1">
                <a:latin typeface="Calibri" pitchFamily="-108" charset="0"/>
              </a:rPr>
              <a:t>Abduzione)</a:t>
            </a:r>
          </a:p>
        </p:txBody>
      </p:sp>
      <p:sp>
        <p:nvSpPr>
          <p:cNvPr id="282645"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2646"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2647" name="Text Box 1049"/>
          <p:cNvSpPr txBox="1">
            <a:spLocks noChangeArrowheads="1"/>
          </p:cNvSpPr>
          <p:nvPr/>
        </p:nvSpPr>
        <p:spPr bwMode="auto">
          <a:xfrm>
            <a:off x="5672138" y="5489575"/>
            <a:ext cx="1482725" cy="43338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100"/>
              <a:t>È </a:t>
            </a:r>
            <a:r>
              <a:rPr lang="it-IT" sz="1100" b="1"/>
              <a:t>plausibile</a:t>
            </a:r>
            <a:r>
              <a:rPr lang="it-IT" sz="1100"/>
              <a:t> che A</a:t>
            </a:r>
          </a:p>
          <a:p>
            <a:r>
              <a:rPr lang="it-IT" sz="1100"/>
              <a:t>sia vera.</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3650" name="Rectangle 1026"/>
          <p:cNvSpPr>
            <a:spLocks noChangeArrowheads="1"/>
          </p:cNvSpPr>
          <p:nvPr/>
        </p:nvSpPr>
        <p:spPr bwMode="auto">
          <a:xfrm>
            <a:off x="342900" y="982663"/>
            <a:ext cx="8467725" cy="494665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83652" name="Rectangle 1028"/>
          <p:cNvSpPr>
            <a:spLocks noChangeArrowheads="1"/>
          </p:cNvSpPr>
          <p:nvPr/>
        </p:nvSpPr>
        <p:spPr bwMode="auto">
          <a:xfrm>
            <a:off x="396875" y="1311275"/>
            <a:ext cx="8337550" cy="1631950"/>
          </a:xfrm>
          <a:prstGeom prst="rect">
            <a:avLst/>
          </a:prstGeom>
          <a:noFill/>
          <a:ln w="9525">
            <a:noFill/>
            <a:miter lim="800000"/>
            <a:headEnd/>
            <a:tailEnd/>
          </a:ln>
        </p:spPr>
        <p:txBody>
          <a:bodyPr>
            <a:prstTxWarp prst="textNoShape">
              <a:avLst/>
            </a:prstTxWarp>
            <a:spAutoFit/>
          </a:bodyPr>
          <a:lstStyle/>
          <a:p>
            <a:r>
              <a:rPr lang="it-IT" sz="2000">
                <a:latin typeface="Calibri" pitchFamily="-108" charset="0"/>
              </a:rPr>
              <a:t>In questo caso lo schema del ragionamento per abduzione è il seguente: </a:t>
            </a:r>
          </a:p>
          <a:p>
            <a:r>
              <a:rPr lang="it-IT" sz="2000">
                <a:latin typeface="Calibri" pitchFamily="-108" charset="0"/>
              </a:rPr>
              <a:t>1. Si osserva B, un fatto sorprendente. </a:t>
            </a:r>
          </a:p>
          <a:p>
            <a:r>
              <a:rPr lang="it-IT" sz="2000">
                <a:latin typeface="Calibri" pitchFamily="-108" charset="0"/>
              </a:rPr>
              <a:t>2. Ma se A fosse vero, allora B sarebbe naturale. </a:t>
            </a:r>
          </a:p>
          <a:p>
            <a:r>
              <a:rPr lang="it-IT" sz="2000">
                <a:latin typeface="Calibri" pitchFamily="-108" charset="0"/>
              </a:rPr>
              <a:t>3. C’è, dunque, ragione di sospettare che A sia vero. </a:t>
            </a:r>
          </a:p>
          <a:p>
            <a:pPr eaLnBrk="0" hangingPunct="0"/>
            <a:endParaRPr lang="it-IT" sz="2000">
              <a:latin typeface="Calibri" pitchFamily="-108" charset="0"/>
            </a:endParaRPr>
          </a:p>
        </p:txBody>
      </p:sp>
      <p:sp>
        <p:nvSpPr>
          <p:cNvPr id="283653"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3656"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83657"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3658" name="Text Box 1036"/>
          <p:cNvSpPr txBox="1">
            <a:spLocks noChangeArrowheads="1"/>
          </p:cNvSpPr>
          <p:nvPr/>
        </p:nvSpPr>
        <p:spPr bwMode="auto">
          <a:xfrm>
            <a:off x="6953250" y="4957763"/>
            <a:ext cx="1501775" cy="830262"/>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 Ipotesi</a:t>
            </a:r>
          </a:p>
          <a:p>
            <a:r>
              <a:rPr lang="it-IT" sz="1600">
                <a:latin typeface="Comic Sans MS" pitchFamily="-108" charset="0"/>
              </a:rPr>
              <a:t>esplicativa</a:t>
            </a:r>
          </a:p>
          <a:p>
            <a:r>
              <a:rPr lang="it-IT" sz="1600">
                <a:latin typeface="Comic Sans MS" pitchFamily="-108" charset="0"/>
              </a:rPr>
              <a:t>di B</a:t>
            </a:r>
          </a:p>
        </p:txBody>
      </p:sp>
      <p:sp>
        <p:nvSpPr>
          <p:cNvPr id="283659" name="Text Box 1037"/>
          <p:cNvSpPr txBox="1">
            <a:spLocks noChangeArrowheads="1"/>
          </p:cNvSpPr>
          <p:nvPr/>
        </p:nvSpPr>
        <p:spPr bwMode="auto">
          <a:xfrm>
            <a:off x="6867525" y="4214813"/>
            <a:ext cx="1727200"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Fatto</a:t>
            </a:r>
          </a:p>
          <a:p>
            <a:r>
              <a:rPr lang="it-IT" sz="1600">
                <a:latin typeface="Comic Sans MS" pitchFamily="-108" charset="0"/>
              </a:rPr>
              <a:t>sorprendente</a:t>
            </a:r>
          </a:p>
        </p:txBody>
      </p:sp>
      <p:sp>
        <p:nvSpPr>
          <p:cNvPr id="283660"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3661"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Conclusione</a:t>
            </a:r>
            <a:endParaRPr lang="it-IT" sz="1600" dirty="0">
              <a:latin typeface="Arial" charset="0"/>
              <a:ea typeface="ＭＳ Ｐゴシック" charset="-128"/>
              <a:cs typeface="ＭＳ Ｐゴシック" charset="-128"/>
            </a:endParaRPr>
          </a:p>
        </p:txBody>
      </p:sp>
      <p:sp>
        <p:nvSpPr>
          <p:cNvPr id="283663"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3664" name="Text Box 1042"/>
          <p:cNvSpPr txBox="1">
            <a:spLocks noChangeArrowheads="1"/>
          </p:cNvSpPr>
          <p:nvPr/>
        </p:nvSpPr>
        <p:spPr bwMode="auto">
          <a:xfrm>
            <a:off x="2617788" y="4910138"/>
            <a:ext cx="1368425" cy="554037"/>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a:t>
            </a:r>
            <a:r>
              <a:rPr lang="it-IT" sz="1400">
                <a:latin typeface="Comic Sans MS" pitchFamily="-108" charset="0"/>
              </a:rPr>
              <a:t>Fatto</a:t>
            </a:r>
          </a:p>
          <a:p>
            <a:r>
              <a:rPr lang="it-IT" sz="1400">
                <a:latin typeface="Comic Sans MS" pitchFamily="-108" charset="0"/>
              </a:rPr>
              <a:t>sorprendente</a:t>
            </a:r>
            <a:endParaRPr lang="it-IT" sz="1600">
              <a:latin typeface="Comic Sans MS" pitchFamily="-108" charset="0"/>
            </a:endParaRPr>
          </a:p>
        </p:txBody>
      </p:sp>
      <p:sp>
        <p:nvSpPr>
          <p:cNvPr id="283665" name="Text Box 1043"/>
          <p:cNvSpPr txBox="1">
            <a:spLocks noChangeArrowheads="1"/>
          </p:cNvSpPr>
          <p:nvPr/>
        </p:nvSpPr>
        <p:spPr bwMode="auto">
          <a:xfrm>
            <a:off x="2557463" y="4167188"/>
            <a:ext cx="1368425"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Ipotesi </a:t>
            </a:r>
          </a:p>
          <a:p>
            <a:r>
              <a:rPr lang="it-IT" sz="1600">
                <a:latin typeface="Comic Sans MS" pitchFamily="-108" charset="0"/>
              </a:rPr>
              <a:t>esplicativa </a:t>
            </a:r>
          </a:p>
        </p:txBody>
      </p:sp>
      <p:sp>
        <p:nvSpPr>
          <p:cNvPr id="283666"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3667" name="Text Box 1045"/>
          <p:cNvSpPr txBox="1">
            <a:spLocks noChangeArrowheads="1"/>
          </p:cNvSpPr>
          <p:nvPr/>
        </p:nvSpPr>
        <p:spPr bwMode="auto">
          <a:xfrm>
            <a:off x="755650" y="3468688"/>
            <a:ext cx="180975" cy="3413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endParaRPr lang="it-IT" sz="1600" i="1">
              <a:latin typeface="Calibri" pitchFamily="-108" charset="0"/>
            </a:endParaRPr>
          </a:p>
        </p:txBody>
      </p:sp>
      <p:sp>
        <p:nvSpPr>
          <p:cNvPr id="283668"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  B , ?? </a:t>
            </a:r>
            <a:r>
              <a:rPr lang="it-IT" sz="2000" b="1">
                <a:latin typeface="Calibri" pitchFamily="-108" charset="0"/>
                <a:sym typeface="Wingdings" pitchFamily="-108" charset="2"/>
              </a:rPr>
              <a:t></a:t>
            </a:r>
            <a:r>
              <a:rPr lang="it-IT" sz="2000" b="1">
                <a:latin typeface="Calibri" pitchFamily="-108" charset="0"/>
              </a:rPr>
              <a:t>A ?</a:t>
            </a:r>
            <a:r>
              <a:rPr lang="it-IT" sz="2000" b="1">
                <a:latin typeface="Calibri" pitchFamily="-108" charset="0"/>
                <a:sym typeface="Wingdings" pitchFamily="-108" charset="2"/>
              </a:rPr>
              <a:t>? (</a:t>
            </a:r>
            <a:r>
              <a:rPr lang="it-IT" sz="2000" b="1">
                <a:latin typeface="Calibri" pitchFamily="-108" charset="0"/>
              </a:rPr>
              <a:t>Abduzione)</a:t>
            </a:r>
          </a:p>
        </p:txBody>
      </p:sp>
      <p:sp>
        <p:nvSpPr>
          <p:cNvPr id="283669"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3670"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3671" name="Text Box 1049"/>
          <p:cNvSpPr txBox="1">
            <a:spLocks noChangeArrowheads="1"/>
          </p:cNvSpPr>
          <p:nvPr/>
        </p:nvSpPr>
        <p:spPr bwMode="auto">
          <a:xfrm>
            <a:off x="5672138" y="5489575"/>
            <a:ext cx="1482725" cy="43338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100"/>
              <a:t>È </a:t>
            </a:r>
            <a:r>
              <a:rPr lang="it-IT" sz="1100" b="1"/>
              <a:t>plausibile</a:t>
            </a:r>
            <a:r>
              <a:rPr lang="it-IT" sz="1100"/>
              <a:t> che A</a:t>
            </a:r>
          </a:p>
          <a:p>
            <a:r>
              <a:rPr lang="it-IT" sz="1100"/>
              <a:t>sia vera.</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4674" name="Rectangle 1026"/>
          <p:cNvSpPr>
            <a:spLocks noChangeArrowheads="1"/>
          </p:cNvSpPr>
          <p:nvPr/>
        </p:nvSpPr>
        <p:spPr bwMode="auto">
          <a:xfrm>
            <a:off x="0" y="679450"/>
            <a:ext cx="9144000" cy="54737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bodyPr>
          <a:lstStyle/>
          <a:p>
            <a:endParaRPr lang="it-IT">
              <a:latin typeface="Calibri" pitchFamily="-108" charset="0"/>
            </a:endParaRPr>
          </a:p>
        </p:txBody>
      </p:sp>
      <p:sp>
        <p:nvSpPr>
          <p:cNvPr id="1853443" name="Rectangle 1027"/>
          <p:cNvSpPr>
            <a:spLocks noChangeArrowheads="1"/>
          </p:cNvSpPr>
          <p:nvPr/>
        </p:nvSpPr>
        <p:spPr bwMode="auto">
          <a:xfrm>
            <a:off x="500063" y="38100"/>
            <a:ext cx="746125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Abduzione</a:t>
            </a:r>
          </a:p>
        </p:txBody>
      </p:sp>
      <p:sp>
        <p:nvSpPr>
          <p:cNvPr id="284676" name="Rectangle 1028"/>
          <p:cNvSpPr>
            <a:spLocks noChangeArrowheads="1"/>
          </p:cNvSpPr>
          <p:nvPr/>
        </p:nvSpPr>
        <p:spPr bwMode="auto">
          <a:xfrm>
            <a:off x="0" y="679450"/>
            <a:ext cx="9144000" cy="2616200"/>
          </a:xfrm>
          <a:prstGeom prst="rect">
            <a:avLst/>
          </a:prstGeom>
          <a:noFill/>
          <a:ln w="9525">
            <a:noFill/>
            <a:miter lim="800000"/>
            <a:headEnd/>
            <a:tailEnd/>
          </a:ln>
        </p:spPr>
        <p:txBody>
          <a:bodyPr>
            <a:prstTxWarp prst="textNoShape">
              <a:avLst/>
            </a:prstTxWarp>
            <a:spAutoFit/>
          </a:bodyPr>
          <a:lstStyle/>
          <a:p>
            <a:pPr algn="just"/>
            <a:r>
              <a:rPr lang="it-IT"/>
              <a:t>Considerata da questo secondo punto di vista l’abduzione è il frutto del momento inventivo, creativo dello scienziato, dell’attimo fortunato dell’immaginazione scientifica che formula ipotesi esplicative generalizzate, le quali, se confermate, diventano leggi scientifiche (pur sempre correggibili e sostituibili) e, se falsificate, vengono scartate. Ed è proprio l’abduzione a far progredire la scienza, che avanza da una parte sulla direttrice dell’inglobamento progressivo di fatti nuovi e insospettati che spingono per questo a escogitare nuove ipotesi capaci di spiegarli, e dall’altra su quella  di una unificazione assiomatica delle leggi, attuata da quelle che si dicono le grandi idee semplici. </a:t>
            </a:r>
          </a:p>
          <a:p>
            <a:pPr eaLnBrk="0" hangingPunct="0"/>
            <a:endParaRPr lang="it-IT" sz="2000">
              <a:latin typeface="Calibri" pitchFamily="-108" charset="0"/>
            </a:endParaRPr>
          </a:p>
        </p:txBody>
      </p:sp>
      <p:sp>
        <p:nvSpPr>
          <p:cNvPr id="284677" name="Line 1031"/>
          <p:cNvSpPr>
            <a:spLocks noChangeShapeType="1"/>
          </p:cNvSpPr>
          <p:nvPr/>
        </p:nvSpPr>
        <p:spPr bwMode="auto">
          <a:xfrm>
            <a:off x="5446713" y="4764088"/>
            <a:ext cx="1655762"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48" name="Rectangle 1032"/>
          <p:cNvSpPr>
            <a:spLocks noChangeArrowheads="1"/>
          </p:cNvSpPr>
          <p:nvPr/>
        </p:nvSpPr>
        <p:spPr bwMode="auto">
          <a:xfrm>
            <a:off x="5373688" y="4413250"/>
            <a:ext cx="2735262"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a:solidFill>
                  <a:srgbClr val="FF0000"/>
                </a:solidFill>
                <a:latin typeface="Arial" charset="0"/>
                <a:ea typeface="ＭＳ Ｐゴシック" charset="-128"/>
                <a:cs typeface="ＭＳ Ｐゴシック" charset="-128"/>
              </a:rPr>
              <a:t>Conclusione</a:t>
            </a:r>
            <a:endParaRPr lang="it-IT" sz="1600">
              <a:latin typeface="Arial" charset="0"/>
              <a:ea typeface="ＭＳ Ｐゴシック" charset="-128"/>
              <a:cs typeface="ＭＳ Ｐゴシック" charset="-128"/>
            </a:endParaRPr>
          </a:p>
        </p:txBody>
      </p:sp>
      <p:sp>
        <p:nvSpPr>
          <p:cNvPr id="1853449" name="AutoShape 1033"/>
          <p:cNvSpPr>
            <a:spLocks noChangeArrowheads="1"/>
          </p:cNvSpPr>
          <p:nvPr/>
        </p:nvSpPr>
        <p:spPr bwMode="auto">
          <a:xfrm>
            <a:off x="4284663" y="4387850"/>
            <a:ext cx="1008062" cy="647700"/>
          </a:xfrm>
          <a:prstGeom prst="upArrow">
            <a:avLst>
              <a:gd name="adj1" fmla="val 53074"/>
              <a:gd name="adj2" fmla="val 41667"/>
            </a:avLst>
          </a:prstGeom>
          <a:gradFill rotWithShape="1">
            <a:gsLst>
              <a:gs pos="0">
                <a:srgbClr val="FF0000">
                  <a:gamma/>
                  <a:shade val="46275"/>
                  <a:invGamma/>
                </a:srgbClr>
              </a:gs>
              <a:gs pos="100000">
                <a:srgbClr val="FF0000"/>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4680" name="AutoShape 1034"/>
          <p:cNvSpPr>
            <a:spLocks noChangeArrowheads="1"/>
          </p:cNvSpPr>
          <p:nvPr/>
        </p:nvSpPr>
        <p:spPr bwMode="auto">
          <a:xfrm flipV="1">
            <a:off x="438150" y="4394200"/>
            <a:ext cx="914400" cy="688975"/>
          </a:xfrm>
          <a:prstGeom prst="upArrow">
            <a:avLst>
              <a:gd name="adj1" fmla="val 53074"/>
              <a:gd name="adj2" fmla="val 41667"/>
            </a:avLst>
          </a:prstGeom>
          <a:solidFill>
            <a:srgbClr val="0000CC">
              <a:alpha val="5098"/>
            </a:srgb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84681" name="Line 1035"/>
          <p:cNvSpPr>
            <a:spLocks noChangeShapeType="1"/>
          </p:cNvSpPr>
          <p:nvPr/>
        </p:nvSpPr>
        <p:spPr bwMode="auto">
          <a:xfrm flipV="1">
            <a:off x="6500813" y="4484688"/>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4682" name="Text Box 1036"/>
          <p:cNvSpPr txBox="1">
            <a:spLocks noChangeArrowheads="1"/>
          </p:cNvSpPr>
          <p:nvPr/>
        </p:nvSpPr>
        <p:spPr bwMode="auto">
          <a:xfrm>
            <a:off x="6953250" y="4957763"/>
            <a:ext cx="1501775" cy="830262"/>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 Ipotesi</a:t>
            </a:r>
          </a:p>
          <a:p>
            <a:r>
              <a:rPr lang="it-IT" sz="1600">
                <a:latin typeface="Comic Sans MS" pitchFamily="-108" charset="0"/>
              </a:rPr>
              <a:t>esplicativa</a:t>
            </a:r>
          </a:p>
          <a:p>
            <a:r>
              <a:rPr lang="it-IT" sz="1600">
                <a:latin typeface="Comic Sans MS" pitchFamily="-108" charset="0"/>
              </a:rPr>
              <a:t>di B</a:t>
            </a:r>
          </a:p>
        </p:txBody>
      </p:sp>
      <p:sp>
        <p:nvSpPr>
          <p:cNvPr id="284683" name="Text Box 1037"/>
          <p:cNvSpPr txBox="1">
            <a:spLocks noChangeArrowheads="1"/>
          </p:cNvSpPr>
          <p:nvPr/>
        </p:nvSpPr>
        <p:spPr bwMode="auto">
          <a:xfrm>
            <a:off x="6867525" y="4214813"/>
            <a:ext cx="1727200"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Fatto</a:t>
            </a:r>
          </a:p>
          <a:p>
            <a:r>
              <a:rPr lang="it-IT" sz="1600">
                <a:latin typeface="Comic Sans MS" pitchFamily="-108" charset="0"/>
              </a:rPr>
              <a:t>sorprendente</a:t>
            </a:r>
          </a:p>
        </p:txBody>
      </p:sp>
      <p:sp>
        <p:nvSpPr>
          <p:cNvPr id="284684" name="Line 1038"/>
          <p:cNvSpPr>
            <a:spLocks noChangeShapeType="1"/>
          </p:cNvSpPr>
          <p:nvPr/>
        </p:nvSpPr>
        <p:spPr bwMode="auto">
          <a:xfrm>
            <a:off x="6526213" y="5043488"/>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4685" name="Line 1039"/>
          <p:cNvSpPr>
            <a:spLocks noChangeShapeType="1"/>
          </p:cNvSpPr>
          <p:nvPr/>
        </p:nvSpPr>
        <p:spPr bwMode="auto">
          <a:xfrm>
            <a:off x="1339850" y="4716463"/>
            <a:ext cx="1655763" cy="0"/>
          </a:xfrm>
          <a:prstGeom prst="line">
            <a:avLst/>
          </a:prstGeom>
          <a:noFill/>
          <a:ln w="28575">
            <a:solidFill>
              <a:schemeClr val="tx1"/>
            </a:solidFill>
            <a:round/>
            <a:headEnd/>
            <a:tailEnd/>
          </a:ln>
        </p:spPr>
        <p:txBody>
          <a:bodyPr>
            <a:prstTxWarp prst="textNoShape">
              <a:avLst/>
            </a:prstTxWarp>
          </a:bodyPr>
          <a:lstStyle/>
          <a:p>
            <a:endParaRPr lang="it-IT"/>
          </a:p>
        </p:txBody>
      </p:sp>
      <p:sp>
        <p:nvSpPr>
          <p:cNvPr id="1853456" name="Rectangle 1040"/>
          <p:cNvSpPr>
            <a:spLocks noChangeArrowheads="1"/>
          </p:cNvSpPr>
          <p:nvPr/>
        </p:nvSpPr>
        <p:spPr bwMode="auto">
          <a:xfrm>
            <a:off x="1292225" y="4365625"/>
            <a:ext cx="2735263" cy="1008063"/>
          </a:xfrm>
          <a:prstGeom prst="rect">
            <a:avLst/>
          </a:prstGeom>
          <a:noFill/>
          <a:ln w="9525">
            <a:noFill/>
            <a:miter lim="800000"/>
            <a:headEnd/>
            <a:tailEnd/>
          </a:ln>
          <a:effectLst>
            <a:outerShdw blurRad="63500" dist="17961" dir="2700000" algn="ctr" rotWithShape="0">
              <a:srgbClr val="000000">
                <a:alpha val="74998"/>
              </a:srgbClr>
            </a:outerShdw>
          </a:effectLst>
        </p:spPr>
        <p:txBody>
          <a:bodyPr>
            <a:prstTxWarp prst="textNoShape">
              <a:avLst/>
            </a:prstTxWarp>
          </a:bodyPr>
          <a:lstStyle/>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Premessa</a:t>
            </a:r>
          </a:p>
          <a:p>
            <a:pPr fontAlgn="auto">
              <a:spcBef>
                <a:spcPct val="20000"/>
              </a:spcBef>
              <a:spcAft>
                <a:spcPts val="0"/>
              </a:spcAft>
              <a:buClr>
                <a:schemeClr val="accent2"/>
              </a:buClr>
              <a:defRPr/>
            </a:pPr>
            <a:r>
              <a:rPr lang="it-IT" sz="1600" dirty="0">
                <a:solidFill>
                  <a:srgbClr val="FF0000"/>
                </a:solidFill>
                <a:latin typeface="Arial" charset="0"/>
                <a:ea typeface="ＭＳ Ｐゴシック" charset="-128"/>
                <a:cs typeface="ＭＳ Ｐゴシック" charset="-128"/>
              </a:rPr>
              <a:t>Conclusione</a:t>
            </a:r>
            <a:endParaRPr lang="it-IT" sz="1600" dirty="0">
              <a:latin typeface="Arial" charset="0"/>
              <a:ea typeface="ＭＳ Ｐゴシック" charset="-128"/>
              <a:cs typeface="ＭＳ Ｐゴシック" charset="-128"/>
            </a:endParaRPr>
          </a:p>
        </p:txBody>
      </p:sp>
      <p:sp>
        <p:nvSpPr>
          <p:cNvPr id="284687" name="Line 1041"/>
          <p:cNvSpPr>
            <a:spLocks noChangeShapeType="1"/>
          </p:cNvSpPr>
          <p:nvPr/>
        </p:nvSpPr>
        <p:spPr bwMode="auto">
          <a:xfrm flipV="1">
            <a:off x="2470150" y="4437063"/>
            <a:ext cx="215900" cy="144462"/>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4688" name="Text Box 1042"/>
          <p:cNvSpPr txBox="1">
            <a:spLocks noChangeArrowheads="1"/>
          </p:cNvSpPr>
          <p:nvPr/>
        </p:nvSpPr>
        <p:spPr bwMode="auto">
          <a:xfrm>
            <a:off x="2617788" y="4910138"/>
            <a:ext cx="1368425" cy="554037"/>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B = </a:t>
            </a:r>
            <a:r>
              <a:rPr lang="it-IT" sz="1400">
                <a:latin typeface="Comic Sans MS" pitchFamily="-108" charset="0"/>
              </a:rPr>
              <a:t>Fatto</a:t>
            </a:r>
          </a:p>
          <a:p>
            <a:r>
              <a:rPr lang="it-IT" sz="1400">
                <a:latin typeface="Comic Sans MS" pitchFamily="-108" charset="0"/>
              </a:rPr>
              <a:t>sorprendente</a:t>
            </a:r>
            <a:endParaRPr lang="it-IT" sz="1600">
              <a:latin typeface="Comic Sans MS" pitchFamily="-108" charset="0"/>
            </a:endParaRPr>
          </a:p>
        </p:txBody>
      </p:sp>
      <p:sp>
        <p:nvSpPr>
          <p:cNvPr id="284689" name="Text Box 1043"/>
          <p:cNvSpPr txBox="1">
            <a:spLocks noChangeArrowheads="1"/>
          </p:cNvSpPr>
          <p:nvPr/>
        </p:nvSpPr>
        <p:spPr bwMode="auto">
          <a:xfrm>
            <a:off x="2557463" y="4167188"/>
            <a:ext cx="1368425" cy="584200"/>
          </a:xfrm>
          <a:prstGeom prst="rect">
            <a:avLst/>
          </a:prstGeom>
          <a:noFill/>
          <a:ln w="9525" cap="rnd">
            <a:noFill/>
            <a:prstDash val="sysDot"/>
            <a:miter lim="800000"/>
            <a:headEnd/>
            <a:tailEnd/>
          </a:ln>
        </p:spPr>
        <p:txBody>
          <a:bodyPr>
            <a:prstTxWarp prst="textNoShape">
              <a:avLst/>
            </a:prstTxWarp>
            <a:spAutoFit/>
          </a:bodyPr>
          <a:lstStyle/>
          <a:p>
            <a:r>
              <a:rPr lang="it-IT" sz="1600">
                <a:latin typeface="Comic Sans MS" pitchFamily="-108" charset="0"/>
              </a:rPr>
              <a:t>A= Ipotesi </a:t>
            </a:r>
          </a:p>
          <a:p>
            <a:r>
              <a:rPr lang="it-IT" sz="1600">
                <a:latin typeface="Comic Sans MS" pitchFamily="-108" charset="0"/>
              </a:rPr>
              <a:t>esplicativa </a:t>
            </a:r>
          </a:p>
        </p:txBody>
      </p:sp>
      <p:sp>
        <p:nvSpPr>
          <p:cNvPr id="284690" name="Line 1044"/>
          <p:cNvSpPr>
            <a:spLocks noChangeShapeType="1"/>
          </p:cNvSpPr>
          <p:nvPr/>
        </p:nvSpPr>
        <p:spPr bwMode="auto">
          <a:xfrm>
            <a:off x="2495550" y="4995863"/>
            <a:ext cx="215900" cy="71437"/>
          </a:xfrm>
          <a:prstGeom prst="line">
            <a:avLst/>
          </a:prstGeom>
          <a:noFill/>
          <a:ln w="9525" cap="rnd">
            <a:solidFill>
              <a:schemeClr val="tx1"/>
            </a:solidFill>
            <a:prstDash val="sysDot"/>
            <a:round/>
            <a:headEnd/>
            <a:tailEnd/>
          </a:ln>
        </p:spPr>
        <p:txBody>
          <a:bodyPr>
            <a:prstTxWarp prst="textNoShape">
              <a:avLst/>
            </a:prstTxWarp>
          </a:bodyPr>
          <a:lstStyle/>
          <a:p>
            <a:endParaRPr lang="it-IT"/>
          </a:p>
        </p:txBody>
      </p:sp>
      <p:sp>
        <p:nvSpPr>
          <p:cNvPr id="284691" name="Text Box 1045"/>
          <p:cNvSpPr txBox="1">
            <a:spLocks noChangeArrowheads="1"/>
          </p:cNvSpPr>
          <p:nvPr/>
        </p:nvSpPr>
        <p:spPr bwMode="auto">
          <a:xfrm>
            <a:off x="755650" y="3468688"/>
            <a:ext cx="180975" cy="341312"/>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endParaRPr lang="it-IT" sz="1600" i="1">
              <a:latin typeface="Calibri" pitchFamily="-108" charset="0"/>
            </a:endParaRPr>
          </a:p>
        </p:txBody>
      </p:sp>
      <p:sp>
        <p:nvSpPr>
          <p:cNvPr id="284692" name="Text Box 1046"/>
          <p:cNvSpPr txBox="1">
            <a:spLocks noChangeArrowheads="1"/>
          </p:cNvSpPr>
          <p:nvPr/>
        </p:nvSpPr>
        <p:spPr bwMode="auto">
          <a:xfrm>
            <a:off x="4438650" y="3522663"/>
            <a:ext cx="3917950" cy="396875"/>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2000" b="1">
                <a:latin typeface="Calibri" pitchFamily="-108" charset="0"/>
              </a:rPr>
              <a:t>  B , ?? </a:t>
            </a:r>
            <a:r>
              <a:rPr lang="it-IT" sz="2000" b="1">
                <a:latin typeface="Calibri" pitchFamily="-108" charset="0"/>
                <a:sym typeface="Wingdings" pitchFamily="-108" charset="2"/>
              </a:rPr>
              <a:t></a:t>
            </a:r>
            <a:r>
              <a:rPr lang="it-IT" sz="2000" b="1">
                <a:latin typeface="Calibri" pitchFamily="-108" charset="0"/>
              </a:rPr>
              <a:t>A ?</a:t>
            </a:r>
            <a:r>
              <a:rPr lang="it-IT" sz="2000" b="1">
                <a:latin typeface="Calibri" pitchFamily="-108" charset="0"/>
                <a:sym typeface="Wingdings" pitchFamily="-108" charset="2"/>
              </a:rPr>
              <a:t>? (</a:t>
            </a:r>
            <a:r>
              <a:rPr lang="it-IT" sz="2000" b="1">
                <a:latin typeface="Calibri" pitchFamily="-108" charset="0"/>
              </a:rPr>
              <a:t>Abduzione)</a:t>
            </a:r>
          </a:p>
        </p:txBody>
      </p:sp>
      <p:sp>
        <p:nvSpPr>
          <p:cNvPr id="284693" name="Oval 1047"/>
          <p:cNvSpPr>
            <a:spLocks noChangeArrowheads="1"/>
          </p:cNvSpPr>
          <p:nvPr/>
        </p:nvSpPr>
        <p:spPr bwMode="auto">
          <a:xfrm>
            <a:off x="371475" y="3154363"/>
            <a:ext cx="3789363" cy="2676525"/>
          </a:xfrm>
          <a:prstGeom prst="ellipse">
            <a:avLst/>
          </a:prstGeom>
          <a:noFill/>
          <a:ln w="19050">
            <a:solidFill>
              <a:schemeClr val="tx1"/>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4694" name="Oval 1048"/>
          <p:cNvSpPr>
            <a:spLocks noChangeArrowheads="1"/>
          </p:cNvSpPr>
          <p:nvPr/>
        </p:nvSpPr>
        <p:spPr bwMode="auto">
          <a:xfrm>
            <a:off x="4146550" y="3060700"/>
            <a:ext cx="4600575" cy="2822575"/>
          </a:xfrm>
          <a:prstGeom prst="ellipse">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4695" name="Text Box 1049"/>
          <p:cNvSpPr txBox="1">
            <a:spLocks noChangeArrowheads="1"/>
          </p:cNvSpPr>
          <p:nvPr/>
        </p:nvSpPr>
        <p:spPr bwMode="auto">
          <a:xfrm>
            <a:off x="5672138" y="5489575"/>
            <a:ext cx="1482725" cy="401638"/>
          </a:xfrm>
          <a:prstGeom prst="rect">
            <a:avLst/>
          </a:prstGeom>
          <a:noFill/>
          <a:ln w="19050">
            <a:noFill/>
            <a:prstDash val="sysDot"/>
            <a:miter lim="800000"/>
            <a:headEnd/>
            <a:tailEnd/>
          </a:ln>
        </p:spPr>
        <p:txBody>
          <a:bodyPr lIns="90000" tIns="46800" rIns="90000" bIns="46800">
            <a:prstTxWarp prst="textNoShape">
              <a:avLst/>
            </a:prstTxWarp>
            <a:spAutoFit/>
          </a:bodyPr>
          <a:lstStyle/>
          <a:p>
            <a:r>
              <a:rPr lang="it-IT" sz="1000">
                <a:latin typeface="Calibri" pitchFamily="-108" charset="0"/>
              </a:rPr>
              <a:t>È </a:t>
            </a:r>
            <a:r>
              <a:rPr lang="it-IT" sz="1000" b="1">
                <a:latin typeface="Calibri" pitchFamily="-108" charset="0"/>
              </a:rPr>
              <a:t>plausibile</a:t>
            </a:r>
            <a:r>
              <a:rPr lang="it-IT" sz="1000">
                <a:latin typeface="Calibri" pitchFamily="-108" charset="0"/>
              </a:rPr>
              <a:t> che A</a:t>
            </a:r>
          </a:p>
          <a:p>
            <a:r>
              <a:rPr lang="it-IT" sz="1000">
                <a:latin typeface="Calibri" pitchFamily="-108" charset="0"/>
              </a:rPr>
              <a:t>sia vera.</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5698" name="Rectangle 1026"/>
          <p:cNvSpPr>
            <a:spLocks noChangeArrowheads="1"/>
          </p:cNvSpPr>
          <p:nvPr/>
        </p:nvSpPr>
        <p:spPr bwMode="auto">
          <a:xfrm>
            <a:off x="331788" y="954088"/>
            <a:ext cx="8467725" cy="499586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4467" name="Rectangle 1027"/>
          <p:cNvSpPr>
            <a:spLocks noChangeArrowheads="1"/>
          </p:cNvSpPr>
          <p:nvPr/>
        </p:nvSpPr>
        <p:spPr bwMode="auto">
          <a:xfrm>
            <a:off x="447675" y="155575"/>
            <a:ext cx="43942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  Induzione</a:t>
            </a:r>
          </a:p>
        </p:txBody>
      </p:sp>
      <p:sp>
        <p:nvSpPr>
          <p:cNvPr id="285700" name="Rectangle 1028"/>
          <p:cNvSpPr>
            <a:spLocks noChangeArrowheads="1"/>
          </p:cNvSpPr>
          <p:nvPr/>
        </p:nvSpPr>
        <p:spPr bwMode="auto">
          <a:xfrm>
            <a:off x="569913" y="1289050"/>
            <a:ext cx="7646987" cy="2225675"/>
          </a:xfrm>
          <a:prstGeom prst="rect">
            <a:avLst/>
          </a:prstGeom>
          <a:noFill/>
          <a:ln w="9525">
            <a:noFill/>
            <a:miter lim="800000"/>
            <a:headEnd/>
            <a:tailEnd/>
          </a:ln>
        </p:spPr>
        <p:txBody>
          <a:bodyPr>
            <a:prstTxWarp prst="textNoShape">
              <a:avLst/>
            </a:prstTxWarp>
            <a:spAutoFit/>
          </a:bodyPr>
          <a:lstStyle/>
          <a:p>
            <a:pPr eaLnBrk="0" hangingPunct="0"/>
            <a:r>
              <a:rPr lang="it-IT" sz="2000">
                <a:latin typeface="Calibri" pitchFamily="-108" charset="0"/>
              </a:rPr>
              <a:t>E’ il processo in base a cui s’inferisce </a:t>
            </a:r>
            <a:r>
              <a:rPr lang="it-IT" sz="2000" b="1">
                <a:latin typeface="Calibri" pitchFamily="-108" charset="0"/>
              </a:rPr>
              <a:t>dal particolare all’universale</a:t>
            </a:r>
            <a:r>
              <a:rPr lang="it-IT" sz="2000">
                <a:latin typeface="Calibri" pitchFamily="-108" charset="0"/>
              </a:rPr>
              <a:t> secondo il principio della </a:t>
            </a:r>
            <a:r>
              <a:rPr lang="it-IT" sz="2000" b="1">
                <a:latin typeface="Calibri" pitchFamily="-108" charset="0"/>
              </a:rPr>
              <a:t>generalizzazione</a:t>
            </a:r>
            <a:r>
              <a:rPr lang="it-IT" sz="2000">
                <a:latin typeface="Calibri" pitchFamily="-108" charset="0"/>
              </a:rPr>
              <a:t>.</a:t>
            </a:r>
          </a:p>
          <a:p>
            <a:pPr eaLnBrk="0" hangingPunct="0"/>
            <a:endParaRPr lang="it-IT" sz="2000">
              <a:latin typeface="Calibri" pitchFamily="-108" charset="0"/>
            </a:endParaRPr>
          </a:p>
          <a:p>
            <a:pPr lvl="3" eaLnBrk="0" hangingPunct="0"/>
            <a:r>
              <a:rPr lang="it-IT" sz="2000">
                <a:latin typeface="Calibri" pitchFamily="-108" charset="0"/>
              </a:rPr>
              <a:t>Alla conclusione generale si può arrivare:</a:t>
            </a:r>
          </a:p>
          <a:p>
            <a:pPr marL="2146300" lvl="4" indent="-317500" eaLnBrk="0" hangingPunct="0">
              <a:buClr>
                <a:srgbClr val="FF0000"/>
              </a:buClr>
              <a:buFontTx/>
              <a:buChar char="•"/>
            </a:pPr>
            <a:r>
              <a:rPr lang="it-IT" sz="2000">
                <a:latin typeface="Calibri" pitchFamily="-108" charset="0"/>
              </a:rPr>
              <a:t>a partire da parecchi casi</a:t>
            </a:r>
          </a:p>
          <a:p>
            <a:pPr marL="2146300" lvl="4" indent="-317500" eaLnBrk="0" hangingPunct="0">
              <a:buClr>
                <a:srgbClr val="FF0000"/>
              </a:buClr>
              <a:buFontTx/>
              <a:buChar char="•"/>
            </a:pPr>
            <a:r>
              <a:rPr lang="it-IT" sz="2000">
                <a:latin typeface="Calibri" pitchFamily="-108" charset="0"/>
              </a:rPr>
              <a:t>a partire da un singolo caso</a:t>
            </a:r>
          </a:p>
        </p:txBody>
      </p:sp>
      <p:sp>
        <p:nvSpPr>
          <p:cNvPr id="285701" name="Rectangle 1031"/>
          <p:cNvSpPr>
            <a:spLocks noChangeArrowheads="1"/>
          </p:cNvSpPr>
          <p:nvPr/>
        </p:nvSpPr>
        <p:spPr bwMode="auto">
          <a:xfrm>
            <a:off x="352425" y="5481638"/>
            <a:ext cx="8340725" cy="457200"/>
          </a:xfrm>
          <a:prstGeom prst="rect">
            <a:avLst/>
          </a:prstGeom>
          <a:noFill/>
          <a:ln w="9525" cap="rnd">
            <a:noFill/>
            <a:prstDash val="sysDot"/>
            <a:miter lim="800000"/>
            <a:headEnd/>
            <a:tailEnd/>
          </a:ln>
        </p:spPr>
        <p:txBody>
          <a:bodyPr>
            <a:prstTxWarp prst="textNoShape">
              <a:avLst/>
            </a:prstTxWarp>
            <a:spAutoFit/>
          </a:bodyPr>
          <a:lstStyle/>
          <a:p>
            <a:r>
              <a:rPr lang="it-IT">
                <a:solidFill>
                  <a:schemeClr val="accent2"/>
                </a:solidFill>
                <a:latin typeface="Comic Sans MS" pitchFamily="-108" charset="0"/>
                <a:sym typeface="Wingdings" pitchFamily="-108" charset="2"/>
              </a:rPr>
              <a:t>Ogni corvo che ho osservato</a:t>
            </a:r>
            <a:r>
              <a:rPr lang="it-IT">
                <a:latin typeface="Comic Sans MS" pitchFamily="-108" charset="0"/>
                <a:sym typeface="Wingdings" pitchFamily="-108" charset="2"/>
              </a:rPr>
              <a:t> è nero   </a:t>
            </a:r>
            <a:r>
              <a:rPr lang="it-IT">
                <a:solidFill>
                  <a:schemeClr val="accent2"/>
                </a:solidFill>
                <a:latin typeface="Comic Sans MS" pitchFamily="-108" charset="0"/>
                <a:sym typeface="Wingdings" pitchFamily="-108" charset="2"/>
              </a:rPr>
              <a:t>Ogni corvo</a:t>
            </a:r>
            <a:r>
              <a:rPr lang="it-IT">
                <a:latin typeface="Comic Sans MS" pitchFamily="-108" charset="0"/>
                <a:sym typeface="Wingdings" pitchFamily="-108" charset="2"/>
              </a:rPr>
              <a:t> è nero</a:t>
            </a:r>
          </a:p>
        </p:txBody>
      </p:sp>
      <p:pic>
        <p:nvPicPr>
          <p:cNvPr id="285702" name="Picture 1032" descr="109px-Blason_ville_fr_Arnouville-l%C3%A8s-Gonesse_(Val-d%27Oise)">
            <a:hlinkClick r:id="rId2"/>
          </p:cNvPr>
          <p:cNvPicPr>
            <a:picLocks noChangeAspect="1" noChangeArrowheads="1"/>
          </p:cNvPicPr>
          <p:nvPr/>
        </p:nvPicPr>
        <p:blipFill>
          <a:blip r:embed="rId3"/>
          <a:srcRect/>
          <a:stretch>
            <a:fillRect/>
          </a:stretch>
        </p:blipFill>
        <p:spPr bwMode="auto">
          <a:xfrm>
            <a:off x="6988175" y="3803650"/>
            <a:ext cx="1385888" cy="1524000"/>
          </a:xfrm>
          <a:prstGeom prst="rect">
            <a:avLst/>
          </a:prstGeom>
          <a:noFill/>
          <a:ln w="9525">
            <a:noFill/>
            <a:miter lim="800000"/>
            <a:headEnd/>
            <a:tailEnd/>
          </a:ln>
        </p:spPr>
      </p:pic>
      <p:sp>
        <p:nvSpPr>
          <p:cNvPr id="285703" name="Rectangle 1033"/>
          <p:cNvSpPr>
            <a:spLocks noChangeArrowheads="1"/>
          </p:cNvSpPr>
          <p:nvPr/>
        </p:nvSpPr>
        <p:spPr bwMode="auto">
          <a:xfrm>
            <a:off x="395288" y="3638550"/>
            <a:ext cx="5922962" cy="1374775"/>
          </a:xfrm>
          <a:prstGeom prst="rect">
            <a:avLst/>
          </a:prstGeom>
          <a:noFill/>
          <a:ln w="19050">
            <a:noFill/>
            <a:prstDash val="sysDot"/>
            <a:miter lim="800000"/>
            <a:headEnd/>
            <a:tailEnd/>
          </a:ln>
        </p:spPr>
        <p:txBody>
          <a:bodyPr lIns="90000" tIns="46800" rIns="90000" bIns="46800">
            <a:prstTxWarp prst="textNoShape">
              <a:avLst/>
            </a:prstTxWarp>
            <a:spAutoFit/>
          </a:bodyPr>
          <a:lstStyle/>
          <a:p>
            <a:endParaRPr lang="it-IT" sz="2000">
              <a:latin typeface="Calibri" pitchFamily="-108" charset="0"/>
            </a:endParaRPr>
          </a:p>
          <a:p>
            <a:r>
              <a:rPr lang="it-IT" sz="1600">
                <a:latin typeface="Calibri" pitchFamily="-108" charset="0"/>
              </a:rPr>
              <a:t> (Se un certo membro a di una classe Q ha una data proprietà P, allora per un qualsiasi nuovo membro b della stessa classe Q si ipotizza il possesso della medesima proprietà P).</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22" name="Rectangle 1026"/>
          <p:cNvSpPr>
            <a:spLocks noChangeArrowheads="1"/>
          </p:cNvSpPr>
          <p:nvPr/>
        </p:nvSpPr>
        <p:spPr bwMode="auto">
          <a:xfrm>
            <a:off x="331788" y="2027238"/>
            <a:ext cx="8467725" cy="36306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5491" name="Rectangle 1027"/>
          <p:cNvSpPr>
            <a:spLocks noChangeArrowheads="1"/>
          </p:cNvSpPr>
          <p:nvPr/>
        </p:nvSpPr>
        <p:spPr bwMode="auto">
          <a:xfrm>
            <a:off x="215900" y="114300"/>
            <a:ext cx="3490913"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  Analogia</a:t>
            </a:r>
          </a:p>
        </p:txBody>
      </p:sp>
      <p:sp>
        <p:nvSpPr>
          <p:cNvPr id="286724" name="Rectangle 1028"/>
          <p:cNvSpPr>
            <a:spLocks noChangeArrowheads="1"/>
          </p:cNvSpPr>
          <p:nvPr/>
        </p:nvSpPr>
        <p:spPr bwMode="auto">
          <a:xfrm>
            <a:off x="674688" y="1150938"/>
            <a:ext cx="6553200" cy="457200"/>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108" charset="0"/>
              </a:rPr>
              <a:t>Varie nozioni di similarità:</a:t>
            </a:r>
          </a:p>
        </p:txBody>
      </p:sp>
      <p:sp>
        <p:nvSpPr>
          <p:cNvPr id="286725" name="Rectangle 1031"/>
          <p:cNvSpPr>
            <a:spLocks noChangeArrowheads="1"/>
          </p:cNvSpPr>
          <p:nvPr/>
        </p:nvSpPr>
        <p:spPr bwMode="auto">
          <a:xfrm>
            <a:off x="419100" y="2159000"/>
            <a:ext cx="6464300" cy="3444875"/>
          </a:xfrm>
          <a:prstGeom prst="rect">
            <a:avLst/>
          </a:prstGeom>
          <a:noFill/>
          <a:ln w="19050">
            <a:noFill/>
            <a:prstDash val="sysDot"/>
            <a:miter lim="800000"/>
            <a:headEnd/>
            <a:tailEnd/>
          </a:ln>
        </p:spPr>
        <p:txBody>
          <a:bodyPr lIns="90000" tIns="46800" rIns="90000" bIns="46800">
            <a:prstTxWarp prst="textNoShape">
              <a:avLst/>
            </a:prstTxWarp>
            <a:spAutoFit/>
          </a:bodyPr>
          <a:lstStyle/>
          <a:p>
            <a:pPr marL="177800" indent="-177800">
              <a:buClr>
                <a:srgbClr val="FF0000"/>
              </a:buClr>
              <a:buFontTx/>
              <a:buChar char="•"/>
            </a:pPr>
            <a:r>
              <a:rPr lang="it-IT" sz="2000">
                <a:latin typeface="Calibri" pitchFamily="-108" charset="0"/>
              </a:rPr>
              <a:t>Per eguaglianza della forma</a:t>
            </a:r>
          </a:p>
          <a:p>
            <a:pPr marL="177800" indent="-177800">
              <a:buClr>
                <a:srgbClr val="FF0000"/>
              </a:buClr>
              <a:buFontTx/>
              <a:buChar char="•"/>
            </a:pPr>
            <a:endParaRPr lang="it-IT" sz="2000">
              <a:latin typeface="Calibri" pitchFamily="-108" charset="0"/>
            </a:endParaRPr>
          </a:p>
          <a:p>
            <a:pPr marL="177800" indent="-177800">
              <a:buClr>
                <a:srgbClr val="FF0000"/>
              </a:buClr>
              <a:buFontTx/>
              <a:buChar char="•"/>
            </a:pPr>
            <a:r>
              <a:rPr lang="it-IT" sz="2000">
                <a:latin typeface="Calibri" pitchFamily="-108" charset="0"/>
              </a:rPr>
              <a:t>Per eguaglianza della proporzione</a:t>
            </a:r>
          </a:p>
          <a:p>
            <a:pPr marL="177800" indent="-177800">
              <a:buClr>
                <a:srgbClr val="FF0000"/>
              </a:buClr>
              <a:buFontTx/>
              <a:buChar char="•"/>
            </a:pPr>
            <a:endParaRPr lang="it-IT" sz="2000">
              <a:latin typeface="Calibri" pitchFamily="-108" charset="0"/>
            </a:endParaRPr>
          </a:p>
          <a:p>
            <a:pPr marL="177800" indent="-177800">
              <a:buClr>
                <a:srgbClr val="FF0000"/>
              </a:buClr>
              <a:buFontTx/>
              <a:buChar char="•"/>
            </a:pPr>
            <a:r>
              <a:rPr lang="it-IT" sz="2000">
                <a:latin typeface="Calibri" pitchFamily="-108" charset="0"/>
              </a:rPr>
              <a:t>Per analogia di attributi essenziali </a:t>
            </a:r>
          </a:p>
          <a:p>
            <a:pPr marL="177800" indent="-177800">
              <a:buClr>
                <a:srgbClr val="FF0000"/>
              </a:buClr>
              <a:buFontTx/>
              <a:buChar char="•"/>
            </a:pPr>
            <a:endParaRPr lang="it-IT" sz="2000">
              <a:latin typeface="Calibri" pitchFamily="-108" charset="0"/>
            </a:endParaRPr>
          </a:p>
          <a:p>
            <a:pPr marL="177800" indent="-177800">
              <a:buClr>
                <a:srgbClr val="FF0000"/>
              </a:buClr>
              <a:buFontTx/>
              <a:buChar char="•"/>
            </a:pPr>
            <a:r>
              <a:rPr lang="it-IT" sz="2000">
                <a:latin typeface="Calibri" pitchFamily="-108" charset="0"/>
              </a:rPr>
              <a:t>Per possesso di alcuni attributi in comune</a:t>
            </a:r>
          </a:p>
          <a:p>
            <a:pPr marL="177800" indent="-177800">
              <a:buClr>
                <a:srgbClr val="FF0000"/>
              </a:buClr>
              <a:buFontTx/>
              <a:buChar char="•"/>
            </a:pPr>
            <a:endParaRPr lang="it-IT" sz="2000">
              <a:latin typeface="Calibri" pitchFamily="-108" charset="0"/>
            </a:endParaRPr>
          </a:p>
          <a:p>
            <a:pPr marL="177800" indent="-177800">
              <a:buClr>
                <a:srgbClr val="FF0000"/>
              </a:buClr>
              <a:buFontTx/>
              <a:buChar char="•"/>
            </a:pPr>
            <a:r>
              <a:rPr lang="it-IT" sz="2000">
                <a:latin typeface="Calibri" pitchFamily="-108" charset="0"/>
              </a:rPr>
              <a:t>Per possesso di alcuni attributi in comune pur in presenza di tratti non in comune </a:t>
            </a:r>
            <a:br>
              <a:rPr lang="it-IT" sz="2000">
                <a:latin typeface="Calibri" pitchFamily="-108" charset="0"/>
              </a:rPr>
            </a:br>
            <a:r>
              <a:rPr lang="it-IT" sz="2000" i="1">
                <a:latin typeface="Calibri" pitchFamily="-108" charset="0"/>
              </a:rPr>
              <a:t>(analogia positiva-negativa-neutra)</a:t>
            </a:r>
          </a:p>
        </p:txBody>
      </p:sp>
      <p:sp>
        <p:nvSpPr>
          <p:cNvPr id="286726" name="Line 1032"/>
          <p:cNvSpPr>
            <a:spLocks noChangeShapeType="1"/>
          </p:cNvSpPr>
          <p:nvPr/>
        </p:nvSpPr>
        <p:spPr bwMode="auto">
          <a:xfrm>
            <a:off x="355600" y="26924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86727" name="Line 1033"/>
          <p:cNvSpPr>
            <a:spLocks noChangeShapeType="1"/>
          </p:cNvSpPr>
          <p:nvPr/>
        </p:nvSpPr>
        <p:spPr bwMode="auto">
          <a:xfrm>
            <a:off x="355600" y="32893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86728" name="Line 1034"/>
          <p:cNvSpPr>
            <a:spLocks noChangeShapeType="1"/>
          </p:cNvSpPr>
          <p:nvPr/>
        </p:nvSpPr>
        <p:spPr bwMode="auto">
          <a:xfrm>
            <a:off x="342900" y="39370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86729" name="Line 1035"/>
          <p:cNvSpPr>
            <a:spLocks noChangeShapeType="1"/>
          </p:cNvSpPr>
          <p:nvPr/>
        </p:nvSpPr>
        <p:spPr bwMode="auto">
          <a:xfrm>
            <a:off x="342900" y="4533900"/>
            <a:ext cx="8445500" cy="25400"/>
          </a:xfrm>
          <a:prstGeom prst="line">
            <a:avLst/>
          </a:prstGeom>
          <a:noFill/>
          <a:ln w="19050">
            <a:solidFill>
              <a:schemeClr val="tx1"/>
            </a:solidFill>
            <a:prstDash val="sysDot"/>
            <a:round/>
            <a:headEnd/>
            <a:tailEnd/>
          </a:ln>
        </p:spPr>
        <p:txBody>
          <a:bodyPr lIns="90000" tIns="46800" rIns="90000" bIns="46800">
            <a:prstTxWarp prst="textNoShape">
              <a:avLst/>
            </a:prstTxWarp>
            <a:spAutoFit/>
          </a:bodyPr>
          <a:lstStyle/>
          <a:p>
            <a:endParaRPr lang="it-IT"/>
          </a:p>
        </p:txBody>
      </p:sp>
      <p:sp>
        <p:nvSpPr>
          <p:cNvPr id="286730" name="AutoShape 1036"/>
          <p:cNvSpPr>
            <a:spLocks noChangeArrowheads="1"/>
          </p:cNvSpPr>
          <p:nvPr/>
        </p:nvSpPr>
        <p:spPr bwMode="auto">
          <a:xfrm>
            <a:off x="7327900" y="2159000"/>
            <a:ext cx="419100" cy="393700"/>
          </a:xfrm>
          <a:prstGeom prst="plus">
            <a:avLst>
              <a:gd name="adj" fmla="val 25000"/>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6731" name="AutoShape 1037"/>
          <p:cNvSpPr>
            <a:spLocks noChangeArrowheads="1"/>
          </p:cNvSpPr>
          <p:nvPr/>
        </p:nvSpPr>
        <p:spPr bwMode="auto">
          <a:xfrm rot="-928100">
            <a:off x="7937500" y="2232025"/>
            <a:ext cx="596900" cy="317500"/>
          </a:xfrm>
          <a:prstGeom prst="plus">
            <a:avLst>
              <a:gd name="adj" fmla="val 25000"/>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6732" name="AutoShape 1038"/>
          <p:cNvSpPr>
            <a:spLocks noChangeArrowheads="1"/>
          </p:cNvSpPr>
          <p:nvPr/>
        </p:nvSpPr>
        <p:spPr bwMode="auto">
          <a:xfrm>
            <a:off x="7734300" y="2794000"/>
            <a:ext cx="215900" cy="431800"/>
          </a:xfrm>
          <a:prstGeom prst="can">
            <a:avLst>
              <a:gd name="adj" fmla="val 26472"/>
            </a:avLst>
          </a:prstGeom>
          <a:noFill/>
          <a:ln w="19050">
            <a:solidFill>
              <a:schemeClr val="tx1"/>
            </a:solidFill>
            <a:prstDash val="sysDot"/>
            <a:round/>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6733" name="AutoShape 1039"/>
          <p:cNvSpPr>
            <a:spLocks noChangeArrowheads="1"/>
          </p:cNvSpPr>
          <p:nvPr/>
        </p:nvSpPr>
        <p:spPr bwMode="auto">
          <a:xfrm>
            <a:off x="7378700" y="2794000"/>
            <a:ext cx="254000" cy="431800"/>
          </a:xfrm>
          <a:prstGeom prst="cube">
            <a:avLst>
              <a:gd name="adj" fmla="val 25000"/>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6734" name="AutoShape 1040"/>
          <p:cNvSpPr>
            <a:spLocks noChangeArrowheads="1"/>
          </p:cNvSpPr>
          <p:nvPr/>
        </p:nvSpPr>
        <p:spPr bwMode="auto">
          <a:xfrm>
            <a:off x="6629400" y="3517900"/>
            <a:ext cx="596900" cy="2286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6735" name="AutoShape 1041"/>
          <p:cNvSpPr>
            <a:spLocks noChangeArrowheads="1"/>
          </p:cNvSpPr>
          <p:nvPr/>
        </p:nvSpPr>
        <p:spPr bwMode="auto">
          <a:xfrm>
            <a:off x="7454900" y="3441700"/>
            <a:ext cx="368300" cy="368300"/>
          </a:xfrm>
          <a:prstGeom prst="curvedRightArrow">
            <a:avLst>
              <a:gd name="adj1" fmla="val 20000"/>
              <a:gd name="adj2" fmla="val 40000"/>
              <a:gd name="adj3" fmla="val 33333"/>
            </a:avLst>
          </a:pr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6736" name="AutoShape 1042"/>
          <p:cNvSpPr>
            <a:spLocks noChangeArrowheads="1"/>
          </p:cNvSpPr>
          <p:nvPr/>
        </p:nvSpPr>
        <p:spPr bwMode="auto">
          <a:xfrm>
            <a:off x="8115300" y="3403600"/>
            <a:ext cx="457200" cy="469900"/>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0 60000 65536"/>
              <a:gd name="T10" fmla="*/ 0 60000 65536"/>
              <a:gd name="T11" fmla="*/ 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noFill/>
          <a:ln w="19050">
            <a:solidFill>
              <a:schemeClr val="tx1"/>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6737" name="Oval 1043"/>
          <p:cNvSpPr>
            <a:spLocks noChangeArrowheads="1"/>
          </p:cNvSpPr>
          <p:nvPr/>
        </p:nvSpPr>
        <p:spPr bwMode="auto">
          <a:xfrm>
            <a:off x="6591300" y="4114800"/>
            <a:ext cx="469900" cy="368300"/>
          </a:xfrm>
          <a:prstGeom prst="ellipse">
            <a:avLst/>
          </a:prstGeom>
          <a:noFill/>
          <a:ln w="19050" cap="rnd">
            <a:solidFill>
              <a:srgbClr val="FF0000"/>
            </a:solidFill>
            <a:prstDash val="sysDot"/>
            <a:round/>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6738" name="AutoShape 1044"/>
          <p:cNvSpPr>
            <a:spLocks noChangeArrowheads="1"/>
          </p:cNvSpPr>
          <p:nvPr/>
        </p:nvSpPr>
        <p:spPr bwMode="auto">
          <a:xfrm>
            <a:off x="7302500" y="4076700"/>
            <a:ext cx="469900" cy="406400"/>
          </a:xfrm>
          <a:prstGeom prst="triangle">
            <a:avLst>
              <a:gd name="adj" fmla="val 50000"/>
            </a:avLst>
          </a:prstGeom>
          <a:noFill/>
          <a:ln w="19050">
            <a:solidFill>
              <a:srgbClr val="FF0000"/>
            </a:solidFill>
            <a:prstDash val="sysDot"/>
            <a:miter lim="800000"/>
            <a:headEnd/>
            <a:tailEnd/>
          </a:ln>
        </p:spPr>
        <p:txBody>
          <a:bodyPr wrap="none" lIns="90000" tIns="46800" rIns="90000" bIns="46800" anchor="ctr">
            <a:prstTxWarp prst="textNoShape">
              <a:avLst/>
            </a:prstTxWarp>
            <a:spAutoFit/>
          </a:bodyPr>
          <a:lstStyle/>
          <a:p>
            <a:endParaRPr lang="it-IT">
              <a:latin typeface="Calibri" pitchFamily="-108" charset="0"/>
            </a:endParaRPr>
          </a:p>
        </p:txBody>
      </p:sp>
      <p:sp>
        <p:nvSpPr>
          <p:cNvPr id="286739" name="AutoShape 1045"/>
          <p:cNvSpPr>
            <a:spLocks noChangeArrowheads="1"/>
          </p:cNvSpPr>
          <p:nvPr/>
        </p:nvSpPr>
        <p:spPr bwMode="auto">
          <a:xfrm>
            <a:off x="8001000" y="4076700"/>
            <a:ext cx="609600" cy="330200"/>
          </a:xfrm>
          <a:prstGeom prst="wedgeEllipseCallout">
            <a:avLst>
              <a:gd name="adj1" fmla="val -43750"/>
              <a:gd name="adj2" fmla="val 70000"/>
            </a:avLst>
          </a:prstGeom>
          <a:noFill/>
          <a:ln w="19050">
            <a:solidFill>
              <a:srgbClr val="FF0000"/>
            </a:solidFill>
            <a:prstDash val="sysDot"/>
            <a:miter lim="800000"/>
            <a:headEnd/>
            <a:tailEnd/>
          </a:ln>
        </p:spPr>
        <p:txBody>
          <a:bodyPr lIns="90000" tIns="46800" rIns="90000" bIns="46800">
            <a:prstTxWarp prst="textNoShape">
              <a:avLst/>
            </a:prstTxWarp>
          </a:bodyPr>
          <a:lstStyle/>
          <a:p>
            <a:endParaRPr lang="it-IT">
              <a:latin typeface="Calibri" pitchFamily="-108" charset="0"/>
            </a:endParaRPr>
          </a:p>
        </p:txBody>
      </p:sp>
      <p:sp>
        <p:nvSpPr>
          <p:cNvPr id="286740" name="Rectangle 1046"/>
          <p:cNvSpPr>
            <a:spLocks noChangeArrowheads="1"/>
          </p:cNvSpPr>
          <p:nvPr/>
        </p:nvSpPr>
        <p:spPr bwMode="auto">
          <a:xfrm>
            <a:off x="7010400" y="4711700"/>
            <a:ext cx="1079500" cy="304800"/>
          </a:xfrm>
          <a:prstGeom prst="rect">
            <a:avLst/>
          </a:prstGeom>
          <a:no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6741" name="Rectangle 1047"/>
          <p:cNvSpPr>
            <a:spLocks noChangeArrowheads="1"/>
          </p:cNvSpPr>
          <p:nvPr/>
        </p:nvSpPr>
        <p:spPr bwMode="auto">
          <a:xfrm>
            <a:off x="7226300" y="4927600"/>
            <a:ext cx="1079500" cy="304800"/>
          </a:xfrm>
          <a:prstGeom prst="rect">
            <a:avLst/>
          </a:prstGeom>
          <a:noFill/>
          <a:ln w="19050">
            <a:solidFill>
              <a:schemeClr val="accent2"/>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286742" name="Rectangle 1048"/>
          <p:cNvSpPr>
            <a:spLocks noChangeArrowheads="1"/>
          </p:cNvSpPr>
          <p:nvPr/>
        </p:nvSpPr>
        <p:spPr bwMode="auto">
          <a:xfrm>
            <a:off x="7442200" y="5143500"/>
            <a:ext cx="1079500" cy="304800"/>
          </a:xfrm>
          <a:prstGeom prst="rect">
            <a:avLst/>
          </a:prstGeom>
          <a:noFill/>
          <a:ln w="19050">
            <a:solidFill>
              <a:srgbClr val="FF0000"/>
            </a:solidFill>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7746" name="Rectangle 1028"/>
          <p:cNvSpPr>
            <a:spLocks noChangeArrowheads="1"/>
          </p:cNvSpPr>
          <p:nvPr/>
        </p:nvSpPr>
        <p:spPr bwMode="auto">
          <a:xfrm>
            <a:off x="71438" y="1341438"/>
            <a:ext cx="8964612" cy="4967287"/>
          </a:xfrm>
          <a:prstGeom prst="rect">
            <a:avLst/>
          </a:prstGeom>
          <a:solidFill>
            <a:schemeClr val="bg1">
              <a:alpha val="9019"/>
            </a:schemeClr>
          </a:solidFill>
          <a:ln w="9525" cap="rnd">
            <a:solidFill>
              <a:schemeClr val="tx1"/>
            </a:solidFill>
            <a:prstDash val="sysDot"/>
            <a:miter lim="800000"/>
            <a:headEnd/>
            <a:tailEnd/>
          </a:ln>
        </p:spPr>
        <p:txBody>
          <a:bodyPr wrap="none" anchor="ctr">
            <a:prstTxWarp prst="textNoShape">
              <a:avLst/>
            </a:prstTxWarp>
          </a:bodyPr>
          <a:lstStyle/>
          <a:p>
            <a:endParaRPr lang="it-IT">
              <a:latin typeface="Calibri" pitchFamily="-108" charset="0"/>
            </a:endParaRPr>
          </a:p>
        </p:txBody>
      </p:sp>
      <p:sp>
        <p:nvSpPr>
          <p:cNvPr id="287747" name="Rectangle 1029"/>
          <p:cNvSpPr>
            <a:spLocks noChangeArrowheads="1"/>
          </p:cNvSpPr>
          <p:nvPr/>
        </p:nvSpPr>
        <p:spPr bwMode="auto">
          <a:xfrm>
            <a:off x="4716463" y="1844675"/>
            <a:ext cx="1919287" cy="2159000"/>
          </a:xfrm>
          <a:prstGeom prst="rect">
            <a:avLst/>
          </a:prstGeom>
          <a:solidFill>
            <a:schemeClr val="accent1">
              <a:alpha val="9019"/>
            </a:scheme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108" charset="0"/>
            </a:endParaRPr>
          </a:p>
        </p:txBody>
      </p:sp>
      <p:sp>
        <p:nvSpPr>
          <p:cNvPr id="287748" name="Rectangle 1030"/>
          <p:cNvSpPr>
            <a:spLocks noChangeArrowheads="1"/>
          </p:cNvSpPr>
          <p:nvPr/>
        </p:nvSpPr>
        <p:spPr bwMode="auto">
          <a:xfrm>
            <a:off x="6788150" y="1844675"/>
            <a:ext cx="1944688" cy="2174875"/>
          </a:xfrm>
          <a:prstGeom prst="rect">
            <a:avLst/>
          </a:prstGeom>
          <a:solidFill>
            <a:srgbClr val="FFCC00">
              <a:alpha val="9019"/>
            </a:srgb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108" charset="0"/>
            </a:endParaRPr>
          </a:p>
        </p:txBody>
      </p:sp>
      <p:sp>
        <p:nvSpPr>
          <p:cNvPr id="287749" name="Rectangle 1031"/>
          <p:cNvSpPr>
            <a:spLocks noChangeArrowheads="1"/>
          </p:cNvSpPr>
          <p:nvPr/>
        </p:nvSpPr>
        <p:spPr bwMode="auto">
          <a:xfrm>
            <a:off x="6796088" y="4084638"/>
            <a:ext cx="1944687" cy="566737"/>
          </a:xfrm>
          <a:prstGeom prst="rect">
            <a:avLst/>
          </a:prstGeom>
          <a:solidFill>
            <a:srgbClr val="FFCC00">
              <a:alpha val="9019"/>
            </a:srgb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108" charset="0"/>
            </a:endParaRPr>
          </a:p>
        </p:txBody>
      </p:sp>
      <p:sp>
        <p:nvSpPr>
          <p:cNvPr id="287750" name="Rectangle 1032"/>
          <p:cNvSpPr>
            <a:spLocks noChangeArrowheads="1"/>
          </p:cNvSpPr>
          <p:nvPr/>
        </p:nvSpPr>
        <p:spPr bwMode="auto">
          <a:xfrm>
            <a:off x="4716463" y="4076700"/>
            <a:ext cx="1919287" cy="563563"/>
          </a:xfrm>
          <a:prstGeom prst="rect">
            <a:avLst/>
          </a:prstGeom>
          <a:solidFill>
            <a:schemeClr val="accent1">
              <a:alpha val="9019"/>
            </a:schemeClr>
          </a:solidFill>
          <a:ln w="9525">
            <a:solidFill>
              <a:schemeClr val="tx1"/>
            </a:solidFill>
            <a:prstDash val="dash"/>
            <a:miter lim="800000"/>
            <a:headEnd/>
            <a:tailEnd/>
          </a:ln>
        </p:spPr>
        <p:txBody>
          <a:bodyPr wrap="none" anchor="ctr">
            <a:prstTxWarp prst="textNoShape">
              <a:avLst/>
            </a:prstTxWarp>
          </a:bodyPr>
          <a:lstStyle/>
          <a:p>
            <a:endParaRPr lang="it-IT">
              <a:latin typeface="Calibri" pitchFamily="-108" charset="0"/>
            </a:endParaRPr>
          </a:p>
        </p:txBody>
      </p:sp>
      <p:sp>
        <p:nvSpPr>
          <p:cNvPr id="287751" name="Rectangle 1033"/>
          <p:cNvSpPr>
            <a:spLocks noChangeArrowheads="1"/>
          </p:cNvSpPr>
          <p:nvPr/>
        </p:nvSpPr>
        <p:spPr bwMode="auto">
          <a:xfrm>
            <a:off x="542925" y="0"/>
            <a:ext cx="5791200" cy="579438"/>
          </a:xfrm>
          <a:prstGeom prst="rect">
            <a:avLst/>
          </a:prstGeom>
          <a:noFill/>
          <a:ln w="9525">
            <a:noFill/>
            <a:prstDash val="sysDot"/>
            <a:miter lim="800000"/>
            <a:headEnd/>
            <a:tailEnd/>
          </a:ln>
        </p:spPr>
        <p:txBody>
          <a:bodyPr>
            <a:prstTxWarp prst="textNoShape">
              <a:avLst/>
            </a:prstTxWarp>
            <a:spAutoFit/>
          </a:bodyPr>
          <a:lstStyle/>
          <a:p>
            <a:r>
              <a:rPr lang="it-IT" sz="3200" b="1">
                <a:latin typeface="Tahoma" pitchFamily="-108" charset="0"/>
                <a:ea typeface="Times New Roman" pitchFamily="-108" charset="0"/>
                <a:cs typeface="Times New Roman" pitchFamily="-108" charset="0"/>
              </a:rPr>
              <a:t>Argomento analogico</a:t>
            </a:r>
          </a:p>
        </p:txBody>
      </p:sp>
      <p:sp>
        <p:nvSpPr>
          <p:cNvPr id="287752" name="Rectangle 1034"/>
          <p:cNvSpPr>
            <a:spLocks noChangeArrowheads="1"/>
          </p:cNvSpPr>
          <p:nvPr/>
        </p:nvSpPr>
        <p:spPr bwMode="auto">
          <a:xfrm>
            <a:off x="323850" y="2111375"/>
            <a:ext cx="3903663" cy="3862388"/>
          </a:xfrm>
          <a:prstGeom prst="rect">
            <a:avLst/>
          </a:prstGeom>
          <a:solidFill>
            <a:srgbClr val="FFFFFF">
              <a:alpha val="0"/>
            </a:srgbClr>
          </a:solidFill>
          <a:ln w="9525">
            <a:noFill/>
            <a:miter lim="800000"/>
            <a:headEnd/>
            <a:tailEnd/>
          </a:ln>
        </p:spPr>
        <p:txBody>
          <a:bodyPr>
            <a:prstTxWarp prst="textNoShape">
              <a:avLst/>
            </a:prstTxWarp>
          </a:bodyPr>
          <a:lstStyle/>
          <a:p>
            <a:pPr marL="263525" indent="-263525">
              <a:lnSpc>
                <a:spcPct val="90000"/>
              </a:lnSpc>
              <a:spcBef>
                <a:spcPct val="20000"/>
              </a:spcBef>
              <a:buClr>
                <a:srgbClr val="FF0000"/>
              </a:buClr>
              <a:buSzPct val="160000"/>
            </a:pPr>
            <a:r>
              <a:rPr lang="it-IT" b="1">
                <a:solidFill>
                  <a:schemeClr val="accent2"/>
                </a:solidFill>
                <a:latin typeface="Calibri" pitchFamily="-108" charset="0"/>
              </a:rPr>
              <a:t>Premessa analogica</a:t>
            </a:r>
            <a:r>
              <a:rPr lang="it-IT" b="1">
                <a:latin typeface="Calibri" pitchFamily="-108" charset="0"/>
              </a:rPr>
              <a:t>:</a:t>
            </a:r>
            <a:r>
              <a:rPr lang="it-IT">
                <a:latin typeface="Calibri" pitchFamily="-108" charset="0"/>
              </a:rPr>
              <a:t/>
            </a:r>
            <a:br>
              <a:rPr lang="it-IT">
                <a:latin typeface="Calibri" pitchFamily="-108" charset="0"/>
              </a:rPr>
            </a:br>
            <a:r>
              <a:rPr lang="it-IT">
                <a:latin typeface="Calibri" pitchFamily="-108" charset="0"/>
              </a:rPr>
              <a:t>il caso A e il caso B </a:t>
            </a:r>
            <a:br>
              <a:rPr lang="it-IT">
                <a:latin typeface="Calibri" pitchFamily="-108" charset="0"/>
              </a:rPr>
            </a:br>
            <a:r>
              <a:rPr lang="it-IT">
                <a:latin typeface="Calibri" pitchFamily="-108" charset="0"/>
              </a:rPr>
              <a:t>hanno in comune </a:t>
            </a:r>
            <a:br>
              <a:rPr lang="it-IT">
                <a:latin typeface="Calibri" pitchFamily="-108" charset="0"/>
              </a:rPr>
            </a:br>
            <a:r>
              <a:rPr lang="it-IT">
                <a:latin typeface="Calibri" pitchFamily="-108" charset="0"/>
              </a:rPr>
              <a:t>le caratteristiche </a:t>
            </a:r>
            <a:br>
              <a:rPr lang="it-IT">
                <a:latin typeface="Calibri" pitchFamily="-108" charset="0"/>
              </a:rPr>
            </a:br>
            <a:r>
              <a:rPr lang="it-IT" i="1">
                <a:latin typeface="Calibri" pitchFamily="-108" charset="0"/>
              </a:rPr>
              <a:t>c</a:t>
            </a:r>
            <a:r>
              <a:rPr lang="it-IT" i="1" baseline="-25000">
                <a:latin typeface="Calibri" pitchFamily="-108" charset="0"/>
              </a:rPr>
              <a:t>1</a:t>
            </a:r>
            <a:r>
              <a:rPr lang="it-IT" i="1">
                <a:latin typeface="Calibri" pitchFamily="-108" charset="0"/>
              </a:rPr>
              <a:t>,…,c</a:t>
            </a:r>
            <a:r>
              <a:rPr lang="it-IT" i="1" baseline="-25000">
                <a:latin typeface="Calibri" pitchFamily="-108" charset="0"/>
              </a:rPr>
              <a:t>n</a:t>
            </a:r>
          </a:p>
          <a:p>
            <a:pPr marL="263525" indent="-263525">
              <a:lnSpc>
                <a:spcPct val="90000"/>
              </a:lnSpc>
              <a:spcBef>
                <a:spcPct val="20000"/>
              </a:spcBef>
              <a:buClr>
                <a:srgbClr val="FF0000"/>
              </a:buClr>
              <a:buSzPct val="160000"/>
            </a:pPr>
            <a:endParaRPr lang="it-IT" i="1" baseline="-25000">
              <a:latin typeface="Calibri" pitchFamily="-108" charset="0"/>
            </a:endParaRPr>
          </a:p>
          <a:p>
            <a:pPr marL="263525" indent="-263525">
              <a:lnSpc>
                <a:spcPct val="90000"/>
              </a:lnSpc>
              <a:spcBef>
                <a:spcPct val="20000"/>
              </a:spcBef>
              <a:buClr>
                <a:srgbClr val="FF0000"/>
              </a:buClr>
              <a:buSzPct val="160000"/>
            </a:pPr>
            <a:endParaRPr lang="it-IT" i="1" baseline="-25000">
              <a:latin typeface="Calibri" pitchFamily="-108" charset="0"/>
            </a:endParaRPr>
          </a:p>
          <a:p>
            <a:pPr marL="263525" indent="-263525">
              <a:lnSpc>
                <a:spcPct val="90000"/>
              </a:lnSpc>
              <a:spcBef>
                <a:spcPct val="20000"/>
              </a:spcBef>
              <a:buClr>
                <a:srgbClr val="FF0000"/>
              </a:buClr>
              <a:buSzPct val="160000"/>
            </a:pPr>
            <a:r>
              <a:rPr lang="it-IT" b="1">
                <a:solidFill>
                  <a:schemeClr val="accent2"/>
                </a:solidFill>
                <a:latin typeface="Calibri" pitchFamily="-108" charset="0"/>
              </a:rPr>
              <a:t>Premessa attributiva</a:t>
            </a:r>
            <a:r>
              <a:rPr lang="it-IT" b="1">
                <a:latin typeface="Calibri" pitchFamily="-108" charset="0"/>
              </a:rPr>
              <a:t>:</a:t>
            </a:r>
            <a:r>
              <a:rPr lang="it-IT">
                <a:latin typeface="Calibri" pitchFamily="-108" charset="0"/>
              </a:rPr>
              <a:t> </a:t>
            </a:r>
          </a:p>
          <a:p>
            <a:pPr marL="263525" indent="-263525">
              <a:lnSpc>
                <a:spcPct val="90000"/>
              </a:lnSpc>
              <a:spcBef>
                <a:spcPct val="20000"/>
              </a:spcBef>
              <a:buClr>
                <a:srgbClr val="FF0000"/>
              </a:buClr>
              <a:buSzPct val="160000"/>
            </a:pPr>
            <a:r>
              <a:rPr lang="it-IT">
                <a:latin typeface="Calibri" pitchFamily="-108" charset="0"/>
              </a:rPr>
              <a:t>	il caso A presenta l’ulteriore caratteristica </a:t>
            </a:r>
            <a:r>
              <a:rPr lang="it-IT" i="1">
                <a:latin typeface="Calibri" pitchFamily="-108" charset="0"/>
              </a:rPr>
              <a:t>x</a:t>
            </a:r>
          </a:p>
          <a:p>
            <a:pPr marL="263525" indent="-263525">
              <a:lnSpc>
                <a:spcPct val="90000"/>
              </a:lnSpc>
              <a:spcBef>
                <a:spcPct val="20000"/>
              </a:spcBef>
              <a:buClr>
                <a:srgbClr val="FF0000"/>
              </a:buClr>
              <a:buSzPct val="160000"/>
            </a:pPr>
            <a:endParaRPr lang="it-IT" i="1">
              <a:latin typeface="Calibri" pitchFamily="-108" charset="0"/>
            </a:endParaRPr>
          </a:p>
          <a:p>
            <a:pPr marL="263525" indent="-263525">
              <a:lnSpc>
                <a:spcPct val="90000"/>
              </a:lnSpc>
              <a:spcBef>
                <a:spcPct val="20000"/>
              </a:spcBef>
              <a:buClr>
                <a:srgbClr val="FF0000"/>
              </a:buClr>
              <a:buSzPct val="160000"/>
            </a:pPr>
            <a:endParaRPr lang="it-IT" i="1">
              <a:latin typeface="Calibri" pitchFamily="-108" charset="0"/>
            </a:endParaRPr>
          </a:p>
          <a:p>
            <a:pPr marL="263525" indent="-263525">
              <a:lnSpc>
                <a:spcPct val="90000"/>
              </a:lnSpc>
              <a:spcBef>
                <a:spcPct val="20000"/>
              </a:spcBef>
              <a:buClr>
                <a:srgbClr val="FF0000"/>
              </a:buClr>
              <a:buSzPct val="160000"/>
            </a:pPr>
            <a:r>
              <a:rPr lang="it-IT" b="1">
                <a:solidFill>
                  <a:schemeClr val="accent2"/>
                </a:solidFill>
                <a:latin typeface="Calibri" pitchFamily="-108" charset="0"/>
              </a:rPr>
              <a:t>Conclusione</a:t>
            </a:r>
            <a:r>
              <a:rPr lang="it-IT" b="1">
                <a:latin typeface="Calibri" pitchFamily="-108" charset="0"/>
              </a:rPr>
              <a:t>:</a:t>
            </a:r>
            <a:r>
              <a:rPr lang="it-IT">
                <a:latin typeface="Calibri" pitchFamily="-108" charset="0"/>
              </a:rPr>
              <a:t> anche il caso B presenta la caratteristica </a:t>
            </a:r>
            <a:r>
              <a:rPr lang="it-IT" i="1">
                <a:latin typeface="Calibri" pitchFamily="-108" charset="0"/>
              </a:rPr>
              <a:t>x</a:t>
            </a:r>
            <a:endParaRPr lang="it-IT">
              <a:latin typeface="Calibri" pitchFamily="-108" charset="0"/>
            </a:endParaRPr>
          </a:p>
        </p:txBody>
      </p:sp>
      <p:sp>
        <p:nvSpPr>
          <p:cNvPr id="287753" name="Text Box 1035"/>
          <p:cNvSpPr txBox="1">
            <a:spLocks noChangeArrowheads="1"/>
          </p:cNvSpPr>
          <p:nvPr/>
        </p:nvSpPr>
        <p:spPr bwMode="auto">
          <a:xfrm>
            <a:off x="5365750" y="2108200"/>
            <a:ext cx="720725" cy="457200"/>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108" charset="0"/>
              </a:rPr>
              <a:t>A</a:t>
            </a:r>
          </a:p>
        </p:txBody>
      </p:sp>
      <p:sp>
        <p:nvSpPr>
          <p:cNvPr id="287754" name="Text Box 1036"/>
          <p:cNvSpPr txBox="1">
            <a:spLocks noChangeArrowheads="1"/>
          </p:cNvSpPr>
          <p:nvPr/>
        </p:nvSpPr>
        <p:spPr bwMode="auto">
          <a:xfrm>
            <a:off x="7380288" y="2108200"/>
            <a:ext cx="720725" cy="457200"/>
          </a:xfrm>
          <a:prstGeom prst="rect">
            <a:avLst/>
          </a:prstGeom>
          <a:noFill/>
          <a:ln w="9525" cap="rnd">
            <a:noFill/>
            <a:prstDash val="sysDot"/>
            <a:miter lim="800000"/>
            <a:headEnd/>
            <a:tailEnd/>
          </a:ln>
        </p:spPr>
        <p:txBody>
          <a:bodyPr>
            <a:prstTxWarp prst="textNoShape">
              <a:avLst/>
            </a:prstTxWarp>
            <a:spAutoFit/>
          </a:bodyPr>
          <a:lstStyle/>
          <a:p>
            <a:r>
              <a:rPr lang="it-IT" b="1">
                <a:latin typeface="Comic Sans MS" pitchFamily="-108" charset="0"/>
              </a:rPr>
              <a:t>B</a:t>
            </a:r>
          </a:p>
        </p:txBody>
      </p:sp>
      <p:sp>
        <p:nvSpPr>
          <p:cNvPr id="1856525" name="AutoShape 1037"/>
          <p:cNvSpPr>
            <a:spLocks noChangeArrowheads="1"/>
          </p:cNvSpPr>
          <p:nvPr/>
        </p:nvSpPr>
        <p:spPr bwMode="auto">
          <a:xfrm>
            <a:off x="4859338" y="4076700"/>
            <a:ext cx="576262" cy="576263"/>
          </a:xfrm>
          <a:prstGeom prst="sun">
            <a:avLst>
              <a:gd name="adj" fmla="val 25000"/>
            </a:avLst>
          </a:prstGeom>
          <a:gradFill rotWithShape="1">
            <a:gsLst>
              <a:gs pos="0">
                <a:schemeClr val="accent1">
                  <a:gamma/>
                  <a:shade val="46275"/>
                  <a:invGamma/>
                </a:schemeClr>
              </a:gs>
              <a:gs pos="50000">
                <a:schemeClr val="accent1">
                  <a:alpha val="94000"/>
                </a:schemeClr>
              </a:gs>
              <a:gs pos="100000">
                <a:schemeClr val="accent1">
                  <a:gamma/>
                  <a:shade val="46275"/>
                  <a:invGamma/>
                </a:schemeClr>
              </a:gs>
            </a:gsLst>
            <a:lin ang="18900000" scaled="1"/>
          </a:gradFill>
          <a:ln w="15875">
            <a:solidFill>
              <a:schemeClr val="tx1"/>
            </a:solidFill>
            <a:miter lim="800000"/>
            <a:headEnd/>
            <a:tailEnd/>
          </a:ln>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1856526" name="AutoShape 1038"/>
          <p:cNvSpPr>
            <a:spLocks noChangeArrowheads="1"/>
          </p:cNvSpPr>
          <p:nvPr/>
        </p:nvSpPr>
        <p:spPr bwMode="auto">
          <a:xfrm>
            <a:off x="6948488" y="4076700"/>
            <a:ext cx="576262" cy="576263"/>
          </a:xfrm>
          <a:prstGeom prst="sun">
            <a:avLst>
              <a:gd name="adj" fmla="val 25000"/>
            </a:avLst>
          </a:prstGeom>
          <a:gradFill rotWithShape="1">
            <a:gsLst>
              <a:gs pos="0">
                <a:schemeClr val="accent1">
                  <a:gamma/>
                  <a:shade val="46275"/>
                  <a:invGamma/>
                </a:schemeClr>
              </a:gs>
              <a:gs pos="50000">
                <a:schemeClr val="accent1">
                  <a:alpha val="94000"/>
                </a:schemeClr>
              </a:gs>
              <a:gs pos="100000">
                <a:schemeClr val="accent1">
                  <a:gamma/>
                  <a:shade val="46275"/>
                  <a:invGamma/>
                </a:schemeClr>
              </a:gs>
            </a:gsLst>
            <a:lin ang="18900000" scaled="1"/>
          </a:gradFill>
          <a:ln w="15875">
            <a:solidFill>
              <a:schemeClr val="tx1"/>
            </a:solidFill>
            <a:miter lim="800000"/>
            <a:headEnd/>
            <a:tailEnd/>
          </a:ln>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7757" name="Line 1039"/>
          <p:cNvSpPr>
            <a:spLocks noChangeShapeType="1"/>
          </p:cNvSpPr>
          <p:nvPr/>
        </p:nvSpPr>
        <p:spPr bwMode="auto">
          <a:xfrm flipH="1" flipV="1">
            <a:off x="7237413" y="4724400"/>
            <a:ext cx="0" cy="1009650"/>
          </a:xfrm>
          <a:prstGeom prst="line">
            <a:avLst/>
          </a:prstGeom>
          <a:noFill/>
          <a:ln w="38100">
            <a:solidFill>
              <a:schemeClr val="tx1"/>
            </a:solidFill>
            <a:prstDash val="sysDot"/>
            <a:round/>
            <a:headEnd/>
            <a:tailEnd type="oval" w="med" len="med"/>
          </a:ln>
        </p:spPr>
        <p:txBody>
          <a:bodyPr>
            <a:prstTxWarp prst="textNoShape">
              <a:avLst/>
            </a:prstTxWarp>
          </a:bodyPr>
          <a:lstStyle/>
          <a:p>
            <a:endParaRPr lang="it-IT"/>
          </a:p>
        </p:txBody>
      </p:sp>
      <p:sp>
        <p:nvSpPr>
          <p:cNvPr id="287758" name="Line 1040"/>
          <p:cNvSpPr>
            <a:spLocks noChangeShapeType="1"/>
          </p:cNvSpPr>
          <p:nvPr/>
        </p:nvSpPr>
        <p:spPr bwMode="auto">
          <a:xfrm flipV="1">
            <a:off x="3571875" y="4503738"/>
            <a:ext cx="979488" cy="12700"/>
          </a:xfrm>
          <a:prstGeom prst="line">
            <a:avLst/>
          </a:prstGeom>
          <a:noFill/>
          <a:ln w="38100">
            <a:solidFill>
              <a:schemeClr val="tx1"/>
            </a:solidFill>
            <a:prstDash val="sysDot"/>
            <a:round/>
            <a:headEnd/>
            <a:tailEnd type="oval" w="med" len="med"/>
          </a:ln>
        </p:spPr>
        <p:txBody>
          <a:bodyPr>
            <a:prstTxWarp prst="textNoShape">
              <a:avLst/>
            </a:prstTxWarp>
          </a:bodyPr>
          <a:lstStyle/>
          <a:p>
            <a:endParaRPr lang="it-IT"/>
          </a:p>
        </p:txBody>
      </p:sp>
      <p:sp>
        <p:nvSpPr>
          <p:cNvPr id="287759" name="Line 1041"/>
          <p:cNvSpPr>
            <a:spLocks noChangeShapeType="1"/>
          </p:cNvSpPr>
          <p:nvPr/>
        </p:nvSpPr>
        <p:spPr bwMode="auto">
          <a:xfrm>
            <a:off x="4013200" y="5707063"/>
            <a:ext cx="3295650" cy="26987"/>
          </a:xfrm>
          <a:prstGeom prst="line">
            <a:avLst/>
          </a:prstGeom>
          <a:noFill/>
          <a:ln w="38100">
            <a:solidFill>
              <a:schemeClr val="tx1"/>
            </a:solidFill>
            <a:prstDash val="sysDot"/>
            <a:round/>
            <a:headEnd/>
            <a:tailEnd/>
          </a:ln>
        </p:spPr>
        <p:txBody>
          <a:bodyPr>
            <a:prstTxWarp prst="textNoShape">
              <a:avLst/>
            </a:prstTxWarp>
          </a:bodyPr>
          <a:lstStyle/>
          <a:p>
            <a:endParaRPr lang="it-IT"/>
          </a:p>
        </p:txBody>
      </p:sp>
      <p:sp>
        <p:nvSpPr>
          <p:cNvPr id="287760" name="Freeform 1042"/>
          <p:cNvSpPr>
            <a:spLocks/>
          </p:cNvSpPr>
          <p:nvPr/>
        </p:nvSpPr>
        <p:spPr bwMode="auto">
          <a:xfrm rot="-3252914">
            <a:off x="4160838" y="2260600"/>
            <a:ext cx="2770187" cy="2227263"/>
          </a:xfrm>
          <a:custGeom>
            <a:avLst/>
            <a:gdLst>
              <a:gd name="T0" fmla="*/ 2147483647 w 3089"/>
              <a:gd name="T1" fmla="*/ 2147483647 h 2861"/>
              <a:gd name="T2" fmla="*/ 2147483647 w 3089"/>
              <a:gd name="T3" fmla="*/ 2147483647 h 2861"/>
              <a:gd name="T4" fmla="*/ 2147483647 w 3089"/>
              <a:gd name="T5" fmla="*/ 2147483647 h 2861"/>
              <a:gd name="T6" fmla="*/ 2147483647 w 3089"/>
              <a:gd name="T7" fmla="*/ 2147483647 h 2861"/>
              <a:gd name="T8" fmla="*/ 2147483647 w 3089"/>
              <a:gd name="T9" fmla="*/ 2147483647 h 2861"/>
              <a:gd name="T10" fmla="*/ 2147483647 w 3089"/>
              <a:gd name="T11" fmla="*/ 2147483647 h 2861"/>
              <a:gd name="T12" fmla="*/ 2147483647 w 3089"/>
              <a:gd name="T13" fmla="*/ 2147483647 h 2861"/>
              <a:gd name="T14" fmla="*/ 2147483647 w 3089"/>
              <a:gd name="T15" fmla="*/ 2147483647 h 2861"/>
              <a:gd name="T16" fmla="*/ 2147483647 w 3089"/>
              <a:gd name="T17" fmla="*/ 2147483647 h 2861"/>
              <a:gd name="T18" fmla="*/ 2147483647 w 3089"/>
              <a:gd name="T19" fmla="*/ 2147483647 h 2861"/>
              <a:gd name="T20" fmla="*/ 2147483647 w 3089"/>
              <a:gd name="T21" fmla="*/ 2147483647 h 2861"/>
              <a:gd name="T22" fmla="*/ 2147483647 w 3089"/>
              <a:gd name="T23" fmla="*/ 2147483647 h 2861"/>
              <a:gd name="T24" fmla="*/ 2147483647 w 3089"/>
              <a:gd name="T25" fmla="*/ 2147483647 h 2861"/>
              <a:gd name="T26" fmla="*/ 2147483647 w 3089"/>
              <a:gd name="T27" fmla="*/ 2147483647 h 2861"/>
              <a:gd name="T28" fmla="*/ 2147483647 w 3089"/>
              <a:gd name="T29" fmla="*/ 2147483647 h 28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89"/>
              <a:gd name="T46" fmla="*/ 0 h 2861"/>
              <a:gd name="T47" fmla="*/ 3089 w 3089"/>
              <a:gd name="T48" fmla="*/ 2861 h 28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89" h="2861">
                <a:moveTo>
                  <a:pt x="1104" y="669"/>
                </a:moveTo>
                <a:cubicBezTo>
                  <a:pt x="658" y="941"/>
                  <a:pt x="212" y="1214"/>
                  <a:pt x="106" y="1486"/>
                </a:cubicBezTo>
                <a:cubicBezTo>
                  <a:pt x="0" y="1758"/>
                  <a:pt x="204" y="2075"/>
                  <a:pt x="469" y="2302"/>
                </a:cubicBezTo>
                <a:cubicBezTo>
                  <a:pt x="734" y="2529"/>
                  <a:pt x="1377" y="2831"/>
                  <a:pt x="1694" y="2846"/>
                </a:cubicBezTo>
                <a:cubicBezTo>
                  <a:pt x="2011" y="2861"/>
                  <a:pt x="2265" y="2585"/>
                  <a:pt x="2374" y="2393"/>
                </a:cubicBezTo>
                <a:cubicBezTo>
                  <a:pt x="2483" y="2201"/>
                  <a:pt x="2237" y="1945"/>
                  <a:pt x="2350" y="1696"/>
                </a:cubicBezTo>
                <a:cubicBezTo>
                  <a:pt x="2463" y="1447"/>
                  <a:pt x="3021" y="1158"/>
                  <a:pt x="3055" y="896"/>
                </a:cubicBezTo>
                <a:cubicBezTo>
                  <a:pt x="3089" y="634"/>
                  <a:pt x="2672" y="250"/>
                  <a:pt x="2556" y="125"/>
                </a:cubicBezTo>
                <a:cubicBezTo>
                  <a:pt x="2440" y="0"/>
                  <a:pt x="2428" y="105"/>
                  <a:pt x="2360" y="143"/>
                </a:cubicBezTo>
                <a:cubicBezTo>
                  <a:pt x="2292" y="181"/>
                  <a:pt x="2183" y="219"/>
                  <a:pt x="2148" y="352"/>
                </a:cubicBezTo>
                <a:cubicBezTo>
                  <a:pt x="2113" y="485"/>
                  <a:pt x="2201" y="835"/>
                  <a:pt x="2148" y="941"/>
                </a:cubicBezTo>
                <a:cubicBezTo>
                  <a:pt x="2095" y="1047"/>
                  <a:pt x="1936" y="1025"/>
                  <a:pt x="1830" y="987"/>
                </a:cubicBezTo>
                <a:cubicBezTo>
                  <a:pt x="1724" y="949"/>
                  <a:pt x="1596" y="783"/>
                  <a:pt x="1513" y="715"/>
                </a:cubicBezTo>
                <a:cubicBezTo>
                  <a:pt x="1430" y="647"/>
                  <a:pt x="1391" y="593"/>
                  <a:pt x="1331" y="579"/>
                </a:cubicBezTo>
                <a:cubicBezTo>
                  <a:pt x="1271" y="565"/>
                  <a:pt x="1188" y="620"/>
                  <a:pt x="1150" y="631"/>
                </a:cubicBezTo>
              </a:path>
            </a:pathLst>
          </a:custGeom>
          <a:solidFill>
            <a:srgbClr val="CCFFFF">
              <a:alpha val="18823"/>
            </a:srgbClr>
          </a:solidFill>
          <a:ln w="38100" cap="rnd">
            <a:solidFill>
              <a:schemeClr val="tx1"/>
            </a:solidFill>
            <a:prstDash val="sysDot"/>
            <a:round/>
            <a:headEnd/>
            <a:tailEnd/>
          </a:ln>
        </p:spPr>
        <p:txBody>
          <a:bodyPr>
            <a:prstTxWarp prst="textNoShape">
              <a:avLst/>
            </a:prstTxWarp>
          </a:bodyPr>
          <a:lstStyle/>
          <a:p>
            <a:endParaRPr lang="it-IT">
              <a:latin typeface="Calibri" pitchFamily="-108" charset="0"/>
            </a:endParaRPr>
          </a:p>
        </p:txBody>
      </p:sp>
      <p:sp>
        <p:nvSpPr>
          <p:cNvPr id="287761" name="Freeform 1043"/>
          <p:cNvSpPr>
            <a:spLocks/>
          </p:cNvSpPr>
          <p:nvPr/>
        </p:nvSpPr>
        <p:spPr bwMode="auto">
          <a:xfrm rot="-3252914">
            <a:off x="6209507" y="2253456"/>
            <a:ext cx="2782888" cy="2232025"/>
          </a:xfrm>
          <a:custGeom>
            <a:avLst/>
            <a:gdLst>
              <a:gd name="T0" fmla="*/ 2147483647 w 3089"/>
              <a:gd name="T1" fmla="*/ 2147483647 h 2861"/>
              <a:gd name="T2" fmla="*/ 2147483647 w 3089"/>
              <a:gd name="T3" fmla="*/ 2147483647 h 2861"/>
              <a:gd name="T4" fmla="*/ 2147483647 w 3089"/>
              <a:gd name="T5" fmla="*/ 2147483647 h 2861"/>
              <a:gd name="T6" fmla="*/ 2147483647 w 3089"/>
              <a:gd name="T7" fmla="*/ 2147483647 h 2861"/>
              <a:gd name="T8" fmla="*/ 2147483647 w 3089"/>
              <a:gd name="T9" fmla="*/ 2147483647 h 2861"/>
              <a:gd name="T10" fmla="*/ 2147483647 w 3089"/>
              <a:gd name="T11" fmla="*/ 2147483647 h 2861"/>
              <a:gd name="T12" fmla="*/ 2147483647 w 3089"/>
              <a:gd name="T13" fmla="*/ 2147483647 h 2861"/>
              <a:gd name="T14" fmla="*/ 2147483647 w 3089"/>
              <a:gd name="T15" fmla="*/ 2147483647 h 2861"/>
              <a:gd name="T16" fmla="*/ 2147483647 w 3089"/>
              <a:gd name="T17" fmla="*/ 2147483647 h 2861"/>
              <a:gd name="T18" fmla="*/ 2147483647 w 3089"/>
              <a:gd name="T19" fmla="*/ 2147483647 h 2861"/>
              <a:gd name="T20" fmla="*/ 2147483647 w 3089"/>
              <a:gd name="T21" fmla="*/ 2147483647 h 2861"/>
              <a:gd name="T22" fmla="*/ 2147483647 w 3089"/>
              <a:gd name="T23" fmla="*/ 2147483647 h 2861"/>
              <a:gd name="T24" fmla="*/ 2147483647 w 3089"/>
              <a:gd name="T25" fmla="*/ 2147483647 h 2861"/>
              <a:gd name="T26" fmla="*/ 2147483647 w 3089"/>
              <a:gd name="T27" fmla="*/ 2147483647 h 2861"/>
              <a:gd name="T28" fmla="*/ 2147483647 w 3089"/>
              <a:gd name="T29" fmla="*/ 2147483647 h 28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089"/>
              <a:gd name="T46" fmla="*/ 0 h 2861"/>
              <a:gd name="T47" fmla="*/ 3089 w 3089"/>
              <a:gd name="T48" fmla="*/ 2861 h 28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089" h="2861">
                <a:moveTo>
                  <a:pt x="1104" y="669"/>
                </a:moveTo>
                <a:cubicBezTo>
                  <a:pt x="658" y="941"/>
                  <a:pt x="212" y="1214"/>
                  <a:pt x="106" y="1486"/>
                </a:cubicBezTo>
                <a:cubicBezTo>
                  <a:pt x="0" y="1758"/>
                  <a:pt x="204" y="2075"/>
                  <a:pt x="469" y="2302"/>
                </a:cubicBezTo>
                <a:cubicBezTo>
                  <a:pt x="734" y="2529"/>
                  <a:pt x="1377" y="2831"/>
                  <a:pt x="1694" y="2846"/>
                </a:cubicBezTo>
                <a:cubicBezTo>
                  <a:pt x="2011" y="2861"/>
                  <a:pt x="2265" y="2585"/>
                  <a:pt x="2374" y="2393"/>
                </a:cubicBezTo>
                <a:cubicBezTo>
                  <a:pt x="2483" y="2201"/>
                  <a:pt x="2237" y="1945"/>
                  <a:pt x="2350" y="1696"/>
                </a:cubicBezTo>
                <a:cubicBezTo>
                  <a:pt x="2463" y="1447"/>
                  <a:pt x="3021" y="1158"/>
                  <a:pt x="3055" y="896"/>
                </a:cubicBezTo>
                <a:cubicBezTo>
                  <a:pt x="3089" y="634"/>
                  <a:pt x="2672" y="250"/>
                  <a:pt x="2556" y="125"/>
                </a:cubicBezTo>
                <a:cubicBezTo>
                  <a:pt x="2440" y="0"/>
                  <a:pt x="2428" y="105"/>
                  <a:pt x="2360" y="143"/>
                </a:cubicBezTo>
                <a:cubicBezTo>
                  <a:pt x="2292" y="181"/>
                  <a:pt x="2183" y="219"/>
                  <a:pt x="2148" y="352"/>
                </a:cubicBezTo>
                <a:cubicBezTo>
                  <a:pt x="2113" y="485"/>
                  <a:pt x="2201" y="835"/>
                  <a:pt x="2148" y="941"/>
                </a:cubicBezTo>
                <a:cubicBezTo>
                  <a:pt x="2095" y="1047"/>
                  <a:pt x="1936" y="1025"/>
                  <a:pt x="1830" y="987"/>
                </a:cubicBezTo>
                <a:cubicBezTo>
                  <a:pt x="1724" y="949"/>
                  <a:pt x="1596" y="783"/>
                  <a:pt x="1513" y="715"/>
                </a:cubicBezTo>
                <a:cubicBezTo>
                  <a:pt x="1430" y="647"/>
                  <a:pt x="1391" y="593"/>
                  <a:pt x="1331" y="579"/>
                </a:cubicBezTo>
                <a:cubicBezTo>
                  <a:pt x="1271" y="565"/>
                  <a:pt x="1188" y="620"/>
                  <a:pt x="1150" y="631"/>
                </a:cubicBezTo>
              </a:path>
            </a:pathLst>
          </a:custGeom>
          <a:solidFill>
            <a:srgbClr val="FFCC00">
              <a:alpha val="18823"/>
            </a:srgbClr>
          </a:solidFill>
          <a:ln w="38100" cap="rnd">
            <a:solidFill>
              <a:schemeClr val="tx1"/>
            </a:solidFill>
            <a:prstDash val="sysDot"/>
            <a:round/>
            <a:headEnd/>
            <a:tailEnd/>
          </a:ln>
        </p:spPr>
        <p:txBody>
          <a:bodyPr>
            <a:prstTxWarp prst="textNoShape">
              <a:avLst/>
            </a:prstTxWarp>
          </a:bodyPr>
          <a:lstStyle/>
          <a:p>
            <a:endParaRPr lang="it-IT">
              <a:latin typeface="Calibri" pitchFamily="-108" charset="0"/>
            </a:endParaRPr>
          </a:p>
        </p:txBody>
      </p:sp>
      <p:sp>
        <p:nvSpPr>
          <p:cNvPr id="1856532" name="AutoShape 1044"/>
          <p:cNvSpPr>
            <a:spLocks noChangeArrowheads="1"/>
          </p:cNvSpPr>
          <p:nvPr/>
        </p:nvSpPr>
        <p:spPr bwMode="auto">
          <a:xfrm>
            <a:off x="5938838" y="3933825"/>
            <a:ext cx="865187" cy="792163"/>
          </a:xfrm>
          <a:prstGeom prst="rightArrow">
            <a:avLst>
              <a:gd name="adj1" fmla="val 46694"/>
              <a:gd name="adj2" fmla="val 43349"/>
            </a:avLst>
          </a:prstGeom>
          <a:gradFill rotWithShape="1">
            <a:gsLst>
              <a:gs pos="0">
                <a:srgbClr val="FF0000">
                  <a:gamma/>
                  <a:shade val="46275"/>
                  <a:invGamma/>
                </a:srgbClr>
              </a:gs>
              <a:gs pos="100000">
                <a:srgbClr val="FF0000">
                  <a:alpha val="99001"/>
                </a:srgbClr>
              </a:gs>
            </a:gsLst>
            <a:lin ang="5400000" scaled="1"/>
          </a:gradFill>
          <a:ln w="9525" cap="rnd">
            <a:solidFill>
              <a:schemeClr val="tx1"/>
            </a:solidFill>
            <a:prstDash val="sysDot"/>
            <a:miter lim="800000"/>
            <a:headEnd/>
            <a:tailEnd/>
          </a:ln>
          <a:effectLst>
            <a:outerShdw blurRad="63500" dist="107763" dir="2700000" algn="ctr" rotWithShape="0">
              <a:schemeClr val="bg2">
                <a:alpha val="50000"/>
              </a:schemeClr>
            </a:outerShdw>
          </a:effectLst>
        </p:spPr>
        <p:txBody>
          <a:bodyPr wrap="none" anchor="ctr">
            <a:prstTxWarp prst="textNoShape">
              <a:avLst/>
            </a:prstTxWarp>
          </a:bodyPr>
          <a:lstStyle/>
          <a:p>
            <a:pPr fontAlgn="auto">
              <a:spcBef>
                <a:spcPts val="0"/>
              </a:spcBef>
              <a:spcAft>
                <a:spcPts val="0"/>
              </a:spcAft>
              <a:defRPr/>
            </a:pPr>
            <a:endParaRPr lang="it-IT">
              <a:latin typeface="Arial" charset="0"/>
              <a:ea typeface="ＭＳ Ｐゴシック" charset="-128"/>
              <a:cs typeface="ＭＳ Ｐゴシック" charset="-128"/>
            </a:endParaRPr>
          </a:p>
        </p:txBody>
      </p:sp>
      <p:sp>
        <p:nvSpPr>
          <p:cNvPr id="287763" name="Text Box 1045"/>
          <p:cNvSpPr txBox="1">
            <a:spLocks noChangeArrowheads="1"/>
          </p:cNvSpPr>
          <p:nvPr/>
        </p:nvSpPr>
        <p:spPr bwMode="auto">
          <a:xfrm>
            <a:off x="4975225" y="4149725"/>
            <a:ext cx="333375" cy="396875"/>
          </a:xfrm>
          <a:prstGeom prst="rect">
            <a:avLst/>
          </a:prstGeom>
          <a:noFill/>
          <a:ln w="9525" cap="rnd">
            <a:noFill/>
            <a:prstDash val="sysDot"/>
            <a:miter lim="800000"/>
            <a:headEnd/>
            <a:tailEnd/>
          </a:ln>
        </p:spPr>
        <p:txBody>
          <a:bodyPr wrap="none">
            <a:prstTxWarp prst="textNoShape">
              <a:avLst/>
            </a:prstTxWarp>
            <a:spAutoFit/>
          </a:bodyPr>
          <a:lstStyle/>
          <a:p>
            <a:r>
              <a:rPr lang="it-IT" sz="2000">
                <a:latin typeface="Comic Sans MS" pitchFamily="-108" charset="0"/>
              </a:rPr>
              <a:t>x</a:t>
            </a:r>
          </a:p>
        </p:txBody>
      </p:sp>
      <p:sp>
        <p:nvSpPr>
          <p:cNvPr id="287764" name="Text Box 1046"/>
          <p:cNvSpPr txBox="1">
            <a:spLocks noChangeArrowheads="1"/>
          </p:cNvSpPr>
          <p:nvPr/>
        </p:nvSpPr>
        <p:spPr bwMode="auto">
          <a:xfrm>
            <a:off x="7077075" y="4149725"/>
            <a:ext cx="333375" cy="396875"/>
          </a:xfrm>
          <a:prstGeom prst="rect">
            <a:avLst/>
          </a:prstGeom>
          <a:noFill/>
          <a:ln w="9525" cap="rnd">
            <a:noFill/>
            <a:prstDash val="sysDot"/>
            <a:miter lim="800000"/>
            <a:headEnd/>
            <a:tailEnd/>
          </a:ln>
        </p:spPr>
        <p:txBody>
          <a:bodyPr wrap="none">
            <a:prstTxWarp prst="textNoShape">
              <a:avLst/>
            </a:prstTxWarp>
            <a:spAutoFit/>
          </a:bodyPr>
          <a:lstStyle/>
          <a:p>
            <a:r>
              <a:rPr lang="it-IT" sz="2000">
                <a:latin typeface="Comic Sans MS" pitchFamily="-108" charset="0"/>
              </a:rPr>
              <a:t>x</a:t>
            </a:r>
          </a:p>
        </p:txBody>
      </p:sp>
      <p:sp>
        <p:nvSpPr>
          <p:cNvPr id="287765" name="Line 1047"/>
          <p:cNvSpPr>
            <a:spLocks noChangeShapeType="1"/>
          </p:cNvSpPr>
          <p:nvPr/>
        </p:nvSpPr>
        <p:spPr bwMode="auto">
          <a:xfrm>
            <a:off x="2970213" y="3327400"/>
            <a:ext cx="1598612" cy="0"/>
          </a:xfrm>
          <a:prstGeom prst="line">
            <a:avLst/>
          </a:prstGeom>
          <a:noFill/>
          <a:ln w="38100">
            <a:solidFill>
              <a:schemeClr val="tx1"/>
            </a:solidFill>
            <a:prstDash val="sysDot"/>
            <a:round/>
            <a:headEnd/>
            <a:tailEnd type="oval" w="med" len="med"/>
          </a:ln>
        </p:spPr>
        <p:txBody>
          <a:bodyPr>
            <a:prstTxWarp prst="textNoShape">
              <a:avLst/>
            </a:prstTxWarp>
          </a:bodyPr>
          <a:lstStyle/>
          <a:p>
            <a:endParaRPr lang="it-IT"/>
          </a:p>
        </p:txBody>
      </p:sp>
      <p:sp>
        <p:nvSpPr>
          <p:cNvPr id="287766" name="Rectangle 1048"/>
          <p:cNvSpPr>
            <a:spLocks noChangeArrowheads="1"/>
          </p:cNvSpPr>
          <p:nvPr/>
        </p:nvSpPr>
        <p:spPr bwMode="auto">
          <a:xfrm>
            <a:off x="4932363" y="3259138"/>
            <a:ext cx="1222375" cy="457200"/>
          </a:xfrm>
          <a:prstGeom prst="rect">
            <a:avLst/>
          </a:prstGeom>
          <a:noFill/>
          <a:ln w="9525" cap="rnd">
            <a:noFill/>
            <a:prstDash val="sysDot"/>
            <a:miter lim="800000"/>
            <a:headEnd/>
            <a:tailEnd/>
          </a:ln>
        </p:spPr>
        <p:txBody>
          <a:bodyPr wrap="none">
            <a:prstTxWarp prst="textNoShape">
              <a:avLst/>
            </a:prstTxWarp>
            <a:spAutoFit/>
          </a:bodyPr>
          <a:lstStyle/>
          <a:p>
            <a:pPr>
              <a:spcBef>
                <a:spcPct val="20000"/>
              </a:spcBef>
              <a:buClr>
                <a:srgbClr val="FF0000"/>
              </a:buClr>
              <a:buSzPct val="130000"/>
              <a:buFontTx/>
              <a:buChar char="•"/>
            </a:pPr>
            <a:r>
              <a:rPr lang="it-IT" i="1">
                <a:latin typeface="Comic Sans MS" pitchFamily="-108" charset="0"/>
              </a:rPr>
              <a:t>c</a:t>
            </a:r>
            <a:r>
              <a:rPr lang="it-IT" i="1" baseline="-25000">
                <a:latin typeface="Comic Sans MS" pitchFamily="-108" charset="0"/>
              </a:rPr>
              <a:t>1</a:t>
            </a:r>
            <a:r>
              <a:rPr lang="it-IT" i="1">
                <a:latin typeface="Comic Sans MS" pitchFamily="-108" charset="0"/>
              </a:rPr>
              <a:t>,…,c</a:t>
            </a:r>
            <a:r>
              <a:rPr lang="it-IT" i="1" baseline="-25000">
                <a:latin typeface="Comic Sans MS" pitchFamily="-108" charset="0"/>
              </a:rPr>
              <a:t>n</a:t>
            </a:r>
          </a:p>
        </p:txBody>
      </p:sp>
      <p:sp>
        <p:nvSpPr>
          <p:cNvPr id="287767" name="Rectangle 1049"/>
          <p:cNvSpPr>
            <a:spLocks noChangeArrowheads="1"/>
          </p:cNvSpPr>
          <p:nvPr/>
        </p:nvSpPr>
        <p:spPr bwMode="auto">
          <a:xfrm>
            <a:off x="7065963" y="3259138"/>
            <a:ext cx="1222375" cy="457200"/>
          </a:xfrm>
          <a:prstGeom prst="rect">
            <a:avLst/>
          </a:prstGeom>
          <a:noFill/>
          <a:ln w="9525" cap="rnd">
            <a:noFill/>
            <a:prstDash val="sysDot"/>
            <a:miter lim="800000"/>
            <a:headEnd/>
            <a:tailEnd/>
          </a:ln>
        </p:spPr>
        <p:txBody>
          <a:bodyPr wrap="none">
            <a:prstTxWarp prst="textNoShape">
              <a:avLst/>
            </a:prstTxWarp>
            <a:spAutoFit/>
          </a:bodyPr>
          <a:lstStyle/>
          <a:p>
            <a:pPr>
              <a:spcBef>
                <a:spcPct val="20000"/>
              </a:spcBef>
              <a:buClr>
                <a:srgbClr val="FF0000"/>
              </a:buClr>
              <a:buSzPct val="130000"/>
              <a:buFontTx/>
              <a:buChar char="•"/>
            </a:pPr>
            <a:r>
              <a:rPr lang="it-IT" i="1">
                <a:latin typeface="Comic Sans MS" pitchFamily="-108" charset="0"/>
              </a:rPr>
              <a:t>c</a:t>
            </a:r>
            <a:r>
              <a:rPr lang="it-IT" i="1" baseline="-25000">
                <a:latin typeface="Comic Sans MS" pitchFamily="-108" charset="0"/>
              </a:rPr>
              <a:t>1</a:t>
            </a:r>
            <a:r>
              <a:rPr lang="it-IT" i="1">
                <a:latin typeface="Comic Sans MS" pitchFamily="-108" charset="0"/>
              </a:rPr>
              <a:t>,…,c</a:t>
            </a:r>
            <a:r>
              <a:rPr lang="it-IT" i="1" baseline="-25000">
                <a:latin typeface="Comic Sans MS" pitchFamily="-108" charset="0"/>
              </a:rPr>
              <a:t>n</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8770" name="Rectangle 1026"/>
          <p:cNvSpPr>
            <a:spLocks noChangeArrowheads="1"/>
          </p:cNvSpPr>
          <p:nvPr/>
        </p:nvSpPr>
        <p:spPr bwMode="auto">
          <a:xfrm>
            <a:off x="331788" y="1060450"/>
            <a:ext cx="8467725" cy="4889500"/>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7539" name="Rectangle 1027"/>
          <p:cNvSpPr>
            <a:spLocks noChangeArrowheads="1"/>
          </p:cNvSpPr>
          <p:nvPr/>
        </p:nvSpPr>
        <p:spPr bwMode="auto">
          <a:xfrm>
            <a:off x="0" y="161925"/>
            <a:ext cx="8491538" cy="4572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b="1">
                <a:effectLst>
                  <a:outerShdw blurRad="38100" dist="38100" dir="2700000" algn="tl">
                    <a:srgbClr val="DDDDDD"/>
                  </a:outerShdw>
                </a:effectLst>
                <a:latin typeface="Arial" charset="0"/>
                <a:ea typeface="ＭＳ Ｐゴシック" charset="-128"/>
                <a:cs typeface="ＭＳ Ｐゴシック" charset="-128"/>
              </a:rPr>
              <a:t>Inferenza induttiva e inferenza analogica</a:t>
            </a:r>
          </a:p>
        </p:txBody>
      </p:sp>
      <p:sp>
        <p:nvSpPr>
          <p:cNvPr id="288772" name="Rectangle 1028"/>
          <p:cNvSpPr>
            <a:spLocks noChangeArrowheads="1"/>
          </p:cNvSpPr>
          <p:nvPr/>
        </p:nvSpPr>
        <p:spPr bwMode="auto">
          <a:xfrm>
            <a:off x="1023938" y="1784350"/>
            <a:ext cx="7138987" cy="3013075"/>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108" charset="0"/>
              </a:rPr>
              <a:t>Sono connesse tra loro se si considera solo </a:t>
            </a:r>
            <a:r>
              <a:rPr lang="it-IT" b="1">
                <a:latin typeface="Calibri" pitchFamily="-108" charset="0"/>
              </a:rPr>
              <a:t>l’analogia positiva</a:t>
            </a:r>
            <a:r>
              <a:rPr lang="it-IT">
                <a:latin typeface="Calibri" pitchFamily="-108" charset="0"/>
              </a:rPr>
              <a:t>, ma sono irriducibili l’una all’altra se si considera anche </a:t>
            </a:r>
            <a:r>
              <a:rPr lang="it-IT" b="1">
                <a:latin typeface="Calibri" pitchFamily="-108" charset="0"/>
              </a:rPr>
              <a:t>l’analogia negativa</a:t>
            </a:r>
            <a:r>
              <a:rPr lang="it-IT">
                <a:latin typeface="Calibri" pitchFamily="-108" charset="0"/>
              </a:rPr>
              <a:t>.</a:t>
            </a:r>
          </a:p>
          <a:p>
            <a:pPr eaLnBrk="0" hangingPunct="0"/>
            <a:endParaRPr lang="it-IT">
              <a:latin typeface="Calibri" pitchFamily="-108" charset="0"/>
            </a:endParaRPr>
          </a:p>
          <a:p>
            <a:pPr eaLnBrk="0" hangingPunct="0"/>
            <a:r>
              <a:rPr lang="it-IT">
                <a:latin typeface="Calibri" pitchFamily="-108" charset="0"/>
              </a:rPr>
              <a:t>In quest’ultimo caso questi due tipi di inferenza risultano essere complementari tra loro e utili in situazioni differenti.</a:t>
            </a: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9794" name="Rectangle 1026"/>
          <p:cNvSpPr>
            <a:spLocks noChangeArrowheads="1"/>
          </p:cNvSpPr>
          <p:nvPr/>
        </p:nvSpPr>
        <p:spPr bwMode="auto">
          <a:xfrm>
            <a:off x="331788" y="1190625"/>
            <a:ext cx="8467725" cy="4759325"/>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8563" name="Rectangle 1027"/>
          <p:cNvSpPr>
            <a:spLocks noChangeArrowheads="1"/>
          </p:cNvSpPr>
          <p:nvPr/>
        </p:nvSpPr>
        <p:spPr bwMode="auto">
          <a:xfrm>
            <a:off x="533400" y="139700"/>
            <a:ext cx="7451725" cy="4572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b="1">
                <a:effectLst>
                  <a:outerShdw blurRad="38100" dist="38100" dir="2700000" algn="tl">
                    <a:srgbClr val="DDDDDD"/>
                  </a:outerShdw>
                </a:effectLst>
                <a:latin typeface="Arial" charset="0"/>
                <a:ea typeface="ＭＳ Ｐゴシック" charset="-128"/>
                <a:cs typeface="ＭＳ Ｐゴシック" charset="-128"/>
              </a:rPr>
              <a:t>Inferenza induttiva e inferenza analogica</a:t>
            </a:r>
          </a:p>
        </p:txBody>
      </p:sp>
      <p:sp>
        <p:nvSpPr>
          <p:cNvPr id="289796" name="Rectangle 1028"/>
          <p:cNvSpPr>
            <a:spLocks noChangeArrowheads="1"/>
          </p:cNvSpPr>
          <p:nvPr/>
        </p:nvSpPr>
        <p:spPr bwMode="auto">
          <a:xfrm>
            <a:off x="525463" y="1366838"/>
            <a:ext cx="6591300" cy="4714875"/>
          </a:xfrm>
          <a:prstGeom prst="rect">
            <a:avLst/>
          </a:prstGeom>
          <a:noFill/>
          <a:ln w="9525">
            <a:noFill/>
            <a:miter lim="800000"/>
            <a:headEnd/>
            <a:tailEnd/>
          </a:ln>
        </p:spPr>
        <p:txBody>
          <a:bodyPr>
            <a:prstTxWarp prst="textNoShape">
              <a:avLst/>
            </a:prstTxWarp>
            <a:spAutoFit/>
          </a:bodyPr>
          <a:lstStyle/>
          <a:p>
            <a:pPr eaLnBrk="0" hangingPunct="0"/>
            <a:r>
              <a:rPr lang="it-IT" sz="1900" b="1">
                <a:latin typeface="Calibri" pitchFamily="-108" charset="0"/>
              </a:rPr>
              <a:t>L’inferenza induttiva</a:t>
            </a:r>
            <a:r>
              <a:rPr lang="it-IT" sz="1900">
                <a:latin typeface="Calibri" pitchFamily="-108" charset="0"/>
              </a:rPr>
              <a:t> è utile quando non sappiamo con precisione come i casi osservati differiscano tra loro, e quindi non ne conosciamo esattamente </a:t>
            </a:r>
            <a:r>
              <a:rPr lang="it-IT" sz="1900" b="1">
                <a:latin typeface="Calibri" pitchFamily="-108" charset="0"/>
              </a:rPr>
              <a:t>l’analogia negativa</a:t>
            </a:r>
            <a:r>
              <a:rPr lang="it-IT" sz="1900">
                <a:latin typeface="Calibri" pitchFamily="-108" charset="0"/>
              </a:rPr>
              <a:t>, per cui un aumento del numero dei casi può aiutarci a trarre qualche conclusione su di essi.</a:t>
            </a:r>
          </a:p>
          <a:p>
            <a:pPr eaLnBrk="0" hangingPunct="0"/>
            <a:endParaRPr lang="it-IT" sz="1900">
              <a:latin typeface="Calibri" pitchFamily="-108" charset="0"/>
            </a:endParaRPr>
          </a:p>
          <a:p>
            <a:pPr eaLnBrk="0" hangingPunct="0"/>
            <a:endParaRPr lang="it-IT" sz="1900">
              <a:latin typeface="Calibri" pitchFamily="-108" charset="0"/>
            </a:endParaRPr>
          </a:p>
          <a:p>
            <a:pPr eaLnBrk="0" hangingPunct="0"/>
            <a:r>
              <a:rPr lang="it-IT" sz="1900" b="1">
                <a:latin typeface="Calibri" pitchFamily="-108" charset="0"/>
              </a:rPr>
              <a:t>L’inferenza analogica</a:t>
            </a:r>
            <a:r>
              <a:rPr lang="it-IT" sz="1900">
                <a:latin typeface="Calibri" pitchFamily="-108" charset="0"/>
              </a:rPr>
              <a:t> è utile quando non abbiamo osservato un numero elevato di casi, ma conosciamo con sufficiente precisione tanto </a:t>
            </a:r>
            <a:r>
              <a:rPr lang="it-IT" sz="1900" b="1">
                <a:latin typeface="Calibri" pitchFamily="-108" charset="0"/>
              </a:rPr>
              <a:t>l’analogia positiva</a:t>
            </a:r>
            <a:r>
              <a:rPr lang="it-IT" sz="1900">
                <a:latin typeface="Calibri" pitchFamily="-108" charset="0"/>
              </a:rPr>
              <a:t> quanto </a:t>
            </a:r>
            <a:r>
              <a:rPr lang="it-IT" sz="1900" b="1">
                <a:latin typeface="Calibri" pitchFamily="-108" charset="0"/>
              </a:rPr>
              <a:t>l’analogia negativa</a:t>
            </a:r>
            <a:r>
              <a:rPr lang="it-IT" sz="1900">
                <a:latin typeface="Calibri" pitchFamily="-108" charset="0"/>
              </a:rPr>
              <a:t> dei relativamente pochi casi osservati per cui l’analogia osservata può aiutarci a trarre qualche conclusione su di essi.</a:t>
            </a:r>
          </a:p>
          <a:p>
            <a:pPr eaLnBrk="0" hangingPunct="0"/>
            <a:endParaRPr lang="it-IT" sz="1900">
              <a:latin typeface="Calibri" pitchFamily="-108"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0818" name="Rectangle 1026"/>
          <p:cNvSpPr>
            <a:spLocks noChangeArrowheads="1"/>
          </p:cNvSpPr>
          <p:nvPr/>
        </p:nvSpPr>
        <p:spPr bwMode="auto">
          <a:xfrm>
            <a:off x="331788" y="1201738"/>
            <a:ext cx="8480425" cy="4748212"/>
          </a:xfrm>
          <a:prstGeom prst="rect">
            <a:avLst/>
          </a:prstGeom>
          <a:solidFill>
            <a:schemeClr val="bg1">
              <a:alpha val="70195"/>
            </a:schemeClr>
          </a:solidFill>
          <a:ln w="19050">
            <a:solidFill>
              <a:schemeClr val="tx1"/>
            </a:solidFill>
            <a:prstDash val="sysDot"/>
            <a:miter lim="800000"/>
            <a:headEnd/>
            <a:tailEnd/>
          </a:ln>
        </p:spPr>
        <p:txBody>
          <a:bodyPr lIns="90000" tIns="46800" rIns="90000" bIns="46800" anchor="ctr">
            <a:prstTxWarp prst="textNoShape">
              <a:avLst/>
            </a:prstTxWarp>
            <a:spAutoFit/>
          </a:bodyPr>
          <a:lstStyle/>
          <a:p>
            <a:endParaRPr lang="it-IT">
              <a:latin typeface="Calibri" pitchFamily="-108" charset="0"/>
            </a:endParaRPr>
          </a:p>
        </p:txBody>
      </p:sp>
      <p:sp>
        <p:nvSpPr>
          <p:cNvPr id="1859587" name="Rectangle 1027"/>
          <p:cNvSpPr>
            <a:spLocks noChangeArrowheads="1"/>
          </p:cNvSpPr>
          <p:nvPr/>
        </p:nvSpPr>
        <p:spPr bwMode="auto">
          <a:xfrm>
            <a:off x="447675" y="101600"/>
            <a:ext cx="7162800" cy="64135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buClr>
                <a:srgbClr val="FF3300"/>
              </a:buClr>
              <a:defRPr/>
            </a:pPr>
            <a:r>
              <a:rPr lang="it-IT" sz="3600" b="1">
                <a:effectLst>
                  <a:outerShdw blurRad="38100" dist="38100" dir="2700000" algn="tl">
                    <a:srgbClr val="DDDDDD"/>
                  </a:outerShdw>
                </a:effectLst>
                <a:latin typeface="Arial" charset="0"/>
                <a:ea typeface="ＭＳ Ｐゴシック" charset="-128"/>
                <a:cs typeface="ＭＳ Ｐゴシック" charset="-128"/>
              </a:rPr>
              <a:t>Induzione e analogia</a:t>
            </a:r>
          </a:p>
        </p:txBody>
      </p:sp>
      <p:sp>
        <p:nvSpPr>
          <p:cNvPr id="290820" name="Rectangle 1028"/>
          <p:cNvSpPr>
            <a:spLocks noChangeArrowheads="1"/>
          </p:cNvSpPr>
          <p:nvPr/>
        </p:nvSpPr>
        <p:spPr bwMode="auto">
          <a:xfrm>
            <a:off x="487363" y="1412875"/>
            <a:ext cx="4978400" cy="2838450"/>
          </a:xfrm>
          <a:prstGeom prst="rect">
            <a:avLst/>
          </a:prstGeom>
          <a:noFill/>
          <a:ln w="9525">
            <a:noFill/>
            <a:miter lim="800000"/>
            <a:headEnd/>
            <a:tailEnd/>
          </a:ln>
        </p:spPr>
        <p:txBody>
          <a:bodyPr>
            <a:prstTxWarp prst="textNoShape">
              <a:avLst/>
            </a:prstTxWarp>
            <a:spAutoFit/>
          </a:bodyPr>
          <a:lstStyle/>
          <a:p>
            <a:pPr eaLnBrk="0" hangingPunct="0"/>
            <a:r>
              <a:rPr lang="it-IT">
                <a:latin typeface="Calibri" pitchFamily="-108" charset="0"/>
              </a:rPr>
              <a:t>Sono </a:t>
            </a:r>
            <a:r>
              <a:rPr lang="it-IT" b="1">
                <a:solidFill>
                  <a:srgbClr val="FF0000"/>
                </a:solidFill>
                <a:latin typeface="Calibri" pitchFamily="-108" charset="0"/>
              </a:rPr>
              <a:t>processi fallibili</a:t>
            </a:r>
            <a:r>
              <a:rPr lang="it-IT">
                <a:latin typeface="Calibri" pitchFamily="-108" charset="0"/>
              </a:rPr>
              <a:t>: procedere sulla base di essi comporta la </a:t>
            </a:r>
            <a:r>
              <a:rPr lang="it-IT" b="1">
                <a:latin typeface="Calibri" pitchFamily="-108" charset="0"/>
              </a:rPr>
              <a:t>rinuncia alla certezza</a:t>
            </a:r>
            <a:r>
              <a:rPr lang="it-IT">
                <a:latin typeface="Calibri" pitchFamily="-108" charset="0"/>
              </a:rPr>
              <a:t> propria della deduzione.</a:t>
            </a:r>
          </a:p>
          <a:p>
            <a:pPr eaLnBrk="0" hangingPunct="0"/>
            <a:endParaRPr lang="it-IT">
              <a:latin typeface="Calibri" pitchFamily="-108" charset="0"/>
            </a:endParaRPr>
          </a:p>
          <a:p>
            <a:pPr eaLnBrk="0" hangingPunct="0"/>
            <a:r>
              <a:rPr lang="it-IT">
                <a:latin typeface="Calibri" pitchFamily="-108" charset="0"/>
              </a:rPr>
              <a:t>Quella che possiamo chiamare la </a:t>
            </a:r>
            <a:r>
              <a:rPr lang="it-IT" b="1">
                <a:latin typeface="Calibri" pitchFamily="-108" charset="0"/>
              </a:rPr>
              <a:t>logica della scoperta</a:t>
            </a:r>
            <a:r>
              <a:rPr lang="it-IT">
                <a:latin typeface="Calibri" pitchFamily="-108" charset="0"/>
              </a:rPr>
              <a:t> ammette dunque il carattere strutturale e ineliminabile della</a:t>
            </a:r>
          </a:p>
          <a:p>
            <a:pPr eaLnBrk="0" hangingPunct="0"/>
            <a:r>
              <a:rPr lang="it-IT" b="1">
                <a:latin typeface="Calibri" pitchFamily="-108" charset="0"/>
              </a:rPr>
              <a:t>incertezza</a:t>
            </a:r>
            <a:r>
              <a:rPr lang="it-IT">
                <a:latin typeface="Calibri" pitchFamily="-108" charset="0"/>
              </a:rPr>
              <a:t> e cerca di costruire su di esso.</a:t>
            </a:r>
          </a:p>
          <a:p>
            <a:pPr eaLnBrk="0" hangingPunct="0"/>
            <a:endParaRPr lang="it-IT">
              <a:latin typeface="Calibri" pitchFamily="-108" charset="0"/>
            </a:endParaRPr>
          </a:p>
        </p:txBody>
      </p:sp>
      <p:pic>
        <p:nvPicPr>
          <p:cNvPr id="290821" name="Picture 1032" descr="DSCN5510_2"/>
          <p:cNvPicPr>
            <a:picLocks noChangeAspect="1" noChangeArrowheads="1"/>
          </p:cNvPicPr>
          <p:nvPr/>
        </p:nvPicPr>
        <p:blipFill>
          <a:blip r:embed="rId2">
            <a:lum bright="14000" contrast="20000"/>
          </a:blip>
          <a:srcRect/>
          <a:stretch>
            <a:fillRect/>
          </a:stretch>
        </p:blipFill>
        <p:spPr bwMode="auto">
          <a:xfrm>
            <a:off x="5389563" y="1495425"/>
            <a:ext cx="3292475" cy="2241550"/>
          </a:xfrm>
          <a:prstGeom prst="rect">
            <a:avLst/>
          </a:prstGeom>
          <a:noFill/>
          <a:ln w="9525">
            <a:noFill/>
            <a:miter lim="800000"/>
            <a:headEnd/>
            <a:tailEnd/>
          </a:ln>
        </p:spPr>
      </p:pic>
      <p:sp>
        <p:nvSpPr>
          <p:cNvPr id="290822" name="Rectangle 1033"/>
          <p:cNvSpPr>
            <a:spLocks noChangeArrowheads="1"/>
          </p:cNvSpPr>
          <p:nvPr/>
        </p:nvSpPr>
        <p:spPr bwMode="auto">
          <a:xfrm>
            <a:off x="550863" y="4175125"/>
            <a:ext cx="7920037" cy="1465263"/>
          </a:xfrm>
          <a:prstGeom prst="rect">
            <a:avLst/>
          </a:prstGeom>
          <a:noFill/>
          <a:ln w="19050">
            <a:noFill/>
            <a:prstDash val="sysDot"/>
            <a:miter lim="800000"/>
            <a:headEnd/>
            <a:tailEnd/>
          </a:ln>
        </p:spPr>
        <p:txBody>
          <a:bodyPr lIns="90000" tIns="46800" rIns="90000" bIns="46800">
            <a:prstTxWarp prst="textNoShape">
              <a:avLst/>
            </a:prstTxWarp>
            <a:spAutoFit/>
          </a:bodyPr>
          <a:lstStyle/>
          <a:p>
            <a:pPr eaLnBrk="0" hangingPunct="0">
              <a:spcBef>
                <a:spcPct val="50000"/>
              </a:spcBef>
            </a:pPr>
            <a:r>
              <a:rPr lang="it-IT">
                <a:latin typeface="Calibri" pitchFamily="-108" charset="0"/>
              </a:rPr>
              <a:t>Questa logica, pertanto, riconosce l’illusorietà dell’obiettivo di acquisire una certezza assoluta e lo sostituisce con quello di disporre di strumenti per l’estensione della nostra conoscenza </a:t>
            </a:r>
            <a:r>
              <a:rPr lang="it-IT" b="1">
                <a:latin typeface="Calibri" pitchFamily="-108" charset="0"/>
              </a:rPr>
              <a:t>fallibili ma corredati di</a:t>
            </a:r>
            <a:r>
              <a:rPr lang="it-IT">
                <a:latin typeface="Calibri" pitchFamily="-108" charset="0"/>
              </a:rPr>
              <a:t> </a:t>
            </a:r>
            <a:r>
              <a:rPr lang="it-IT" b="1">
                <a:solidFill>
                  <a:srgbClr val="FF0000"/>
                </a:solidFill>
                <a:latin typeface="Calibri" pitchFamily="-108" charset="0"/>
              </a:rPr>
              <a:t>procedure di controllo</a:t>
            </a:r>
            <a:r>
              <a:rPr lang="it-IT">
                <a:latin typeface="Calibri" pitchFamily="-108" charset="0"/>
              </a:rPr>
              <a:t> che consentano di riconoscere le anomalie e di correggerle. </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Segnaposto numero diapositiva 3"/>
          <p:cNvSpPr>
            <a:spLocks noGrp="1"/>
          </p:cNvSpPr>
          <p:nvPr>
            <p:ph type="sldNum" sz="quarter" idx="12"/>
          </p:nvPr>
        </p:nvSpPr>
        <p:spPr/>
        <p:txBody>
          <a:bodyPr/>
          <a:lstStyle/>
          <a:p>
            <a:pPr>
              <a:defRPr/>
            </a:pPr>
            <a:fld id="{EBCD7F79-9BC0-A348-A75E-56E819F7D385}" type="slidenum">
              <a:rPr lang="it-IT"/>
              <a:pPr>
                <a:defRPr/>
              </a:pPr>
              <a:t>111</a:t>
            </a:fld>
            <a:endParaRPr lang="it-IT"/>
          </a:p>
        </p:txBody>
      </p:sp>
      <p:sp>
        <p:nvSpPr>
          <p:cNvPr id="291843" name="Rectangle 2"/>
          <p:cNvSpPr>
            <a:spLocks noChangeArrowheads="1"/>
          </p:cNvSpPr>
          <p:nvPr/>
        </p:nvSpPr>
        <p:spPr bwMode="auto">
          <a:xfrm>
            <a:off x="5795963" y="3213100"/>
            <a:ext cx="2447925" cy="2663825"/>
          </a:xfrm>
          <a:prstGeom prst="rect">
            <a:avLst/>
          </a:prstGeom>
          <a:solidFill>
            <a:schemeClr val="hlink">
              <a:alpha val="38823"/>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291844" name="Rectangle 3"/>
          <p:cNvSpPr>
            <a:spLocks noChangeArrowheads="1"/>
          </p:cNvSpPr>
          <p:nvPr/>
        </p:nvSpPr>
        <p:spPr bwMode="auto">
          <a:xfrm>
            <a:off x="539750" y="3213100"/>
            <a:ext cx="4032250" cy="2663825"/>
          </a:xfrm>
          <a:prstGeom prst="rect">
            <a:avLst/>
          </a:prstGeom>
          <a:solidFill>
            <a:schemeClr val="hlink">
              <a:alpha val="38823"/>
            </a:scheme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464900" name="Rectangle 4"/>
          <p:cNvSpPr>
            <a:spLocks noChangeArrowheads="1"/>
          </p:cNvSpPr>
          <p:nvPr/>
        </p:nvSpPr>
        <p:spPr bwMode="auto">
          <a:xfrm>
            <a:off x="0" y="115888"/>
            <a:ext cx="9251950" cy="519112"/>
          </a:xfrm>
          <a:prstGeom prst="rect">
            <a:avLst/>
          </a:prstGeom>
          <a:noFill/>
          <a:ln w="9525">
            <a:noFill/>
            <a:prstDash val="sysDot"/>
            <a:miter lim="800000"/>
            <a:headEnd/>
            <a:tailEnd/>
          </a:ln>
          <a:effectLst/>
        </p:spPr>
        <p:txBody>
          <a:bodyPr>
            <a:prstTxWarp prst="textNoShape">
              <a:avLst/>
            </a:prstTxWarp>
            <a:spAutoFit/>
          </a:bodyPr>
          <a:lstStyle/>
          <a:p>
            <a:pPr algn="ctr" fontAlgn="auto">
              <a:spcBef>
                <a:spcPts val="0"/>
              </a:spcBef>
              <a:spcAft>
                <a:spcPts val="0"/>
              </a:spcAft>
              <a:defRPr/>
            </a:pPr>
            <a:r>
              <a:rPr lang="it-IT" sz="2800" b="1">
                <a:effectLst>
                  <a:outerShdw blurRad="38100" dist="38100" dir="2700000" algn="tl">
                    <a:srgbClr val="DDDDDD"/>
                  </a:outerShdw>
                </a:effectLst>
                <a:latin typeface="Tahoma" charset="0"/>
                <a:ea typeface="Times New Roman" charset="0"/>
                <a:cs typeface="Times New Roman" charset="0"/>
              </a:rPr>
              <a:t>Rappresentazione Artificiale e Semplificata</a:t>
            </a:r>
            <a:endParaRPr lang="it-IT" sz="2800" b="1" i="1">
              <a:effectLst>
                <a:outerShdw blurRad="38100" dist="38100" dir="2700000" algn="tl">
                  <a:srgbClr val="DDDDDD"/>
                </a:outerShdw>
              </a:effectLst>
              <a:latin typeface="Tahoma" charset="0"/>
              <a:ea typeface="Times New Roman" charset="0"/>
              <a:cs typeface="Times New Roman" charset="0"/>
            </a:endParaRPr>
          </a:p>
        </p:txBody>
      </p:sp>
      <p:sp>
        <p:nvSpPr>
          <p:cNvPr id="464901" name="Rectangle 5"/>
          <p:cNvSpPr>
            <a:spLocks noChangeArrowheads="1"/>
          </p:cNvSpPr>
          <p:nvPr/>
        </p:nvSpPr>
        <p:spPr bwMode="auto">
          <a:xfrm>
            <a:off x="592138" y="1125538"/>
            <a:ext cx="8516937" cy="1676400"/>
          </a:xfrm>
          <a:prstGeom prst="rect">
            <a:avLst/>
          </a:prstGeom>
          <a:noFill/>
          <a:ln w="9525" cap="rnd">
            <a:noFill/>
            <a:prstDash val="sysDot"/>
            <a:miter lim="800000"/>
            <a:headEnd/>
            <a:tailEnd/>
          </a:ln>
          <a:effectLst/>
        </p:spPr>
        <p:txBody>
          <a:bodyPr>
            <a:prstTxWarp prst="textNoShape">
              <a:avLst/>
            </a:prstTxWarp>
            <a:spAutoFit/>
          </a:bodyPr>
          <a:lstStyle/>
          <a:p>
            <a:pPr fontAlgn="auto">
              <a:spcBef>
                <a:spcPts val="0"/>
              </a:spcBef>
              <a:spcAft>
                <a:spcPts val="0"/>
              </a:spcAft>
              <a:defRPr/>
            </a:pPr>
            <a:r>
              <a:rPr lang="it-IT" sz="2800" b="1">
                <a:effectLst>
                  <a:outerShdw blurRad="38100" dist="38100" dir="2700000" algn="tl">
                    <a:srgbClr val="DDDDDD"/>
                  </a:outerShdw>
                </a:effectLst>
                <a:latin typeface="Verdana" charset="0"/>
                <a:ea typeface="+mn-ea"/>
                <a:cs typeface="+mn-cs"/>
              </a:rPr>
              <a:t>Definizione di Modello	</a:t>
            </a:r>
          </a:p>
          <a:p>
            <a:pPr fontAlgn="auto">
              <a:spcBef>
                <a:spcPts val="0"/>
              </a:spcBef>
              <a:spcAft>
                <a:spcPts val="0"/>
              </a:spcAft>
              <a:defRPr/>
            </a:pPr>
            <a:endParaRPr lang="it-IT" sz="2800" b="1">
              <a:effectLst>
                <a:outerShdw blurRad="38100" dist="38100" dir="2700000" algn="tl">
                  <a:srgbClr val="DDDDDD"/>
                </a:outerShdw>
              </a:effectLst>
              <a:latin typeface="Verdana" charset="0"/>
              <a:ea typeface="+mn-ea"/>
              <a:cs typeface="+mn-cs"/>
            </a:endParaRPr>
          </a:p>
          <a:p>
            <a:pPr fontAlgn="auto">
              <a:spcBef>
                <a:spcPts val="0"/>
              </a:spcBef>
              <a:spcAft>
                <a:spcPts val="0"/>
              </a:spcAft>
              <a:defRPr/>
            </a:pPr>
            <a:r>
              <a:rPr lang="it-IT">
                <a:effectLst>
                  <a:outerShdw blurRad="38100" dist="38100" dir="2700000" algn="tl">
                    <a:srgbClr val="DDDDDD"/>
                  </a:outerShdw>
                </a:effectLst>
                <a:latin typeface="Verdana" charset="0"/>
                <a:ea typeface="+mn-ea"/>
                <a:cs typeface="+mn-cs"/>
              </a:rPr>
              <a:t>Il modello è una rappresentazione </a:t>
            </a:r>
            <a:r>
              <a:rPr lang="it-IT" b="1">
                <a:effectLst>
                  <a:outerShdw blurRad="38100" dist="38100" dir="2700000" algn="tl">
                    <a:srgbClr val="DDDDDD"/>
                  </a:outerShdw>
                </a:effectLst>
                <a:latin typeface="Verdana" charset="0"/>
                <a:ea typeface="+mn-ea"/>
                <a:cs typeface="+mn-cs"/>
              </a:rPr>
              <a:t>artificiale e semplificata</a:t>
            </a:r>
            <a:r>
              <a:rPr lang="it-IT">
                <a:effectLst>
                  <a:outerShdw blurRad="38100" dist="38100" dir="2700000" algn="tl">
                    <a:srgbClr val="DDDDDD"/>
                  </a:outerShdw>
                </a:effectLst>
                <a:latin typeface="Verdana" charset="0"/>
                <a:ea typeface="+mn-ea"/>
                <a:cs typeface="+mn-cs"/>
              </a:rPr>
              <a:t> del dominio che rappresenta</a:t>
            </a:r>
          </a:p>
        </p:txBody>
      </p:sp>
      <p:sp>
        <p:nvSpPr>
          <p:cNvPr id="291847" name="AutoShape 6"/>
          <p:cNvSpPr>
            <a:spLocks noChangeArrowheads="1"/>
          </p:cNvSpPr>
          <p:nvPr/>
        </p:nvSpPr>
        <p:spPr bwMode="auto">
          <a:xfrm>
            <a:off x="4787900" y="3860800"/>
            <a:ext cx="1008063" cy="1397000"/>
          </a:xfrm>
          <a:prstGeom prst="rightArrow">
            <a:avLst>
              <a:gd name="adj1" fmla="val 51815"/>
              <a:gd name="adj2" fmla="val 48032"/>
            </a:avLst>
          </a:prstGeom>
          <a:gradFill rotWithShape="1">
            <a:gsLst>
              <a:gs pos="0">
                <a:srgbClr val="000047"/>
              </a:gs>
              <a:gs pos="100000">
                <a:srgbClr val="000099">
                  <a:alpha val="96001"/>
                </a:srgbClr>
              </a:gs>
            </a:gsLst>
            <a:lin ang="5400000" scaled="1"/>
          </a:gra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pic>
        <p:nvPicPr>
          <p:cNvPr id="291848" name="Picture 7" descr="P0002051pianta S Teodoro"/>
          <p:cNvPicPr>
            <a:picLocks noChangeAspect="1" noChangeArrowheads="1"/>
          </p:cNvPicPr>
          <p:nvPr/>
        </p:nvPicPr>
        <p:blipFill>
          <a:blip r:embed="rId3">
            <a:lum contrast="12000"/>
          </a:blip>
          <a:srcRect/>
          <a:stretch>
            <a:fillRect/>
          </a:stretch>
        </p:blipFill>
        <p:spPr bwMode="auto">
          <a:xfrm>
            <a:off x="6170613" y="3305175"/>
            <a:ext cx="1698625" cy="2462213"/>
          </a:xfrm>
          <a:prstGeom prst="rect">
            <a:avLst/>
          </a:prstGeom>
          <a:noFill/>
          <a:ln w="9525">
            <a:noFill/>
            <a:miter lim="800000"/>
            <a:headEnd/>
            <a:tailEnd/>
          </a:ln>
        </p:spPr>
      </p:pic>
      <p:pic>
        <p:nvPicPr>
          <p:cNvPr id="291849" name="Picture 8" descr="P0002065"/>
          <p:cNvPicPr>
            <a:picLocks noChangeAspect="1" noChangeArrowheads="1"/>
          </p:cNvPicPr>
          <p:nvPr/>
        </p:nvPicPr>
        <p:blipFill>
          <a:blip r:embed="rId4"/>
          <a:srcRect/>
          <a:stretch>
            <a:fillRect/>
          </a:stretch>
        </p:blipFill>
        <p:spPr bwMode="auto">
          <a:xfrm>
            <a:off x="711200" y="3328988"/>
            <a:ext cx="1760538" cy="1096962"/>
          </a:xfrm>
          <a:prstGeom prst="rect">
            <a:avLst/>
          </a:prstGeom>
          <a:noFill/>
          <a:ln w="9525">
            <a:noFill/>
            <a:miter lim="800000"/>
            <a:headEnd/>
            <a:tailEnd/>
          </a:ln>
        </p:spPr>
      </p:pic>
      <p:pic>
        <p:nvPicPr>
          <p:cNvPr id="291850" name="Picture 9" descr="P0002064"/>
          <p:cNvPicPr>
            <a:picLocks noChangeAspect="1" noChangeArrowheads="1"/>
          </p:cNvPicPr>
          <p:nvPr/>
        </p:nvPicPr>
        <p:blipFill>
          <a:blip r:embed="rId5"/>
          <a:srcRect/>
          <a:stretch>
            <a:fillRect/>
          </a:stretch>
        </p:blipFill>
        <p:spPr bwMode="auto">
          <a:xfrm>
            <a:off x="2711450" y="4618038"/>
            <a:ext cx="1760538" cy="1025525"/>
          </a:xfrm>
          <a:prstGeom prst="rect">
            <a:avLst/>
          </a:prstGeom>
          <a:noFill/>
          <a:ln w="9525">
            <a:noFill/>
            <a:miter lim="800000"/>
            <a:headEnd/>
            <a:tailEnd/>
          </a:ln>
        </p:spPr>
      </p:pic>
      <p:pic>
        <p:nvPicPr>
          <p:cNvPr id="291851" name="Picture 10" descr="DSCN2003_2"/>
          <p:cNvPicPr>
            <a:picLocks noChangeAspect="1" noChangeArrowheads="1"/>
          </p:cNvPicPr>
          <p:nvPr/>
        </p:nvPicPr>
        <p:blipFill>
          <a:blip r:embed="rId6"/>
          <a:srcRect/>
          <a:stretch>
            <a:fillRect/>
          </a:stretch>
        </p:blipFill>
        <p:spPr bwMode="auto">
          <a:xfrm>
            <a:off x="2725738" y="3316288"/>
            <a:ext cx="1793875" cy="1112837"/>
          </a:xfrm>
          <a:prstGeom prst="rect">
            <a:avLst/>
          </a:prstGeom>
          <a:noFill/>
          <a:ln w="9525">
            <a:noFill/>
            <a:miter lim="800000"/>
            <a:headEnd/>
            <a:tailEnd/>
          </a:ln>
        </p:spPr>
      </p:pic>
      <p:pic>
        <p:nvPicPr>
          <p:cNvPr id="291852" name="Picture 11" descr="P0002101"/>
          <p:cNvPicPr>
            <a:picLocks noChangeAspect="1" noChangeArrowheads="1"/>
          </p:cNvPicPr>
          <p:nvPr/>
        </p:nvPicPr>
        <p:blipFill>
          <a:blip r:embed="rId7"/>
          <a:srcRect/>
          <a:stretch>
            <a:fillRect/>
          </a:stretch>
        </p:blipFill>
        <p:spPr bwMode="auto">
          <a:xfrm>
            <a:off x="696913" y="4579938"/>
            <a:ext cx="1757362" cy="1081087"/>
          </a:xfrm>
          <a:prstGeom prst="rect">
            <a:avLst/>
          </a:prstGeom>
          <a:noFill/>
          <a:ln w="9525">
            <a:noFill/>
            <a:miter lim="800000"/>
            <a:headEnd/>
            <a:tailEnd/>
          </a:ln>
        </p:spPr>
      </p:pic>
      <p:sp>
        <p:nvSpPr>
          <p:cNvPr id="291853" name="Text Box 12"/>
          <p:cNvSpPr txBox="1">
            <a:spLocks noChangeArrowheads="1"/>
          </p:cNvSpPr>
          <p:nvPr/>
        </p:nvSpPr>
        <p:spPr bwMode="auto">
          <a:xfrm>
            <a:off x="4684713" y="6316663"/>
            <a:ext cx="184150" cy="244475"/>
          </a:xfrm>
          <a:prstGeom prst="rect">
            <a:avLst/>
          </a:prstGeom>
          <a:noFill/>
          <a:ln w="9525" cap="rnd">
            <a:noFill/>
            <a:prstDash val="sysDot"/>
            <a:miter lim="800000"/>
            <a:headEnd/>
            <a:tailEnd/>
          </a:ln>
        </p:spPr>
        <p:txBody>
          <a:bodyPr wrap="none">
            <a:prstTxWarp prst="textNoShape">
              <a:avLst/>
            </a:prstTxWarp>
            <a:spAutoFit/>
          </a:bodyPr>
          <a:lstStyle/>
          <a:p>
            <a:pPr algn="ctr"/>
            <a:endParaRPr lang="it-IT" sz="1000" b="1">
              <a:latin typeface="Verdana" pitchFamily="-108" charset="0"/>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93890" name="Immagine 1"/>
          <p:cNvPicPr>
            <a:picLocks noChangeAspect="1"/>
          </p:cNvPicPr>
          <p:nvPr/>
        </p:nvPicPr>
        <p:blipFill>
          <a:blip r:embed="rId2"/>
          <a:srcRect/>
          <a:stretch>
            <a:fillRect/>
          </a:stretch>
        </p:blipFill>
        <p:spPr bwMode="auto">
          <a:xfrm>
            <a:off x="-2288778" y="-404667"/>
            <a:ext cx="11201400" cy="6721475"/>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 Fisica della Lombardia.JPG"/>
          <p:cNvPicPr>
            <a:picLocks noChangeAspect="1"/>
          </p:cNvPicPr>
          <p:nvPr/>
        </p:nvPicPr>
        <p:blipFill>
          <a:blip r:embed="rId2"/>
          <a:stretch>
            <a:fillRect/>
          </a:stretch>
        </p:blipFill>
        <p:spPr>
          <a:xfrm>
            <a:off x="0" y="387350"/>
            <a:ext cx="9144000" cy="6470650"/>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Immagine 4" descr="Lombardia carta climatica.jpg"/>
          <p:cNvPicPr>
            <a:picLocks noChangeAspect="1"/>
          </p:cNvPicPr>
          <p:nvPr/>
        </p:nvPicPr>
        <p:blipFill>
          <a:blip r:embed="rId3"/>
          <a:stretch>
            <a:fillRect/>
          </a:stretch>
        </p:blipFill>
        <p:spPr>
          <a:xfrm>
            <a:off x="2506282" y="171040"/>
            <a:ext cx="5348900" cy="640800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 politica Lombardia.JPG"/>
          <p:cNvPicPr>
            <a:picLocks noChangeAspect="1"/>
          </p:cNvPicPr>
          <p:nvPr/>
        </p:nvPicPr>
        <p:blipFill>
          <a:blip r:embed="rId2"/>
          <a:stretch>
            <a:fillRect/>
          </a:stretch>
        </p:blipFill>
        <p:spPr>
          <a:xfrm>
            <a:off x="801485" y="0"/>
            <a:ext cx="7518400" cy="6858000"/>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Lombardia carsta stradale.jpeg"/>
          <p:cNvPicPr>
            <a:picLocks noChangeAspect="1"/>
          </p:cNvPicPr>
          <p:nvPr/>
        </p:nvPicPr>
        <p:blipFill>
          <a:blip r:embed="rId2"/>
          <a:stretch>
            <a:fillRect/>
          </a:stretch>
        </p:blipFill>
        <p:spPr>
          <a:xfrm>
            <a:off x="1797379" y="1398808"/>
            <a:ext cx="5904900" cy="301320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LOMBARDIA2013_min.jpg"/>
          <p:cNvPicPr>
            <a:picLocks noChangeAspect="1"/>
          </p:cNvPicPr>
          <p:nvPr/>
        </p:nvPicPr>
        <p:blipFill>
          <a:blip r:embed="rId3"/>
          <a:stretch>
            <a:fillRect/>
          </a:stretch>
        </p:blipFill>
        <p:spPr>
          <a:xfrm>
            <a:off x="1475452" y="767678"/>
            <a:ext cx="6731867" cy="4762800"/>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carta-lomb-prodotti.jpg"/>
          <p:cNvPicPr>
            <a:picLocks noChangeAspect="1"/>
          </p:cNvPicPr>
          <p:nvPr/>
        </p:nvPicPr>
        <p:blipFill>
          <a:blip r:embed="rId2"/>
          <a:stretch>
            <a:fillRect/>
          </a:stretch>
        </p:blipFill>
        <p:spPr>
          <a:xfrm>
            <a:off x="983001" y="0"/>
            <a:ext cx="7467600" cy="6858000"/>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Immagine 1" descr="images.jpeg"/>
          <p:cNvPicPr>
            <a:picLocks noChangeAspect="1"/>
          </p:cNvPicPr>
          <p:nvPr/>
        </p:nvPicPr>
        <p:blipFill>
          <a:blip r:embed="rId2"/>
          <a:stretch>
            <a:fillRect/>
          </a:stretch>
        </p:blipFill>
        <p:spPr>
          <a:xfrm>
            <a:off x="1812086" y="1185797"/>
            <a:ext cx="5846222" cy="3841200"/>
          </a:xfrm>
          <a:prstGeom prst="rect">
            <a:avLst/>
          </a:prstGeom>
        </p:spPr>
      </p:pic>
      <p:sp>
        <p:nvSpPr>
          <p:cNvPr id="4" name="CasellaDiTesto 3"/>
          <p:cNvSpPr txBox="1"/>
          <p:nvPr/>
        </p:nvSpPr>
        <p:spPr>
          <a:xfrm>
            <a:off x="857701" y="5673596"/>
            <a:ext cx="8033027" cy="461665"/>
          </a:xfrm>
          <a:prstGeom prst="rect">
            <a:avLst/>
          </a:prstGeom>
          <a:noFill/>
        </p:spPr>
        <p:txBody>
          <a:bodyPr wrap="square" rtlCol="0">
            <a:spAutoFit/>
          </a:bodyPr>
          <a:lstStyle/>
          <a:p>
            <a:r>
              <a:rPr lang="it-IT" sz="2400" dirty="0" err="1" smtClean="0"/>
              <a:t>   CARTA</a:t>
            </a:r>
            <a:r>
              <a:rPr lang="it-IT" sz="2400" dirty="0" smtClean="0"/>
              <a:t> TURISTICA ITINERARI METTELEUROPEI</a:t>
            </a:r>
            <a:endParaRPr lang="it-IT" sz="2400" dirty="0"/>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5938" name="Rectangle 6"/>
          <p:cNvSpPr>
            <a:spLocks noChangeArrowheads="1"/>
          </p:cNvSpPr>
          <p:nvPr/>
        </p:nvSpPr>
        <p:spPr bwMode="auto">
          <a:xfrm>
            <a:off x="250825" y="1052513"/>
            <a:ext cx="8424863" cy="4464050"/>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117763" name="Segnaposto numero diapositiva 3"/>
          <p:cNvSpPr>
            <a:spLocks noGrp="1"/>
          </p:cNvSpPr>
          <p:nvPr>
            <p:ph type="sldNum" sz="quarter" idx="12"/>
          </p:nvPr>
        </p:nvSpPr>
        <p:spPr/>
        <p:txBody>
          <a:bodyPr/>
          <a:lstStyle/>
          <a:p>
            <a:pPr>
              <a:defRPr/>
            </a:pPr>
            <a:fld id="{2E5B0BCD-F0C9-A747-BA42-C08EFB0ECB0C}" type="slidenum">
              <a:rPr lang="it-IT"/>
              <a:pPr>
                <a:defRPr/>
              </a:pPr>
              <a:t>120</a:t>
            </a:fld>
            <a:endParaRPr lang="it-IT"/>
          </a:p>
        </p:txBody>
      </p:sp>
      <p:sp>
        <p:nvSpPr>
          <p:cNvPr id="295940" name="Rectangle 2"/>
          <p:cNvSpPr>
            <a:spLocks noChangeArrowheads="1"/>
          </p:cNvSpPr>
          <p:nvPr/>
        </p:nvSpPr>
        <p:spPr bwMode="auto">
          <a:xfrm>
            <a:off x="3203575" y="1073150"/>
            <a:ext cx="5400675" cy="4524375"/>
          </a:xfrm>
          <a:prstGeom prst="rect">
            <a:avLst/>
          </a:prstGeom>
          <a:noFill/>
          <a:ln w="9525">
            <a:noFill/>
            <a:miter lim="800000"/>
            <a:headEnd/>
            <a:tailEnd/>
          </a:ln>
        </p:spPr>
        <p:txBody>
          <a:bodyPr anchor="ctr">
            <a:prstTxWarp prst="textNoShape">
              <a:avLst/>
            </a:prstTxWarp>
            <a:spAutoFit/>
          </a:bodyPr>
          <a:lstStyle/>
          <a:p>
            <a:r>
              <a:rPr lang="it-IT">
                <a:latin typeface="Calibri" pitchFamily="-108" charset="0"/>
              </a:rPr>
              <a:t>In un’accezione larga, il concetto di  modello è sovente utilizzato nella vita quotidiana. </a:t>
            </a:r>
          </a:p>
          <a:p>
            <a:endParaRPr lang="it-IT">
              <a:latin typeface="Calibri" pitchFamily="-108" charset="0"/>
            </a:endParaRPr>
          </a:p>
          <a:p>
            <a:r>
              <a:rPr lang="it-IT">
                <a:latin typeface="Calibri" pitchFamily="-108" charset="0"/>
              </a:rPr>
              <a:t>Ad esempio, quando diciamo che una persona o un animale appartiene a una </a:t>
            </a:r>
            <a:r>
              <a:rPr lang="it-IT">
                <a:solidFill>
                  <a:schemeClr val="accent2"/>
                </a:solidFill>
                <a:latin typeface="Calibri" pitchFamily="-108" charset="0"/>
              </a:rPr>
              <a:t>determinata tipologia </a:t>
            </a:r>
            <a:r>
              <a:rPr lang="it-IT">
                <a:latin typeface="Calibri" pitchFamily="-108" charset="0"/>
              </a:rPr>
              <a:t>(la volpe è astuta, l’imprenditore deve avere attitudine al rischio) esprimiamo un </a:t>
            </a:r>
            <a:r>
              <a:rPr lang="it-IT" b="1">
                <a:solidFill>
                  <a:schemeClr val="accent2"/>
                </a:solidFill>
                <a:latin typeface="Calibri" pitchFamily="-108" charset="0"/>
              </a:rPr>
              <a:t>modello del loro comportamento</a:t>
            </a:r>
            <a:r>
              <a:rPr lang="it-IT" b="1">
                <a:solidFill>
                  <a:srgbClr val="0066FF"/>
                </a:solidFill>
                <a:latin typeface="Calibri" pitchFamily="-108" charset="0"/>
              </a:rPr>
              <a:t> </a:t>
            </a:r>
            <a:r>
              <a:rPr lang="it-IT">
                <a:latin typeface="Calibri" pitchFamily="-108" charset="0"/>
              </a:rPr>
              <a:t>che è nella nostra mente e che consente di </a:t>
            </a:r>
            <a:r>
              <a:rPr lang="it-IT" b="1">
                <a:solidFill>
                  <a:srgbClr val="FF3300"/>
                </a:solidFill>
                <a:latin typeface="Calibri" pitchFamily="-108" charset="0"/>
              </a:rPr>
              <a:t>prevederne</a:t>
            </a:r>
            <a:r>
              <a:rPr lang="it-IT">
                <a:latin typeface="Calibri" pitchFamily="-108" charset="0"/>
              </a:rPr>
              <a:t> le mosse in una certa situazione.</a:t>
            </a:r>
          </a:p>
        </p:txBody>
      </p:sp>
      <p:pic>
        <p:nvPicPr>
          <p:cNvPr id="295941" name="Immagine 6" descr="Unknown.jpeg"/>
          <p:cNvPicPr>
            <a:picLocks noChangeAspect="1"/>
          </p:cNvPicPr>
          <p:nvPr/>
        </p:nvPicPr>
        <p:blipFill>
          <a:blip r:embed="rId3"/>
          <a:srcRect/>
          <a:stretch>
            <a:fillRect/>
          </a:stretch>
        </p:blipFill>
        <p:spPr bwMode="auto">
          <a:xfrm>
            <a:off x="417513" y="1371600"/>
            <a:ext cx="2446337" cy="1630363"/>
          </a:xfrm>
          <a:prstGeom prst="rect">
            <a:avLst/>
          </a:prstGeom>
          <a:noFill/>
          <a:ln w="9525">
            <a:noFill/>
            <a:miter lim="800000"/>
            <a:headEnd/>
            <a:tailEnd/>
          </a:ln>
        </p:spPr>
      </p:pic>
      <p:pic>
        <p:nvPicPr>
          <p:cNvPr id="295942" name="Immagine 7" descr="Unknown.jpeg"/>
          <p:cNvPicPr>
            <a:picLocks noChangeAspect="1"/>
          </p:cNvPicPr>
          <p:nvPr/>
        </p:nvPicPr>
        <p:blipFill>
          <a:blip r:embed="rId4"/>
          <a:srcRect/>
          <a:stretch>
            <a:fillRect/>
          </a:stretch>
        </p:blipFill>
        <p:spPr bwMode="auto">
          <a:xfrm>
            <a:off x="595313" y="3408363"/>
            <a:ext cx="1812925" cy="2005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Segnaposto numero diapositiva 3"/>
          <p:cNvSpPr>
            <a:spLocks noGrp="1"/>
          </p:cNvSpPr>
          <p:nvPr>
            <p:ph type="sldNum" sz="quarter" idx="12"/>
          </p:nvPr>
        </p:nvSpPr>
        <p:spPr/>
        <p:txBody>
          <a:bodyPr/>
          <a:lstStyle/>
          <a:p>
            <a:pPr>
              <a:defRPr/>
            </a:pPr>
            <a:fld id="{E90688E8-9412-AA4E-A100-2E5061CAC291}" type="slidenum">
              <a:rPr lang="it-IT"/>
              <a:pPr>
                <a:defRPr/>
              </a:pPr>
              <a:t>121</a:t>
            </a:fld>
            <a:endParaRPr lang="it-IT"/>
          </a:p>
        </p:txBody>
      </p:sp>
      <p:sp>
        <p:nvSpPr>
          <p:cNvPr id="297987" name="Rectangle 2"/>
          <p:cNvSpPr>
            <a:spLocks noChangeArrowheads="1"/>
          </p:cNvSpPr>
          <p:nvPr/>
        </p:nvSpPr>
        <p:spPr bwMode="auto">
          <a:xfrm>
            <a:off x="2987675" y="115888"/>
            <a:ext cx="6156325" cy="4524375"/>
          </a:xfrm>
          <a:prstGeom prst="rect">
            <a:avLst/>
          </a:prstGeom>
          <a:noFill/>
          <a:ln w="9525">
            <a:noFill/>
            <a:miter lim="800000"/>
            <a:headEnd/>
            <a:tailEnd/>
          </a:ln>
        </p:spPr>
        <p:txBody>
          <a:bodyPr>
            <a:prstTxWarp prst="textNoShape">
              <a:avLst/>
            </a:prstTxWarp>
            <a:spAutoFit/>
          </a:bodyPr>
          <a:lstStyle/>
          <a:p>
            <a:pPr algn="just"/>
            <a:r>
              <a:rPr lang="it-IT">
                <a:latin typeface="Calibri" pitchFamily="-108" charset="0"/>
              </a:rPr>
              <a:t>Vi sono anche i </a:t>
            </a:r>
            <a:r>
              <a:rPr lang="it-IT" b="1">
                <a:solidFill>
                  <a:schemeClr val="accent2"/>
                </a:solidFill>
                <a:latin typeface="Calibri" pitchFamily="-108" charset="0"/>
              </a:rPr>
              <a:t>modelli “materiali”</a:t>
            </a:r>
            <a:r>
              <a:rPr lang="it-IT">
                <a:latin typeface="Calibri" pitchFamily="-108" charset="0"/>
              </a:rPr>
              <a:t>. </a:t>
            </a:r>
          </a:p>
          <a:p>
            <a:pPr algn="just"/>
            <a:endParaRPr lang="it-IT">
              <a:latin typeface="Calibri" pitchFamily="-108" charset="0"/>
            </a:endParaRPr>
          </a:p>
          <a:p>
            <a:r>
              <a:rPr lang="it-IT">
                <a:latin typeface="Calibri" pitchFamily="-108" charset="0"/>
              </a:rPr>
              <a:t>Esempi sono i modelli in scala ridotta di un’opera artistica o architettonica, oppure un modello in scala ridotta, come quello in basso a sinistra, che replica con esattezza gli effetti dell'abbattimento degli alberi, o i prototipi che sono realizzati per effettuare dei test di resistenza meccanica o aerodinamica, come il provino di calcestruzzo cilindrico qui in basso sottoposto a una prova di compressione monoassiale.</a:t>
            </a:r>
          </a:p>
        </p:txBody>
      </p:sp>
      <p:pic>
        <p:nvPicPr>
          <p:cNvPr id="297988" name="Immagine 7" descr="n12_f02g.jpg"/>
          <p:cNvPicPr>
            <a:picLocks noChangeAspect="1"/>
          </p:cNvPicPr>
          <p:nvPr/>
        </p:nvPicPr>
        <p:blipFill>
          <a:blip r:embed="rId3"/>
          <a:srcRect/>
          <a:stretch>
            <a:fillRect/>
          </a:stretch>
        </p:blipFill>
        <p:spPr bwMode="auto">
          <a:xfrm>
            <a:off x="196850" y="2705100"/>
            <a:ext cx="2790825" cy="3810000"/>
          </a:xfrm>
          <a:prstGeom prst="rect">
            <a:avLst/>
          </a:prstGeom>
          <a:noFill/>
          <a:ln w="9525">
            <a:noFill/>
            <a:miter lim="800000"/>
            <a:headEnd/>
            <a:tailEnd/>
          </a:ln>
        </p:spPr>
      </p:pic>
      <p:pic>
        <p:nvPicPr>
          <p:cNvPr id="297989" name="Immagine 9" descr="150px-Concrete_Compression_Testing.jpg"/>
          <p:cNvPicPr>
            <a:picLocks noChangeAspect="1"/>
          </p:cNvPicPr>
          <p:nvPr/>
        </p:nvPicPr>
        <p:blipFill>
          <a:blip r:embed="rId4"/>
          <a:srcRect/>
          <a:stretch>
            <a:fillRect/>
          </a:stretch>
        </p:blipFill>
        <p:spPr bwMode="auto">
          <a:xfrm>
            <a:off x="3240088" y="4700588"/>
            <a:ext cx="1492250" cy="1814512"/>
          </a:xfrm>
          <a:prstGeom prst="rect">
            <a:avLst/>
          </a:prstGeom>
          <a:noFill/>
          <a:ln w="9525">
            <a:noFill/>
            <a:miter lim="800000"/>
            <a:headEnd/>
            <a:tailEnd/>
          </a:ln>
        </p:spPr>
      </p:pic>
      <p:pic>
        <p:nvPicPr>
          <p:cNvPr id="297990" name="Picture 3" descr="plastico"/>
          <p:cNvPicPr>
            <a:picLocks noChangeAspect="1" noChangeArrowheads="1"/>
          </p:cNvPicPr>
          <p:nvPr/>
        </p:nvPicPr>
        <p:blipFill>
          <a:blip r:embed="rId5"/>
          <a:srcRect/>
          <a:stretch>
            <a:fillRect/>
          </a:stretch>
        </p:blipFill>
        <p:spPr bwMode="auto">
          <a:xfrm>
            <a:off x="179388" y="595313"/>
            <a:ext cx="2808287" cy="1722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7" name="Segnaposto numero diapositiva 3"/>
          <p:cNvSpPr>
            <a:spLocks noGrp="1"/>
          </p:cNvSpPr>
          <p:nvPr>
            <p:ph type="sldNum" sz="quarter" idx="12"/>
          </p:nvPr>
        </p:nvSpPr>
        <p:spPr/>
        <p:txBody>
          <a:bodyPr/>
          <a:lstStyle/>
          <a:p>
            <a:pPr>
              <a:defRPr/>
            </a:pPr>
            <a:fld id="{206B7BF4-7B75-FE46-A27D-F78F1B027099}" type="slidenum">
              <a:rPr lang="it-IT"/>
              <a:pPr>
                <a:defRPr/>
              </a:pPr>
              <a:t>122</a:t>
            </a:fld>
            <a:endParaRPr lang="it-IT"/>
          </a:p>
        </p:txBody>
      </p:sp>
      <p:sp>
        <p:nvSpPr>
          <p:cNvPr id="300035" name="Rectangle 2"/>
          <p:cNvSpPr>
            <a:spLocks noChangeArrowheads="1"/>
          </p:cNvSpPr>
          <p:nvPr/>
        </p:nvSpPr>
        <p:spPr bwMode="auto">
          <a:xfrm>
            <a:off x="98425" y="2454275"/>
            <a:ext cx="8832850" cy="3970338"/>
          </a:xfrm>
          <a:prstGeom prst="rect">
            <a:avLst/>
          </a:prstGeom>
          <a:noFill/>
          <a:ln w="9525">
            <a:noFill/>
            <a:miter lim="800000"/>
            <a:headEnd/>
            <a:tailEnd/>
          </a:ln>
        </p:spPr>
        <p:txBody>
          <a:bodyPr anchor="ctr">
            <a:prstTxWarp prst="textNoShape">
              <a:avLst/>
            </a:prstTxWarp>
            <a:spAutoFit/>
          </a:bodyPr>
          <a:lstStyle/>
          <a:p>
            <a:pPr algn="just"/>
            <a:r>
              <a:rPr lang="it-IT">
                <a:latin typeface="Verdana" pitchFamily="-108" charset="0"/>
              </a:rPr>
              <a:t>Tipicamente </a:t>
            </a:r>
            <a:r>
              <a:rPr lang="it-IT" b="1">
                <a:solidFill>
                  <a:schemeClr val="accent2"/>
                </a:solidFill>
                <a:latin typeface="Verdana" pitchFamily="-108" charset="0"/>
              </a:rPr>
              <a:t>il modello matematico </a:t>
            </a:r>
          </a:p>
          <a:p>
            <a:pPr algn="just"/>
            <a:r>
              <a:rPr lang="it-IT" b="1">
                <a:solidFill>
                  <a:schemeClr val="accent2"/>
                </a:solidFill>
                <a:latin typeface="Verdana" pitchFamily="-108" charset="0"/>
              </a:rPr>
              <a:t>di un sistema</a:t>
            </a:r>
            <a:r>
              <a:rPr lang="it-IT">
                <a:latin typeface="Verdana" pitchFamily="-108" charset="0"/>
              </a:rPr>
              <a:t> consiste in </a:t>
            </a:r>
          </a:p>
          <a:p>
            <a:pPr algn="just"/>
            <a:r>
              <a:rPr lang="it-IT">
                <a:latin typeface="Verdana" pitchFamily="-108" charset="0"/>
              </a:rPr>
              <a:t>un’</a:t>
            </a:r>
            <a:r>
              <a:rPr lang="it-IT" i="1">
                <a:latin typeface="Verdana" pitchFamily="-108" charset="0"/>
              </a:rPr>
              <a:t>equazione differenziale </a:t>
            </a:r>
            <a:r>
              <a:rPr lang="it-IT">
                <a:latin typeface="Verdana" pitchFamily="-108" charset="0"/>
              </a:rPr>
              <a:t>che </a:t>
            </a:r>
          </a:p>
          <a:p>
            <a:pPr algn="just"/>
            <a:r>
              <a:rPr lang="it-IT" b="1">
                <a:solidFill>
                  <a:schemeClr val="accent2"/>
                </a:solidFill>
                <a:latin typeface="Verdana" pitchFamily="-108" charset="0"/>
              </a:rPr>
              <a:t>stabilisce una relazione tra </a:t>
            </a:r>
          </a:p>
          <a:p>
            <a:pPr algn="just"/>
            <a:r>
              <a:rPr lang="it-IT" b="1">
                <a:solidFill>
                  <a:schemeClr val="accent2"/>
                </a:solidFill>
                <a:latin typeface="Verdana" pitchFamily="-108" charset="0"/>
              </a:rPr>
              <a:t>le variabili d’ingresso e le </a:t>
            </a:r>
          </a:p>
          <a:p>
            <a:pPr algn="just"/>
            <a:r>
              <a:rPr lang="it-IT" b="1">
                <a:solidFill>
                  <a:schemeClr val="accent2"/>
                </a:solidFill>
                <a:latin typeface="Verdana" pitchFamily="-108" charset="0"/>
              </a:rPr>
              <a:t>variabili d’uscita del sistema </a:t>
            </a:r>
          </a:p>
          <a:p>
            <a:pPr algn="just"/>
            <a:r>
              <a:rPr lang="it-IT" b="1">
                <a:solidFill>
                  <a:schemeClr val="accent2"/>
                </a:solidFill>
                <a:latin typeface="Verdana" pitchFamily="-108" charset="0"/>
              </a:rPr>
              <a:t>medesimo</a:t>
            </a:r>
            <a:r>
              <a:rPr lang="it-IT">
                <a:latin typeface="Verdana" pitchFamily="-108" charset="0"/>
              </a:rPr>
              <a:t>.</a:t>
            </a:r>
          </a:p>
          <a:p>
            <a:pPr algn="ctr"/>
            <a:endParaRPr lang="it-IT">
              <a:latin typeface="Verdana" pitchFamily="-108" charset="0"/>
            </a:endParaRPr>
          </a:p>
          <a:p>
            <a:pPr algn="just"/>
            <a:r>
              <a:rPr lang="it-IT">
                <a:latin typeface="Verdana" pitchFamily="-108" charset="0"/>
              </a:rPr>
              <a:t>Questo tipo di descrizione è chiamata descrizione </a:t>
            </a:r>
            <a:r>
              <a:rPr lang="it-IT" i="1">
                <a:latin typeface="Verdana" pitchFamily="-108" charset="0"/>
              </a:rPr>
              <a:t>ingresso/uscita </a:t>
            </a:r>
            <a:r>
              <a:rPr lang="it-IT">
                <a:latin typeface="Verdana" pitchFamily="-108" charset="0"/>
              </a:rPr>
              <a:t>di un sistema dinamico. Il calcolo matematico consente di determinare le uscite a partire dagli ingressi e quindi di studiare la dinamica o il comportamento di un sistema in un certo ambiente. Le relazioni funzionali ingresso-uscita caratterizzano il sistema e ne definiscono il comportamento; esprimono l’uscita come funzione dell’ingresso.</a:t>
            </a:r>
          </a:p>
        </p:txBody>
      </p:sp>
      <p:sp>
        <p:nvSpPr>
          <p:cNvPr id="300036" name="Rectangle 3"/>
          <p:cNvSpPr>
            <a:spLocks noChangeArrowheads="1"/>
          </p:cNvSpPr>
          <p:nvPr/>
        </p:nvSpPr>
        <p:spPr bwMode="auto">
          <a:xfrm>
            <a:off x="466725" y="969963"/>
            <a:ext cx="8348663" cy="1476375"/>
          </a:xfrm>
          <a:prstGeom prst="rect">
            <a:avLst/>
          </a:prstGeom>
          <a:noFill/>
          <a:ln w="9525">
            <a:noFill/>
            <a:miter lim="800000"/>
            <a:headEnd/>
            <a:tailEnd/>
          </a:ln>
        </p:spPr>
        <p:txBody>
          <a:bodyPr anchor="ctr">
            <a:prstTxWarp prst="textNoShape">
              <a:avLst/>
            </a:prstTxWarp>
            <a:spAutoFit/>
          </a:bodyPr>
          <a:lstStyle/>
          <a:p>
            <a:pPr algn="just"/>
            <a:r>
              <a:rPr lang="it-IT">
                <a:latin typeface="Verdana" pitchFamily="-108" charset="0"/>
              </a:rPr>
              <a:t>Un modello di un sistema </a:t>
            </a:r>
            <a:r>
              <a:rPr lang="it-IT" b="1">
                <a:solidFill>
                  <a:schemeClr val="accent2"/>
                </a:solidFill>
                <a:latin typeface="Verdana" pitchFamily="-108" charset="0"/>
              </a:rPr>
              <a:t>esprime la conoscenza di un fenomeno</a:t>
            </a:r>
            <a:r>
              <a:rPr lang="it-IT">
                <a:latin typeface="Verdana" pitchFamily="-108" charset="0"/>
              </a:rPr>
              <a:t> e come tale consente di rispondere a domande sul sistema senza la necessità di compiere un esperimento. Esso costituisce quindi un potente </a:t>
            </a:r>
            <a:r>
              <a:rPr lang="it-IT" b="1">
                <a:solidFill>
                  <a:schemeClr val="accent2"/>
                </a:solidFill>
                <a:latin typeface="Verdana" pitchFamily="-108" charset="0"/>
              </a:rPr>
              <a:t>mezzo di </a:t>
            </a:r>
            <a:r>
              <a:rPr lang="it-IT" b="1">
                <a:solidFill>
                  <a:srgbClr val="FF3300"/>
                </a:solidFill>
                <a:latin typeface="Verdana" pitchFamily="-108" charset="0"/>
              </a:rPr>
              <a:t>previsione e descrizione del comportamento di un determinato sistema</a:t>
            </a:r>
            <a:r>
              <a:rPr lang="it-IT">
                <a:latin typeface="Verdana" pitchFamily="-108" charset="0"/>
              </a:rPr>
              <a:t>. </a:t>
            </a:r>
          </a:p>
        </p:txBody>
      </p:sp>
      <p:sp>
        <p:nvSpPr>
          <p:cNvPr id="300037" name="Rectangle 5"/>
          <p:cNvSpPr>
            <a:spLocks noChangeArrowheads="1"/>
          </p:cNvSpPr>
          <p:nvPr/>
        </p:nvSpPr>
        <p:spPr bwMode="auto">
          <a:xfrm>
            <a:off x="1835150" y="0"/>
            <a:ext cx="5326063" cy="461963"/>
          </a:xfrm>
          <a:prstGeom prst="rect">
            <a:avLst/>
          </a:prstGeom>
          <a:noFill/>
          <a:ln w="9525">
            <a:noFill/>
            <a:miter lim="800000"/>
            <a:headEnd/>
            <a:tailEnd/>
          </a:ln>
        </p:spPr>
        <p:txBody>
          <a:bodyPr>
            <a:prstTxWarp prst="textNoShape">
              <a:avLst/>
            </a:prstTxWarp>
            <a:spAutoFit/>
          </a:bodyPr>
          <a:lstStyle/>
          <a:p>
            <a:pPr algn="ctr"/>
            <a:r>
              <a:rPr lang="it-IT" b="1">
                <a:latin typeface="Calibri" pitchFamily="-108" charset="0"/>
              </a:rPr>
              <a:t>IL MODELLO FISICO-MATEMATICO</a:t>
            </a:r>
          </a:p>
        </p:txBody>
      </p:sp>
      <p:sp>
        <p:nvSpPr>
          <p:cNvPr id="300038" name="Rectangle 7"/>
          <p:cNvSpPr>
            <a:spLocks noChangeArrowheads="1"/>
          </p:cNvSpPr>
          <p:nvPr/>
        </p:nvSpPr>
        <p:spPr bwMode="auto">
          <a:xfrm>
            <a:off x="6138863" y="2919413"/>
            <a:ext cx="1368425" cy="576262"/>
          </a:xfrm>
          <a:prstGeom prst="rect">
            <a:avLst/>
          </a:prstGeom>
          <a:solidFill>
            <a:srgbClr val="FF9900">
              <a:alpha val="30980"/>
            </a:srgb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300039" name="Text Box 8"/>
          <p:cNvSpPr txBox="1">
            <a:spLocks noChangeArrowheads="1"/>
          </p:cNvSpPr>
          <p:nvPr/>
        </p:nvSpPr>
        <p:spPr bwMode="auto">
          <a:xfrm>
            <a:off x="6138863" y="2919413"/>
            <a:ext cx="1385887" cy="649287"/>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a:latin typeface="Calibri" pitchFamily="-108" charset="0"/>
              </a:rPr>
              <a:t>Equazione differenziale</a:t>
            </a:r>
          </a:p>
        </p:txBody>
      </p:sp>
      <p:sp>
        <p:nvSpPr>
          <p:cNvPr id="300040" name="Oval 11"/>
          <p:cNvSpPr>
            <a:spLocks noChangeArrowheads="1"/>
          </p:cNvSpPr>
          <p:nvPr/>
        </p:nvSpPr>
        <p:spPr bwMode="auto">
          <a:xfrm>
            <a:off x="6084888" y="3500438"/>
            <a:ext cx="1368425" cy="1223962"/>
          </a:xfrm>
          <a:prstGeom prst="ellipse">
            <a:avLst/>
          </a:prstGeom>
          <a:solidFill>
            <a:schemeClr val="accent1">
              <a:alpha val="10196"/>
            </a:schemeClr>
          </a:solidFill>
          <a:ln w="19050">
            <a:solidFill>
              <a:schemeClr val="tx1"/>
            </a:solidFill>
            <a:prstDash val="sysDot"/>
            <a:round/>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300041" name="Text Box 12"/>
          <p:cNvSpPr txBox="1">
            <a:spLocks noChangeArrowheads="1"/>
          </p:cNvSpPr>
          <p:nvPr/>
        </p:nvSpPr>
        <p:spPr bwMode="auto">
          <a:xfrm>
            <a:off x="4787900" y="3860800"/>
            <a:ext cx="1152525"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a:latin typeface="Calibri" pitchFamily="-108" charset="0"/>
              </a:rPr>
              <a:t>Variabile in ingresso</a:t>
            </a:r>
          </a:p>
        </p:txBody>
      </p:sp>
      <p:sp>
        <p:nvSpPr>
          <p:cNvPr id="300042" name="AutoShape 13"/>
          <p:cNvSpPr>
            <a:spLocks noChangeArrowheads="1"/>
          </p:cNvSpPr>
          <p:nvPr/>
        </p:nvSpPr>
        <p:spPr bwMode="auto">
          <a:xfrm>
            <a:off x="5867400" y="3789363"/>
            <a:ext cx="576263" cy="647700"/>
          </a:xfrm>
          <a:prstGeom prst="rightArrow">
            <a:avLst>
              <a:gd name="adj1" fmla="val 45102"/>
              <a:gd name="adj2" fmla="val 40222"/>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300043" name="AutoShape 14"/>
          <p:cNvSpPr>
            <a:spLocks noChangeArrowheads="1"/>
          </p:cNvSpPr>
          <p:nvPr/>
        </p:nvSpPr>
        <p:spPr bwMode="auto">
          <a:xfrm>
            <a:off x="7164388" y="3789363"/>
            <a:ext cx="576262" cy="647700"/>
          </a:xfrm>
          <a:prstGeom prst="rightArrow">
            <a:avLst>
              <a:gd name="adj1" fmla="val 45102"/>
              <a:gd name="adj2" fmla="val 40222"/>
            </a:avLst>
          </a:prstGeom>
          <a:solidFill>
            <a:schemeClr val="accent1">
              <a:alpha val="10196"/>
            </a:schemeClr>
          </a:solidFill>
          <a:ln w="19050">
            <a:solidFill>
              <a:schemeClr val="tx1"/>
            </a:solidFill>
            <a:prstDash val="sysDot"/>
            <a:miter lim="800000"/>
            <a:headEnd/>
            <a:tailEnd/>
          </a:ln>
        </p:spPr>
        <p:txBody>
          <a:bodyPr wrap="none" lIns="90000" tIns="46800" rIns="90000" bIns="46800" anchor="ctr">
            <a:prstTxWarp prst="textNoShape">
              <a:avLst/>
            </a:prstTxWarp>
          </a:bodyPr>
          <a:lstStyle/>
          <a:p>
            <a:endParaRPr lang="it-IT">
              <a:latin typeface="Calibri" pitchFamily="-108" charset="0"/>
            </a:endParaRPr>
          </a:p>
        </p:txBody>
      </p:sp>
      <p:sp>
        <p:nvSpPr>
          <p:cNvPr id="300044" name="Text Box 16"/>
          <p:cNvSpPr txBox="1">
            <a:spLocks noChangeArrowheads="1"/>
          </p:cNvSpPr>
          <p:nvPr/>
        </p:nvSpPr>
        <p:spPr bwMode="auto">
          <a:xfrm>
            <a:off x="7596188" y="3860800"/>
            <a:ext cx="1008062" cy="517525"/>
          </a:xfrm>
          <a:prstGeom prst="rect">
            <a:avLst/>
          </a:prstGeom>
          <a:noFill/>
          <a:ln w="19050">
            <a:noFill/>
            <a:prstDash val="sysDot"/>
            <a:miter lim="800000"/>
            <a:headEnd/>
            <a:tailEnd/>
          </a:ln>
        </p:spPr>
        <p:txBody>
          <a:bodyPr lIns="90000" tIns="46800" rIns="90000" bIns="46800">
            <a:prstTxWarp prst="textNoShape">
              <a:avLst/>
            </a:prstTxWarp>
            <a:spAutoFit/>
          </a:bodyPr>
          <a:lstStyle/>
          <a:p>
            <a:pPr algn="ctr"/>
            <a:r>
              <a:rPr lang="it-IT" sz="1400">
                <a:latin typeface="Calibri" pitchFamily="-108" charset="0"/>
              </a:rPr>
              <a:t>Variabile in uscita</a:t>
            </a:r>
          </a:p>
        </p:txBody>
      </p:sp>
      <p:sp>
        <p:nvSpPr>
          <p:cNvPr id="300045" name="Text Box 17"/>
          <p:cNvSpPr txBox="1">
            <a:spLocks noChangeArrowheads="1"/>
          </p:cNvSpPr>
          <p:nvPr/>
        </p:nvSpPr>
        <p:spPr bwMode="auto">
          <a:xfrm>
            <a:off x="6372225" y="3960813"/>
            <a:ext cx="862013" cy="304800"/>
          </a:xfrm>
          <a:prstGeom prst="rect">
            <a:avLst/>
          </a:prstGeom>
          <a:noFill/>
          <a:ln w="19050">
            <a:noFill/>
            <a:prstDash val="sysDot"/>
            <a:miter lim="800000"/>
            <a:headEnd/>
            <a:tailEnd/>
          </a:ln>
        </p:spPr>
        <p:txBody>
          <a:bodyPr wrap="none" lIns="90000" tIns="46800" rIns="90000" bIns="46800">
            <a:prstTxWarp prst="textNoShape">
              <a:avLst/>
            </a:prstTxWarp>
            <a:spAutoFit/>
          </a:bodyPr>
          <a:lstStyle/>
          <a:p>
            <a:r>
              <a:rPr lang="it-IT" sz="1400" b="1">
                <a:latin typeface="Calibri" pitchFamily="-108" charset="0"/>
              </a:rPr>
              <a:t>Sistema</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2082" name="Rectangle 36"/>
          <p:cNvSpPr>
            <a:spLocks noChangeArrowheads="1"/>
          </p:cNvSpPr>
          <p:nvPr/>
        </p:nvSpPr>
        <p:spPr bwMode="auto">
          <a:xfrm>
            <a:off x="369888" y="584200"/>
            <a:ext cx="8394700" cy="5526088"/>
          </a:xfrm>
          <a:prstGeom prst="rect">
            <a:avLst/>
          </a:prstGeom>
          <a:solidFill>
            <a:schemeClr val="accent1">
              <a:alpha val="10196"/>
            </a:schemeClr>
          </a:solidFill>
          <a:ln w="19050">
            <a:solidFill>
              <a:schemeClr val="tx1"/>
            </a:solidFill>
            <a:prstDash val="sysDot"/>
            <a:miter lim="800000"/>
            <a:headEnd/>
            <a:tailEnd/>
          </a:ln>
        </p:spPr>
        <p:txBody>
          <a:bodyPr wrap="none" lIns="90000" tIns="46800" rIns="90000" bIns="46800" anchorCtr="1">
            <a:prstTxWarp prst="textNoShape">
              <a:avLst/>
            </a:prstTxWarp>
          </a:bodyPr>
          <a:lstStyle/>
          <a:p>
            <a:endParaRPr lang="it-IT">
              <a:latin typeface="Calibri" pitchFamily="-108" charset="0"/>
            </a:endParaRPr>
          </a:p>
        </p:txBody>
      </p:sp>
      <p:sp>
        <p:nvSpPr>
          <p:cNvPr id="125955" name="Segnaposto numero diapositiva 3"/>
          <p:cNvSpPr>
            <a:spLocks noGrp="1"/>
          </p:cNvSpPr>
          <p:nvPr>
            <p:ph type="sldNum" sz="quarter" idx="12"/>
          </p:nvPr>
        </p:nvSpPr>
        <p:spPr/>
        <p:txBody>
          <a:bodyPr/>
          <a:lstStyle/>
          <a:p>
            <a:pPr>
              <a:defRPr/>
            </a:pPr>
            <a:fld id="{F006F64F-CF1B-D749-980A-4CCC965E8C15}" type="slidenum">
              <a:rPr lang="it-IT"/>
              <a:pPr>
                <a:defRPr/>
              </a:pPr>
              <a:t>123</a:t>
            </a:fld>
            <a:endParaRPr lang="it-IT"/>
          </a:p>
        </p:txBody>
      </p:sp>
      <p:sp>
        <p:nvSpPr>
          <p:cNvPr id="302084" name="Line 3"/>
          <p:cNvSpPr>
            <a:spLocks noChangeShapeType="1"/>
          </p:cNvSpPr>
          <p:nvPr/>
        </p:nvSpPr>
        <p:spPr bwMode="auto">
          <a:xfrm>
            <a:off x="1384300" y="2959100"/>
            <a:ext cx="0" cy="2419350"/>
          </a:xfrm>
          <a:prstGeom prst="line">
            <a:avLst/>
          </a:prstGeom>
          <a:noFill/>
          <a:ln w="57150">
            <a:solidFill>
              <a:srgbClr val="333399"/>
            </a:solidFill>
            <a:round/>
            <a:headEnd/>
            <a:tailEnd/>
          </a:ln>
        </p:spPr>
        <p:txBody>
          <a:bodyPr>
            <a:prstTxWarp prst="textNoShape">
              <a:avLst/>
            </a:prstTxWarp>
          </a:bodyPr>
          <a:lstStyle/>
          <a:p>
            <a:endParaRPr lang="it-IT"/>
          </a:p>
        </p:txBody>
      </p:sp>
      <p:sp>
        <p:nvSpPr>
          <p:cNvPr id="302085" name="Line 4"/>
          <p:cNvSpPr>
            <a:spLocks noChangeShapeType="1"/>
          </p:cNvSpPr>
          <p:nvPr/>
        </p:nvSpPr>
        <p:spPr bwMode="auto">
          <a:xfrm>
            <a:off x="3673475" y="2959100"/>
            <a:ext cx="6350" cy="2409825"/>
          </a:xfrm>
          <a:prstGeom prst="line">
            <a:avLst/>
          </a:prstGeom>
          <a:noFill/>
          <a:ln w="57150">
            <a:solidFill>
              <a:srgbClr val="333399"/>
            </a:solidFill>
            <a:round/>
            <a:headEnd/>
            <a:tailEnd/>
          </a:ln>
        </p:spPr>
        <p:txBody>
          <a:bodyPr>
            <a:prstTxWarp prst="textNoShape">
              <a:avLst/>
            </a:prstTxWarp>
          </a:bodyPr>
          <a:lstStyle/>
          <a:p>
            <a:endParaRPr lang="it-IT"/>
          </a:p>
        </p:txBody>
      </p:sp>
      <p:sp>
        <p:nvSpPr>
          <p:cNvPr id="302086" name="Line 5"/>
          <p:cNvSpPr>
            <a:spLocks noChangeShapeType="1"/>
          </p:cNvSpPr>
          <p:nvPr/>
        </p:nvSpPr>
        <p:spPr bwMode="auto">
          <a:xfrm flipV="1">
            <a:off x="1384300" y="5338763"/>
            <a:ext cx="2303463" cy="9525"/>
          </a:xfrm>
          <a:prstGeom prst="line">
            <a:avLst/>
          </a:prstGeom>
          <a:noFill/>
          <a:ln w="57150">
            <a:solidFill>
              <a:srgbClr val="333399"/>
            </a:solidFill>
            <a:round/>
            <a:headEnd/>
            <a:tailEnd/>
          </a:ln>
        </p:spPr>
        <p:txBody>
          <a:bodyPr>
            <a:prstTxWarp prst="textNoShape">
              <a:avLst/>
            </a:prstTxWarp>
          </a:bodyPr>
          <a:lstStyle/>
          <a:p>
            <a:endParaRPr lang="it-IT"/>
          </a:p>
        </p:txBody>
      </p:sp>
      <p:sp>
        <p:nvSpPr>
          <p:cNvPr id="302087" name="Freeform 6"/>
          <p:cNvSpPr>
            <a:spLocks noEditPoints="1"/>
          </p:cNvSpPr>
          <p:nvPr/>
        </p:nvSpPr>
        <p:spPr bwMode="auto">
          <a:xfrm>
            <a:off x="1100138" y="3800475"/>
            <a:ext cx="82550" cy="1527175"/>
          </a:xfrm>
          <a:custGeom>
            <a:avLst/>
            <a:gdLst>
              <a:gd name="T0" fmla="*/ 0 w 122"/>
              <a:gd name="T1" fmla="*/ 0 h 2153"/>
              <a:gd name="T2" fmla="*/ 0 w 122"/>
              <a:gd name="T3" fmla="*/ 0 h 2153"/>
              <a:gd name="T4" fmla="*/ 0 w 122"/>
              <a:gd name="T5" fmla="*/ 0 h 2153"/>
              <a:gd name="T6" fmla="*/ 0 w 122"/>
              <a:gd name="T7" fmla="*/ 0 h 2153"/>
              <a:gd name="T8" fmla="*/ 0 w 122"/>
              <a:gd name="T9" fmla="*/ 0 h 2153"/>
              <a:gd name="T10" fmla="*/ 0 w 122"/>
              <a:gd name="T11" fmla="*/ 0 h 2153"/>
              <a:gd name="T12" fmla="*/ 0 w 122"/>
              <a:gd name="T13" fmla="*/ 0 h 2153"/>
              <a:gd name="T14" fmla="*/ 0 w 122"/>
              <a:gd name="T15" fmla="*/ 0 h 2153"/>
              <a:gd name="T16" fmla="*/ 0 w 122"/>
              <a:gd name="T17" fmla="*/ 0 h 2153"/>
              <a:gd name="T18" fmla="*/ 0 w 122"/>
              <a:gd name="T19" fmla="*/ 0 h 2153"/>
              <a:gd name="T20" fmla="*/ 0 w 122"/>
              <a:gd name="T21" fmla="*/ 0 h 2153"/>
              <a:gd name="T22" fmla="*/ 0 w 122"/>
              <a:gd name="T23" fmla="*/ 0 h 2153"/>
              <a:gd name="T24" fmla="*/ 0 w 122"/>
              <a:gd name="T25" fmla="*/ 0 h 2153"/>
              <a:gd name="T26" fmla="*/ 0 w 122"/>
              <a:gd name="T27" fmla="*/ 0 h 2153"/>
              <a:gd name="T28" fmla="*/ 0 w 122"/>
              <a:gd name="T29" fmla="*/ 0 h 2153"/>
              <a:gd name="T30" fmla="*/ 0 w 122"/>
              <a:gd name="T31" fmla="*/ 0 h 2153"/>
              <a:gd name="T32" fmla="*/ 0 w 122"/>
              <a:gd name="T33" fmla="*/ 0 h 2153"/>
              <a:gd name="T34" fmla="*/ 0 w 122"/>
              <a:gd name="T35" fmla="*/ 0 h 2153"/>
              <a:gd name="T36" fmla="*/ 0 w 122"/>
              <a:gd name="T37" fmla="*/ 0 h 2153"/>
              <a:gd name="T38" fmla="*/ 0 w 122"/>
              <a:gd name="T39" fmla="*/ 0 h 2153"/>
              <a:gd name="T40" fmla="*/ 0 w 122"/>
              <a:gd name="T41" fmla="*/ 0 h 21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2153"/>
              <a:gd name="T65" fmla="*/ 122 w 122"/>
              <a:gd name="T66" fmla="*/ 2153 h 21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2153">
                <a:moveTo>
                  <a:pt x="69" y="97"/>
                </a:moveTo>
                <a:lnTo>
                  <a:pt x="69" y="2052"/>
                </a:lnTo>
                <a:lnTo>
                  <a:pt x="69" y="2056"/>
                </a:lnTo>
                <a:lnTo>
                  <a:pt x="65" y="2060"/>
                </a:lnTo>
                <a:lnTo>
                  <a:pt x="61" y="2060"/>
                </a:lnTo>
                <a:lnTo>
                  <a:pt x="57" y="2060"/>
                </a:lnTo>
                <a:lnTo>
                  <a:pt x="53" y="2056"/>
                </a:lnTo>
                <a:lnTo>
                  <a:pt x="53" y="2052"/>
                </a:lnTo>
                <a:lnTo>
                  <a:pt x="53" y="97"/>
                </a:lnTo>
                <a:lnTo>
                  <a:pt x="57" y="93"/>
                </a:lnTo>
                <a:lnTo>
                  <a:pt x="61" y="89"/>
                </a:lnTo>
                <a:lnTo>
                  <a:pt x="65" y="93"/>
                </a:lnTo>
                <a:lnTo>
                  <a:pt x="69" y="97"/>
                </a:lnTo>
                <a:close/>
                <a:moveTo>
                  <a:pt x="0" y="118"/>
                </a:moveTo>
                <a:lnTo>
                  <a:pt x="61" y="0"/>
                </a:lnTo>
                <a:lnTo>
                  <a:pt x="122" y="118"/>
                </a:lnTo>
                <a:lnTo>
                  <a:pt x="0" y="118"/>
                </a:lnTo>
                <a:close/>
                <a:moveTo>
                  <a:pt x="122" y="2031"/>
                </a:moveTo>
                <a:lnTo>
                  <a:pt x="61" y="2153"/>
                </a:lnTo>
                <a:lnTo>
                  <a:pt x="0" y="2031"/>
                </a:lnTo>
                <a:lnTo>
                  <a:pt x="122" y="2031"/>
                </a:lnTo>
                <a:close/>
              </a:path>
            </a:pathLst>
          </a:custGeom>
          <a:solidFill>
            <a:srgbClr val="000000"/>
          </a:solidFill>
          <a:ln w="2540">
            <a:solidFill>
              <a:srgbClr val="000000"/>
            </a:solidFill>
            <a:round/>
            <a:headEnd/>
            <a:tailEnd/>
          </a:ln>
        </p:spPr>
        <p:txBody>
          <a:bodyPr>
            <a:prstTxWarp prst="textNoShape">
              <a:avLst/>
            </a:prstTxWarp>
          </a:bodyPr>
          <a:lstStyle/>
          <a:p>
            <a:pPr eaLnBrk="0" hangingPunct="0"/>
            <a:endParaRPr lang="it-IT">
              <a:latin typeface="Calibri" pitchFamily="-108" charset="0"/>
            </a:endParaRPr>
          </a:p>
        </p:txBody>
      </p:sp>
      <p:sp>
        <p:nvSpPr>
          <p:cNvPr id="302088" name="Line 7"/>
          <p:cNvSpPr>
            <a:spLocks noChangeShapeType="1"/>
          </p:cNvSpPr>
          <p:nvPr/>
        </p:nvSpPr>
        <p:spPr bwMode="auto">
          <a:xfrm>
            <a:off x="1022350" y="3800475"/>
            <a:ext cx="239713" cy="0"/>
          </a:xfrm>
          <a:prstGeom prst="line">
            <a:avLst/>
          </a:prstGeom>
          <a:noFill/>
          <a:ln w="10160">
            <a:solidFill>
              <a:srgbClr val="000000"/>
            </a:solidFill>
            <a:round/>
            <a:headEnd/>
            <a:tailEnd/>
          </a:ln>
        </p:spPr>
        <p:txBody>
          <a:bodyPr>
            <a:prstTxWarp prst="textNoShape">
              <a:avLst/>
            </a:prstTxWarp>
          </a:bodyPr>
          <a:lstStyle/>
          <a:p>
            <a:endParaRPr lang="it-IT"/>
          </a:p>
        </p:txBody>
      </p:sp>
      <p:sp>
        <p:nvSpPr>
          <p:cNvPr id="302089" name="Line 8"/>
          <p:cNvSpPr>
            <a:spLocks noChangeShapeType="1"/>
          </p:cNvSpPr>
          <p:nvPr/>
        </p:nvSpPr>
        <p:spPr bwMode="auto">
          <a:xfrm>
            <a:off x="1022350" y="5357813"/>
            <a:ext cx="239713" cy="0"/>
          </a:xfrm>
          <a:prstGeom prst="line">
            <a:avLst/>
          </a:prstGeom>
          <a:noFill/>
          <a:ln w="10160">
            <a:solidFill>
              <a:srgbClr val="000000"/>
            </a:solidFill>
            <a:round/>
            <a:headEnd/>
            <a:tailEnd/>
          </a:ln>
        </p:spPr>
        <p:txBody>
          <a:bodyPr>
            <a:prstTxWarp prst="textNoShape">
              <a:avLst/>
            </a:prstTxWarp>
          </a:bodyPr>
          <a:lstStyle/>
          <a:p>
            <a:endParaRPr lang="it-IT"/>
          </a:p>
        </p:txBody>
      </p:sp>
      <p:sp>
        <p:nvSpPr>
          <p:cNvPr id="302090" name="Freeform 9"/>
          <p:cNvSpPr>
            <a:spLocks/>
          </p:cNvSpPr>
          <p:nvPr/>
        </p:nvSpPr>
        <p:spPr bwMode="auto">
          <a:xfrm>
            <a:off x="900113" y="2703513"/>
            <a:ext cx="1166812" cy="382587"/>
          </a:xfrm>
          <a:custGeom>
            <a:avLst/>
            <a:gdLst>
              <a:gd name="T0" fmla="*/ 0 w 1742"/>
              <a:gd name="T1" fmla="*/ 0 h 538"/>
              <a:gd name="T2" fmla="*/ 0 w 1742"/>
              <a:gd name="T3" fmla="*/ 0 h 538"/>
              <a:gd name="T4" fmla="*/ 0 w 1742"/>
              <a:gd name="T5" fmla="*/ 0 h 538"/>
              <a:gd name="T6" fmla="*/ 0 w 1742"/>
              <a:gd name="T7" fmla="*/ 0 h 538"/>
              <a:gd name="T8" fmla="*/ 0 w 1742"/>
              <a:gd name="T9" fmla="*/ 0 h 538"/>
              <a:gd name="T10" fmla="*/ 0 w 1742"/>
              <a:gd name="T11" fmla="*/ 0 h 538"/>
              <a:gd name="T12" fmla="*/ 0 w 1742"/>
              <a:gd name="T13" fmla="*/ 0 h 538"/>
              <a:gd name="T14" fmla="*/ 0 w 1742"/>
              <a:gd name="T15" fmla="*/ 0 h 538"/>
              <a:gd name="T16" fmla="*/ 0 w 1742"/>
              <a:gd name="T17" fmla="*/ 0 h 538"/>
              <a:gd name="T18" fmla="*/ 0 w 1742"/>
              <a:gd name="T19" fmla="*/ 0 h 538"/>
              <a:gd name="T20" fmla="*/ 0 w 1742"/>
              <a:gd name="T21" fmla="*/ 0 h 538"/>
              <a:gd name="T22" fmla="*/ 0 w 1742"/>
              <a:gd name="T23" fmla="*/ 0 h 538"/>
              <a:gd name="T24" fmla="*/ 0 w 1742"/>
              <a:gd name="T25" fmla="*/ 0 h 538"/>
              <a:gd name="T26" fmla="*/ 0 w 1742"/>
              <a:gd name="T27" fmla="*/ 0 h 538"/>
              <a:gd name="T28" fmla="*/ 0 w 1742"/>
              <a:gd name="T29" fmla="*/ 0 h 538"/>
              <a:gd name="T30" fmla="*/ 0 w 1742"/>
              <a:gd name="T31" fmla="*/ 0 h 538"/>
              <a:gd name="T32" fmla="*/ 0 w 1742"/>
              <a:gd name="T33" fmla="*/ 0 h 538"/>
              <a:gd name="T34" fmla="*/ 0 w 1742"/>
              <a:gd name="T35" fmla="*/ 0 h 538"/>
              <a:gd name="T36" fmla="*/ 0 w 1742"/>
              <a:gd name="T37" fmla="*/ 0 h 538"/>
              <a:gd name="T38" fmla="*/ 0 w 1742"/>
              <a:gd name="T39" fmla="*/ 0 h 538"/>
              <a:gd name="T40" fmla="*/ 0 w 1742"/>
              <a:gd name="T41" fmla="*/ 0 h 538"/>
              <a:gd name="T42" fmla="*/ 0 w 1742"/>
              <a:gd name="T43" fmla="*/ 0 h 538"/>
              <a:gd name="T44" fmla="*/ 0 w 1742"/>
              <a:gd name="T45" fmla="*/ 0 h 538"/>
              <a:gd name="T46" fmla="*/ 0 w 1742"/>
              <a:gd name="T47" fmla="*/ 0 h 538"/>
              <a:gd name="T48" fmla="*/ 0 w 1742"/>
              <a:gd name="T49" fmla="*/ 0 h 538"/>
              <a:gd name="T50" fmla="*/ 0 w 1742"/>
              <a:gd name="T51" fmla="*/ 0 h 538"/>
              <a:gd name="T52" fmla="*/ 0 w 1742"/>
              <a:gd name="T53" fmla="*/ 0 h 538"/>
              <a:gd name="T54" fmla="*/ 0 w 1742"/>
              <a:gd name="T55" fmla="*/ 0 h 538"/>
              <a:gd name="T56" fmla="*/ 0 w 1742"/>
              <a:gd name="T57" fmla="*/ 0 h 538"/>
              <a:gd name="T58" fmla="*/ 0 w 1742"/>
              <a:gd name="T59" fmla="*/ 0 h 538"/>
              <a:gd name="T60" fmla="*/ 0 w 1742"/>
              <a:gd name="T61" fmla="*/ 0 h 538"/>
              <a:gd name="T62" fmla="*/ 0 w 1742"/>
              <a:gd name="T63" fmla="*/ 0 h 538"/>
              <a:gd name="T64" fmla="*/ 0 w 1742"/>
              <a:gd name="T65" fmla="*/ 0 h 538"/>
              <a:gd name="T66" fmla="*/ 0 w 1742"/>
              <a:gd name="T67" fmla="*/ 0 h 538"/>
              <a:gd name="T68" fmla="*/ 0 w 1742"/>
              <a:gd name="T69" fmla="*/ 0 h 538"/>
              <a:gd name="T70" fmla="*/ 0 w 1742"/>
              <a:gd name="T71" fmla="*/ 0 h 538"/>
              <a:gd name="T72" fmla="*/ 0 w 1742"/>
              <a:gd name="T73" fmla="*/ 0 h 538"/>
              <a:gd name="T74" fmla="*/ 0 w 1742"/>
              <a:gd name="T75" fmla="*/ 0 h 538"/>
              <a:gd name="T76" fmla="*/ 0 w 1742"/>
              <a:gd name="T77" fmla="*/ 0 h 538"/>
              <a:gd name="T78" fmla="*/ 0 w 1742"/>
              <a:gd name="T79" fmla="*/ 0 h 538"/>
              <a:gd name="T80" fmla="*/ 0 w 1742"/>
              <a:gd name="T81" fmla="*/ 0 h 538"/>
              <a:gd name="T82" fmla="*/ 0 w 1742"/>
              <a:gd name="T83" fmla="*/ 0 h 538"/>
              <a:gd name="T84" fmla="*/ 0 w 1742"/>
              <a:gd name="T85" fmla="*/ 0 h 538"/>
              <a:gd name="T86" fmla="*/ 0 w 1742"/>
              <a:gd name="T87" fmla="*/ 0 h 538"/>
              <a:gd name="T88" fmla="*/ 0 w 1742"/>
              <a:gd name="T89" fmla="*/ 0 h 538"/>
              <a:gd name="T90" fmla="*/ 0 w 1742"/>
              <a:gd name="T91" fmla="*/ 0 h 538"/>
              <a:gd name="T92" fmla="*/ 0 w 1742"/>
              <a:gd name="T93" fmla="*/ 0 h 538"/>
              <a:gd name="T94" fmla="*/ 0 w 1742"/>
              <a:gd name="T95" fmla="*/ 0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42"/>
              <a:gd name="T145" fmla="*/ 0 h 538"/>
              <a:gd name="T146" fmla="*/ 1742 w 1742"/>
              <a:gd name="T147" fmla="*/ 538 h 5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42" h="538">
                <a:moveTo>
                  <a:pt x="0" y="538"/>
                </a:moveTo>
                <a:lnTo>
                  <a:pt x="0" y="510"/>
                </a:lnTo>
                <a:lnTo>
                  <a:pt x="4" y="486"/>
                </a:lnTo>
                <a:lnTo>
                  <a:pt x="9" y="457"/>
                </a:lnTo>
                <a:lnTo>
                  <a:pt x="17" y="433"/>
                </a:lnTo>
                <a:lnTo>
                  <a:pt x="21" y="405"/>
                </a:lnTo>
                <a:lnTo>
                  <a:pt x="33" y="380"/>
                </a:lnTo>
                <a:lnTo>
                  <a:pt x="41" y="356"/>
                </a:lnTo>
                <a:lnTo>
                  <a:pt x="53" y="332"/>
                </a:lnTo>
                <a:lnTo>
                  <a:pt x="65" y="307"/>
                </a:lnTo>
                <a:lnTo>
                  <a:pt x="82" y="283"/>
                </a:lnTo>
                <a:lnTo>
                  <a:pt x="98" y="259"/>
                </a:lnTo>
                <a:lnTo>
                  <a:pt x="114" y="239"/>
                </a:lnTo>
                <a:lnTo>
                  <a:pt x="130" y="218"/>
                </a:lnTo>
                <a:lnTo>
                  <a:pt x="151" y="198"/>
                </a:lnTo>
                <a:lnTo>
                  <a:pt x="171" y="178"/>
                </a:lnTo>
                <a:lnTo>
                  <a:pt x="191" y="158"/>
                </a:lnTo>
                <a:lnTo>
                  <a:pt x="216" y="142"/>
                </a:lnTo>
                <a:lnTo>
                  <a:pt x="240" y="125"/>
                </a:lnTo>
                <a:lnTo>
                  <a:pt x="289" y="93"/>
                </a:lnTo>
                <a:lnTo>
                  <a:pt x="317" y="77"/>
                </a:lnTo>
                <a:lnTo>
                  <a:pt x="345" y="65"/>
                </a:lnTo>
                <a:lnTo>
                  <a:pt x="374" y="53"/>
                </a:lnTo>
                <a:lnTo>
                  <a:pt x="402" y="45"/>
                </a:lnTo>
                <a:lnTo>
                  <a:pt x="431" y="32"/>
                </a:lnTo>
                <a:lnTo>
                  <a:pt x="459" y="24"/>
                </a:lnTo>
                <a:lnTo>
                  <a:pt x="492" y="16"/>
                </a:lnTo>
                <a:lnTo>
                  <a:pt x="524" y="12"/>
                </a:lnTo>
                <a:lnTo>
                  <a:pt x="556" y="8"/>
                </a:lnTo>
                <a:lnTo>
                  <a:pt x="589" y="4"/>
                </a:lnTo>
                <a:lnTo>
                  <a:pt x="621" y="0"/>
                </a:lnTo>
                <a:lnTo>
                  <a:pt x="654" y="0"/>
                </a:lnTo>
                <a:lnTo>
                  <a:pt x="804" y="0"/>
                </a:lnTo>
                <a:lnTo>
                  <a:pt x="853" y="4"/>
                </a:lnTo>
                <a:lnTo>
                  <a:pt x="901" y="8"/>
                </a:lnTo>
                <a:lnTo>
                  <a:pt x="946" y="12"/>
                </a:lnTo>
                <a:lnTo>
                  <a:pt x="991" y="24"/>
                </a:lnTo>
                <a:lnTo>
                  <a:pt x="1035" y="36"/>
                </a:lnTo>
                <a:lnTo>
                  <a:pt x="1076" y="49"/>
                </a:lnTo>
                <a:lnTo>
                  <a:pt x="1121" y="65"/>
                </a:lnTo>
                <a:lnTo>
                  <a:pt x="1157" y="85"/>
                </a:lnTo>
                <a:lnTo>
                  <a:pt x="1198" y="109"/>
                </a:lnTo>
                <a:lnTo>
                  <a:pt x="1230" y="129"/>
                </a:lnTo>
                <a:lnTo>
                  <a:pt x="1267" y="158"/>
                </a:lnTo>
                <a:lnTo>
                  <a:pt x="1299" y="186"/>
                </a:lnTo>
                <a:lnTo>
                  <a:pt x="1328" y="214"/>
                </a:lnTo>
                <a:lnTo>
                  <a:pt x="1352" y="247"/>
                </a:lnTo>
                <a:lnTo>
                  <a:pt x="1376" y="279"/>
                </a:lnTo>
                <a:lnTo>
                  <a:pt x="1401" y="316"/>
                </a:lnTo>
                <a:lnTo>
                  <a:pt x="1742" y="316"/>
                </a:lnTo>
                <a:lnTo>
                  <a:pt x="1384" y="538"/>
                </a:lnTo>
                <a:lnTo>
                  <a:pt x="906" y="316"/>
                </a:lnTo>
                <a:lnTo>
                  <a:pt x="1250" y="316"/>
                </a:lnTo>
                <a:lnTo>
                  <a:pt x="1230" y="283"/>
                </a:lnTo>
                <a:lnTo>
                  <a:pt x="1210" y="251"/>
                </a:lnTo>
                <a:lnTo>
                  <a:pt x="1186" y="223"/>
                </a:lnTo>
                <a:lnTo>
                  <a:pt x="1161" y="198"/>
                </a:lnTo>
                <a:lnTo>
                  <a:pt x="1133" y="170"/>
                </a:lnTo>
                <a:lnTo>
                  <a:pt x="1104" y="146"/>
                </a:lnTo>
                <a:lnTo>
                  <a:pt x="1072" y="125"/>
                </a:lnTo>
                <a:lnTo>
                  <a:pt x="1039" y="105"/>
                </a:lnTo>
                <a:lnTo>
                  <a:pt x="1003" y="85"/>
                </a:lnTo>
                <a:lnTo>
                  <a:pt x="970" y="69"/>
                </a:lnTo>
                <a:lnTo>
                  <a:pt x="934" y="53"/>
                </a:lnTo>
                <a:lnTo>
                  <a:pt x="893" y="36"/>
                </a:lnTo>
                <a:lnTo>
                  <a:pt x="853" y="28"/>
                </a:lnTo>
                <a:lnTo>
                  <a:pt x="812" y="16"/>
                </a:lnTo>
                <a:lnTo>
                  <a:pt x="772" y="8"/>
                </a:lnTo>
                <a:lnTo>
                  <a:pt x="731" y="4"/>
                </a:lnTo>
                <a:lnTo>
                  <a:pt x="699" y="8"/>
                </a:lnTo>
                <a:lnTo>
                  <a:pt x="670" y="12"/>
                </a:lnTo>
                <a:lnTo>
                  <a:pt x="642" y="20"/>
                </a:lnTo>
                <a:lnTo>
                  <a:pt x="609" y="24"/>
                </a:lnTo>
                <a:lnTo>
                  <a:pt x="581" y="32"/>
                </a:lnTo>
                <a:lnTo>
                  <a:pt x="556" y="40"/>
                </a:lnTo>
                <a:lnTo>
                  <a:pt x="500" y="65"/>
                </a:lnTo>
                <a:lnTo>
                  <a:pt x="451" y="89"/>
                </a:lnTo>
                <a:lnTo>
                  <a:pt x="402" y="117"/>
                </a:lnTo>
                <a:lnTo>
                  <a:pt x="358" y="146"/>
                </a:lnTo>
                <a:lnTo>
                  <a:pt x="317" y="182"/>
                </a:lnTo>
                <a:lnTo>
                  <a:pt x="301" y="198"/>
                </a:lnTo>
                <a:lnTo>
                  <a:pt x="280" y="218"/>
                </a:lnTo>
                <a:lnTo>
                  <a:pt x="264" y="239"/>
                </a:lnTo>
                <a:lnTo>
                  <a:pt x="248" y="259"/>
                </a:lnTo>
                <a:lnTo>
                  <a:pt x="232" y="279"/>
                </a:lnTo>
                <a:lnTo>
                  <a:pt x="220" y="299"/>
                </a:lnTo>
                <a:lnTo>
                  <a:pt x="207" y="324"/>
                </a:lnTo>
                <a:lnTo>
                  <a:pt x="195" y="344"/>
                </a:lnTo>
                <a:lnTo>
                  <a:pt x="187" y="368"/>
                </a:lnTo>
                <a:lnTo>
                  <a:pt x="179" y="392"/>
                </a:lnTo>
                <a:lnTo>
                  <a:pt x="171" y="417"/>
                </a:lnTo>
                <a:lnTo>
                  <a:pt x="163" y="441"/>
                </a:lnTo>
                <a:lnTo>
                  <a:pt x="159" y="465"/>
                </a:lnTo>
                <a:lnTo>
                  <a:pt x="155" y="490"/>
                </a:lnTo>
                <a:lnTo>
                  <a:pt x="155" y="514"/>
                </a:lnTo>
                <a:lnTo>
                  <a:pt x="151" y="538"/>
                </a:lnTo>
                <a:lnTo>
                  <a:pt x="0" y="538"/>
                </a:lnTo>
                <a:close/>
              </a:path>
            </a:pathLst>
          </a:custGeom>
          <a:solidFill>
            <a:srgbClr val="FFFFFF"/>
          </a:solidFill>
          <a:ln w="9525">
            <a:noFill/>
            <a:round/>
            <a:headEnd/>
            <a:tailEnd/>
          </a:ln>
        </p:spPr>
        <p:txBody>
          <a:bodyPr>
            <a:prstTxWarp prst="textNoShape">
              <a:avLst/>
            </a:prstTxWarp>
          </a:bodyPr>
          <a:lstStyle/>
          <a:p>
            <a:pPr eaLnBrk="0" hangingPunct="0"/>
            <a:endParaRPr lang="it-IT">
              <a:latin typeface="Calibri" pitchFamily="-108" charset="0"/>
            </a:endParaRPr>
          </a:p>
        </p:txBody>
      </p:sp>
      <p:sp>
        <p:nvSpPr>
          <p:cNvPr id="302091" name="Freeform 10"/>
          <p:cNvSpPr>
            <a:spLocks/>
          </p:cNvSpPr>
          <p:nvPr/>
        </p:nvSpPr>
        <p:spPr bwMode="auto">
          <a:xfrm>
            <a:off x="1336675" y="2703513"/>
            <a:ext cx="52388" cy="3175"/>
          </a:xfrm>
          <a:custGeom>
            <a:avLst/>
            <a:gdLst>
              <a:gd name="T0" fmla="*/ 0 w 31"/>
              <a:gd name="T1" fmla="*/ 0 h 1"/>
              <a:gd name="T2" fmla="*/ 2147483647 w 31"/>
              <a:gd name="T3" fmla="*/ 0 h 1"/>
              <a:gd name="T4" fmla="*/ 2147483647 w 31"/>
              <a:gd name="T5" fmla="*/ 2147483647 h 1"/>
              <a:gd name="T6" fmla="*/ 0 60000 65536"/>
              <a:gd name="T7" fmla="*/ 0 60000 65536"/>
              <a:gd name="T8" fmla="*/ 0 60000 65536"/>
              <a:gd name="T9" fmla="*/ 0 w 31"/>
              <a:gd name="T10" fmla="*/ 0 h 1"/>
              <a:gd name="T11" fmla="*/ 31 w 31"/>
              <a:gd name="T12" fmla="*/ 1 h 1"/>
            </a:gdLst>
            <a:ahLst/>
            <a:cxnLst>
              <a:cxn ang="T6">
                <a:pos x="T0" y="T1"/>
              </a:cxn>
              <a:cxn ang="T7">
                <a:pos x="T2" y="T3"/>
              </a:cxn>
              <a:cxn ang="T8">
                <a:pos x="T4" y="T5"/>
              </a:cxn>
            </a:cxnLst>
            <a:rect l="T9" t="T10" r="T11" b="T12"/>
            <a:pathLst>
              <a:path w="31" h="1">
                <a:moveTo>
                  <a:pt x="0" y="0"/>
                </a:moveTo>
                <a:lnTo>
                  <a:pt x="16" y="0"/>
                </a:lnTo>
                <a:lnTo>
                  <a:pt x="31" y="1"/>
                </a:lnTo>
              </a:path>
            </a:pathLst>
          </a:custGeom>
          <a:noFill/>
          <a:ln w="10160">
            <a:solidFill>
              <a:srgbClr val="000000"/>
            </a:solidFill>
            <a:round/>
            <a:headEnd/>
            <a:tailEnd/>
          </a:ln>
        </p:spPr>
        <p:txBody>
          <a:bodyPr>
            <a:prstTxWarp prst="textNoShape">
              <a:avLst/>
            </a:prstTxWarp>
          </a:bodyPr>
          <a:lstStyle/>
          <a:p>
            <a:pPr eaLnBrk="0" hangingPunct="0"/>
            <a:endParaRPr lang="it-IT">
              <a:latin typeface="Calibri" pitchFamily="-108" charset="0"/>
            </a:endParaRPr>
          </a:p>
        </p:txBody>
      </p:sp>
      <p:sp>
        <p:nvSpPr>
          <p:cNvPr id="302092" name="Rectangle 11"/>
          <p:cNvSpPr>
            <a:spLocks noChangeArrowheads="1"/>
          </p:cNvSpPr>
          <p:nvPr/>
        </p:nvSpPr>
        <p:spPr bwMode="auto">
          <a:xfrm>
            <a:off x="827088" y="4149725"/>
            <a:ext cx="185737" cy="365125"/>
          </a:xfrm>
          <a:prstGeom prst="rect">
            <a:avLst/>
          </a:prstGeom>
          <a:noFill/>
          <a:ln w="9525">
            <a:noFill/>
            <a:miter lim="800000"/>
            <a:headEnd/>
            <a:tailEnd/>
          </a:ln>
        </p:spPr>
        <p:txBody>
          <a:bodyPr wrap="none" lIns="0" tIns="0" rIns="0" bIns="0">
            <a:prstTxWarp prst="textNoShape">
              <a:avLst/>
            </a:prstTxWarp>
            <a:spAutoFit/>
          </a:bodyPr>
          <a:lstStyle/>
          <a:p>
            <a:r>
              <a:rPr lang="en-US" b="1" i="1">
                <a:solidFill>
                  <a:srgbClr val="333399"/>
                </a:solidFill>
                <a:latin typeface="Calibri" pitchFamily="-108" charset="0"/>
                <a:ea typeface="Times New Roman" pitchFamily="-108" charset="0"/>
                <a:cs typeface="Times New Roman" pitchFamily="-108" charset="0"/>
              </a:rPr>
              <a:t>h</a:t>
            </a:r>
            <a:endParaRPr lang="en-US" sz="3200">
              <a:latin typeface="Calibri" pitchFamily="-108" charset="0"/>
              <a:ea typeface="Times New Roman" pitchFamily="-108" charset="0"/>
              <a:cs typeface="Times New Roman" pitchFamily="-108" charset="0"/>
            </a:endParaRPr>
          </a:p>
        </p:txBody>
      </p:sp>
      <p:sp>
        <p:nvSpPr>
          <p:cNvPr id="302093" name="Rectangle 12"/>
          <p:cNvSpPr>
            <a:spLocks noChangeArrowheads="1"/>
          </p:cNvSpPr>
          <p:nvPr/>
        </p:nvSpPr>
        <p:spPr bwMode="auto">
          <a:xfrm>
            <a:off x="2298700" y="3003550"/>
            <a:ext cx="42863" cy="182563"/>
          </a:xfrm>
          <a:prstGeom prst="rect">
            <a:avLst/>
          </a:prstGeom>
          <a:noFill/>
          <a:ln w="9525">
            <a:noFill/>
            <a:miter lim="800000"/>
            <a:headEnd/>
            <a:tailEnd/>
          </a:ln>
        </p:spPr>
        <p:txBody>
          <a:bodyPr wrap="none" lIns="0" tIns="0" rIns="0" bIns="0">
            <a:prstTxWarp prst="textNoShape">
              <a:avLst/>
            </a:prstTxWarp>
            <a:spAutoFit/>
          </a:bodyPr>
          <a:lstStyle/>
          <a:p>
            <a:r>
              <a:rPr lang="en-US" sz="1200" i="1">
                <a:solidFill>
                  <a:srgbClr val="000000"/>
                </a:solidFill>
                <a:latin typeface="Calibri" pitchFamily="-108" charset="0"/>
                <a:ea typeface="Times New Roman" pitchFamily="-108" charset="0"/>
                <a:cs typeface="Times New Roman" pitchFamily="-108" charset="0"/>
              </a:rPr>
              <a:t> </a:t>
            </a:r>
            <a:endParaRPr lang="en-US">
              <a:latin typeface="Calibri" pitchFamily="-108" charset="0"/>
            </a:endParaRPr>
          </a:p>
        </p:txBody>
      </p:sp>
      <p:sp>
        <p:nvSpPr>
          <p:cNvPr id="302094" name="Freeform 13"/>
          <p:cNvSpPr>
            <a:spLocks/>
          </p:cNvSpPr>
          <p:nvPr/>
        </p:nvSpPr>
        <p:spPr bwMode="auto">
          <a:xfrm>
            <a:off x="1227138" y="2640013"/>
            <a:ext cx="363537" cy="306387"/>
          </a:xfrm>
          <a:custGeom>
            <a:avLst/>
            <a:gdLst>
              <a:gd name="T0" fmla="*/ 2147483647 w 365"/>
              <a:gd name="T1" fmla="*/ 0 h 360"/>
              <a:gd name="T2" fmla="*/ 2147483647 w 365"/>
              <a:gd name="T3" fmla="*/ 0 h 360"/>
              <a:gd name="T4" fmla="*/ 2147483647 w 365"/>
              <a:gd name="T5" fmla="*/ 0 h 360"/>
              <a:gd name="T6" fmla="*/ 2147483647 w 365"/>
              <a:gd name="T7" fmla="*/ 0 h 360"/>
              <a:gd name="T8" fmla="*/ 2147483647 w 365"/>
              <a:gd name="T9" fmla="*/ 0 h 360"/>
              <a:gd name="T10" fmla="*/ 0 w 365"/>
              <a:gd name="T11" fmla="*/ 0 h 360"/>
              <a:gd name="T12" fmla="*/ 2147483647 w 365"/>
              <a:gd name="T13" fmla="*/ 0 h 360"/>
              <a:gd name="T14" fmla="*/ 2147483647 w 365"/>
              <a:gd name="T15" fmla="*/ 0 h 360"/>
              <a:gd name="T16" fmla="*/ 2147483647 w 365"/>
              <a:gd name="T17" fmla="*/ 0 h 360"/>
              <a:gd name="T18" fmla="*/ 2147483647 w 365"/>
              <a:gd name="T19" fmla="*/ 0 h 36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5"/>
              <a:gd name="T31" fmla="*/ 0 h 360"/>
              <a:gd name="T32" fmla="*/ 365 w 365"/>
              <a:gd name="T33" fmla="*/ 360 h 36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5" h="360">
                <a:moveTo>
                  <a:pt x="268" y="360"/>
                </a:moveTo>
                <a:lnTo>
                  <a:pt x="162" y="242"/>
                </a:lnTo>
                <a:lnTo>
                  <a:pt x="211" y="238"/>
                </a:lnTo>
                <a:lnTo>
                  <a:pt x="207" y="121"/>
                </a:lnTo>
                <a:lnTo>
                  <a:pt x="4" y="129"/>
                </a:lnTo>
                <a:lnTo>
                  <a:pt x="0" y="8"/>
                </a:lnTo>
                <a:lnTo>
                  <a:pt x="308" y="0"/>
                </a:lnTo>
                <a:lnTo>
                  <a:pt x="317" y="238"/>
                </a:lnTo>
                <a:lnTo>
                  <a:pt x="365" y="234"/>
                </a:lnTo>
                <a:lnTo>
                  <a:pt x="268" y="360"/>
                </a:lnTo>
                <a:close/>
              </a:path>
            </a:pathLst>
          </a:custGeom>
          <a:solidFill>
            <a:srgbClr val="3366FF"/>
          </a:solidFill>
          <a:ln w="10160">
            <a:solidFill>
              <a:srgbClr val="000000"/>
            </a:solidFill>
            <a:round/>
            <a:headEnd/>
            <a:tailEnd/>
          </a:ln>
        </p:spPr>
        <p:txBody>
          <a:bodyPr>
            <a:prstTxWarp prst="textNoShape">
              <a:avLst/>
            </a:prstTxWarp>
          </a:bodyPr>
          <a:lstStyle/>
          <a:p>
            <a:pPr eaLnBrk="0" hangingPunct="0"/>
            <a:endParaRPr lang="it-IT">
              <a:latin typeface="Calibri" pitchFamily="-108" charset="0"/>
            </a:endParaRPr>
          </a:p>
        </p:txBody>
      </p:sp>
      <p:sp>
        <p:nvSpPr>
          <p:cNvPr id="302095" name="Text Box 14"/>
          <p:cNvSpPr txBox="1">
            <a:spLocks noChangeArrowheads="1"/>
          </p:cNvSpPr>
          <p:nvPr/>
        </p:nvSpPr>
        <p:spPr bwMode="auto">
          <a:xfrm>
            <a:off x="1703388" y="2636838"/>
            <a:ext cx="852487" cy="390525"/>
          </a:xfrm>
          <a:prstGeom prst="rect">
            <a:avLst/>
          </a:prstGeom>
          <a:noFill/>
          <a:ln w="9525">
            <a:noFill/>
            <a:miter lim="800000"/>
            <a:headEnd/>
            <a:tailEnd/>
          </a:ln>
        </p:spPr>
        <p:txBody>
          <a:bodyPr>
            <a:prstTxWarp prst="textNoShape">
              <a:avLst/>
            </a:prstTxWarp>
          </a:bodyPr>
          <a:lstStyle/>
          <a:p>
            <a:r>
              <a:rPr lang="en-US" b="1" i="1">
                <a:solidFill>
                  <a:srgbClr val="333399"/>
                </a:solidFill>
                <a:latin typeface="Calibri" pitchFamily="-108" charset="0"/>
                <a:ea typeface="Times New Roman" pitchFamily="-108" charset="0"/>
                <a:cs typeface="Times New Roman" pitchFamily="-108" charset="0"/>
              </a:rPr>
              <a:t>q</a:t>
            </a:r>
            <a:r>
              <a:rPr lang="en-US" b="1" i="1" baseline="-30000">
                <a:solidFill>
                  <a:srgbClr val="333399"/>
                </a:solidFill>
                <a:latin typeface="Calibri" pitchFamily="-108" charset="0"/>
                <a:ea typeface="Times New Roman" pitchFamily="-108" charset="0"/>
                <a:cs typeface="Times New Roman" pitchFamily="-108" charset="0"/>
              </a:rPr>
              <a:t>i</a:t>
            </a:r>
            <a:r>
              <a:rPr lang="en-US" b="1" i="1">
                <a:solidFill>
                  <a:srgbClr val="333399"/>
                </a:solidFill>
                <a:latin typeface="Calibri" pitchFamily="-108" charset="0"/>
                <a:ea typeface="Times New Roman" pitchFamily="-108" charset="0"/>
                <a:cs typeface="Times New Roman" pitchFamily="-108" charset="0"/>
              </a:rPr>
              <a:t>(t)</a:t>
            </a:r>
            <a:endParaRPr lang="en-US" sz="3200">
              <a:latin typeface="Calibri" pitchFamily="-108" charset="0"/>
              <a:ea typeface="Times New Roman" pitchFamily="-108" charset="0"/>
              <a:cs typeface="Times New Roman" pitchFamily="-108" charset="0"/>
            </a:endParaRPr>
          </a:p>
        </p:txBody>
      </p:sp>
      <p:sp>
        <p:nvSpPr>
          <p:cNvPr id="302096" name="Rectangle 15"/>
          <p:cNvSpPr>
            <a:spLocks noChangeArrowheads="1"/>
          </p:cNvSpPr>
          <p:nvPr/>
        </p:nvSpPr>
        <p:spPr bwMode="auto">
          <a:xfrm>
            <a:off x="1416050" y="3829050"/>
            <a:ext cx="2239963" cy="1479550"/>
          </a:xfrm>
          <a:prstGeom prst="rect">
            <a:avLst/>
          </a:prstGeom>
          <a:solidFill>
            <a:srgbClr val="3366FF">
              <a:alpha val="30196"/>
            </a:srgbClr>
          </a:solidFill>
          <a:ln w="9525">
            <a:solidFill>
              <a:srgbClr val="3366FF"/>
            </a:solidFill>
            <a:miter lim="800000"/>
            <a:headEnd/>
            <a:tailEnd/>
          </a:ln>
        </p:spPr>
        <p:txBody>
          <a:bodyPr>
            <a:prstTxWarp prst="textNoShape">
              <a:avLst/>
            </a:prstTxWarp>
          </a:bodyPr>
          <a:lstStyle/>
          <a:p>
            <a:pPr eaLnBrk="0" hangingPunct="0"/>
            <a:endParaRPr lang="it-IT">
              <a:latin typeface="Calibri" pitchFamily="-108" charset="0"/>
            </a:endParaRPr>
          </a:p>
        </p:txBody>
      </p:sp>
      <p:sp>
        <p:nvSpPr>
          <p:cNvPr id="302097" name="Rectangle 16"/>
          <p:cNvSpPr>
            <a:spLocks noChangeArrowheads="1"/>
          </p:cNvSpPr>
          <p:nvPr/>
        </p:nvSpPr>
        <p:spPr bwMode="auto">
          <a:xfrm>
            <a:off x="0" y="1146175"/>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108" charset="0"/>
            </a:endParaRPr>
          </a:p>
        </p:txBody>
      </p:sp>
      <p:sp>
        <p:nvSpPr>
          <p:cNvPr id="302098" name="Rectangle 17"/>
          <p:cNvSpPr>
            <a:spLocks noChangeArrowheads="1"/>
          </p:cNvSpPr>
          <p:nvPr/>
        </p:nvSpPr>
        <p:spPr bwMode="auto">
          <a:xfrm>
            <a:off x="0" y="1146175"/>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108" charset="0"/>
            </a:endParaRPr>
          </a:p>
        </p:txBody>
      </p:sp>
      <p:sp>
        <p:nvSpPr>
          <p:cNvPr id="302099" name="Rectangle 18"/>
          <p:cNvSpPr>
            <a:spLocks noChangeArrowheads="1"/>
          </p:cNvSpPr>
          <p:nvPr/>
        </p:nvSpPr>
        <p:spPr bwMode="auto">
          <a:xfrm>
            <a:off x="0" y="917575"/>
            <a:ext cx="227013" cy="457200"/>
          </a:xfrm>
          <a:prstGeom prst="rect">
            <a:avLst/>
          </a:prstGeom>
          <a:noFill/>
          <a:ln w="9525">
            <a:noFill/>
            <a:miter lim="800000"/>
            <a:headEnd/>
            <a:tailEnd/>
          </a:ln>
        </p:spPr>
        <p:txBody>
          <a:bodyPr wrap="none" anchor="ctr">
            <a:prstTxWarp prst="textNoShape">
              <a:avLst/>
            </a:prstTxWarp>
            <a:spAutoFit/>
          </a:bodyPr>
          <a:lstStyle/>
          <a:p>
            <a:endParaRPr lang="en-US" sz="1200">
              <a:solidFill>
                <a:srgbClr val="000000"/>
              </a:solidFill>
              <a:latin typeface="Calibri" pitchFamily="-108" charset="0"/>
              <a:ea typeface="Times New Roman" pitchFamily="-108" charset="0"/>
              <a:cs typeface="Times New Roman" pitchFamily="-108" charset="0"/>
            </a:endParaRPr>
          </a:p>
          <a:p>
            <a:pPr eaLnBrk="0" hangingPunct="0"/>
            <a:r>
              <a:rPr lang="en-US" sz="1200">
                <a:solidFill>
                  <a:srgbClr val="000000"/>
                </a:solidFill>
                <a:latin typeface="Calibri" pitchFamily="-108" charset="0"/>
                <a:ea typeface="Times New Roman" pitchFamily="-108" charset="0"/>
                <a:cs typeface="Times New Roman" pitchFamily="-108" charset="0"/>
              </a:rPr>
              <a:t> </a:t>
            </a:r>
            <a:endParaRPr lang="en-US">
              <a:latin typeface="Calibri" pitchFamily="-108" charset="0"/>
            </a:endParaRPr>
          </a:p>
        </p:txBody>
      </p:sp>
      <p:graphicFrame>
        <p:nvGraphicFramePr>
          <p:cNvPr id="477203" name="Group 19"/>
          <p:cNvGraphicFramePr>
            <a:graphicFrameLocks noGrp="1"/>
          </p:cNvGraphicFramePr>
          <p:nvPr/>
        </p:nvGraphicFramePr>
        <p:xfrm>
          <a:off x="0" y="1146175"/>
          <a:ext cx="9144000" cy="518159"/>
        </p:xfrm>
        <a:graphic>
          <a:graphicData uri="http://schemas.openxmlformats.org/drawingml/2006/table">
            <a:tbl>
              <a:tblPr/>
              <a:tblGrid>
                <a:gridCol w="914400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sp>
        <p:nvSpPr>
          <p:cNvPr id="302102" name="Rectangle 25"/>
          <p:cNvSpPr>
            <a:spLocks noChangeArrowheads="1"/>
          </p:cNvSpPr>
          <p:nvPr/>
        </p:nvSpPr>
        <p:spPr bwMode="auto">
          <a:xfrm>
            <a:off x="0" y="1663700"/>
            <a:ext cx="9144000" cy="0"/>
          </a:xfrm>
          <a:prstGeom prst="rect">
            <a:avLst/>
          </a:prstGeom>
          <a:noFill/>
          <a:ln w="9525">
            <a:noFill/>
            <a:miter lim="800000"/>
            <a:headEnd/>
            <a:tailEnd/>
          </a:ln>
        </p:spPr>
        <p:txBody>
          <a:bodyPr wrap="none" anchor="ctr">
            <a:prstTxWarp prst="textNoShape">
              <a:avLst/>
            </a:prstTxWarp>
            <a:spAutoFit/>
          </a:bodyPr>
          <a:lstStyle/>
          <a:p>
            <a:pPr eaLnBrk="0" hangingPunct="0"/>
            <a:endParaRPr lang="it-IT">
              <a:latin typeface="Calibri" pitchFamily="-108" charset="0"/>
            </a:endParaRPr>
          </a:p>
        </p:txBody>
      </p:sp>
      <p:graphicFrame>
        <p:nvGraphicFramePr>
          <p:cNvPr id="477210" name="Group 26"/>
          <p:cNvGraphicFramePr>
            <a:graphicFrameLocks noGrp="1"/>
          </p:cNvGraphicFramePr>
          <p:nvPr/>
        </p:nvGraphicFramePr>
        <p:xfrm>
          <a:off x="0" y="1663700"/>
          <a:ext cx="208280" cy="518159"/>
        </p:xfrm>
        <a:graphic>
          <a:graphicData uri="http://schemas.openxmlformats.org/drawingml/2006/table">
            <a:tbl>
              <a:tblPr/>
              <a:tblGrid>
                <a:gridCol w="208280"/>
              </a:tblGrid>
              <a:tr h="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anchor="ctr" horzOverflow="overflow">
                    <a:lnL cap="flat">
                      <a:noFill/>
                    </a:lnL>
                    <a:lnR cap="flat">
                      <a:noFill/>
                    </a:lnR>
                    <a:lnT cap="flat">
                      <a:noFill/>
                    </a:lnT>
                    <a:lnB cap="flat">
                      <a:noFill/>
                    </a:lnB>
                    <a:lnTlToBr>
                      <a:noFill/>
                    </a:lnTlToBr>
                    <a:lnBlToTr>
                      <a:noFill/>
                    </a:lnBlToTr>
                    <a:noFill/>
                  </a:tcPr>
                </a:tc>
              </a:tr>
            </a:tbl>
          </a:graphicData>
        </a:graphic>
      </p:graphicFrame>
      <p:sp>
        <p:nvSpPr>
          <p:cNvPr id="302105" name="Rectangle 40"/>
          <p:cNvSpPr>
            <a:spLocks noChangeArrowheads="1"/>
          </p:cNvSpPr>
          <p:nvPr/>
        </p:nvSpPr>
        <p:spPr bwMode="auto">
          <a:xfrm>
            <a:off x="611188" y="993775"/>
            <a:ext cx="8396287" cy="1476375"/>
          </a:xfrm>
          <a:prstGeom prst="rect">
            <a:avLst/>
          </a:prstGeom>
          <a:noFill/>
          <a:ln w="9525">
            <a:noFill/>
            <a:miter lim="800000"/>
            <a:headEnd/>
            <a:tailEnd/>
          </a:ln>
        </p:spPr>
        <p:txBody>
          <a:bodyPr anchor="ctr">
            <a:prstTxWarp prst="textNoShape">
              <a:avLst/>
            </a:prstTxWarp>
            <a:spAutoFit/>
          </a:bodyPr>
          <a:lstStyle/>
          <a:p>
            <a:pPr>
              <a:tabLst>
                <a:tab pos="679450" algn="l"/>
              </a:tabLst>
            </a:pPr>
            <a:r>
              <a:rPr lang="it-IT">
                <a:latin typeface="Verdana" pitchFamily="-108" charset="0"/>
              </a:rPr>
              <a:t>Il serbatoio in figura è caratterizzato dalla </a:t>
            </a:r>
            <a:r>
              <a:rPr lang="it-IT" b="1">
                <a:solidFill>
                  <a:schemeClr val="accent2"/>
                </a:solidFill>
                <a:latin typeface="Verdana" pitchFamily="-108" charset="0"/>
              </a:rPr>
              <a:t>portata d’ingresso</a:t>
            </a:r>
            <a:r>
              <a:rPr lang="it-IT">
                <a:latin typeface="Verdana" pitchFamily="-108" charset="0"/>
              </a:rPr>
              <a:t> </a:t>
            </a:r>
            <a:r>
              <a:rPr lang="it-IT" i="1">
                <a:latin typeface="Verdana" pitchFamily="-108" charset="0"/>
              </a:rPr>
              <a:t>q</a:t>
            </a:r>
            <a:r>
              <a:rPr lang="it-IT" i="1" baseline="-25000">
                <a:latin typeface="Verdana" pitchFamily="-108" charset="0"/>
              </a:rPr>
              <a:t>i</a:t>
            </a:r>
            <a:r>
              <a:rPr lang="it-IT" i="1">
                <a:latin typeface="Verdana" pitchFamily="-108" charset="0"/>
              </a:rPr>
              <a:t> </a:t>
            </a:r>
            <a:r>
              <a:rPr lang="it-IT">
                <a:latin typeface="Verdana" pitchFamily="-108" charset="0"/>
              </a:rPr>
              <a:t>e dall’</a:t>
            </a:r>
            <a:r>
              <a:rPr lang="it-IT" b="1">
                <a:solidFill>
                  <a:schemeClr val="accent2"/>
                </a:solidFill>
                <a:latin typeface="Verdana" pitchFamily="-108" charset="0"/>
              </a:rPr>
              <a:t>altezza del battente</a:t>
            </a:r>
            <a:r>
              <a:rPr lang="it-IT" b="1">
                <a:latin typeface="Verdana" pitchFamily="-108" charset="0"/>
              </a:rPr>
              <a:t> </a:t>
            </a:r>
            <a:r>
              <a:rPr lang="it-IT">
                <a:latin typeface="Verdana" pitchFamily="-108" charset="0"/>
              </a:rPr>
              <a:t>idrico </a:t>
            </a:r>
            <a:r>
              <a:rPr lang="it-IT" i="1">
                <a:latin typeface="Verdana" pitchFamily="-108" charset="0"/>
              </a:rPr>
              <a:t>h</a:t>
            </a:r>
            <a:r>
              <a:rPr lang="it-IT">
                <a:latin typeface="Verdana" pitchFamily="-108" charset="0"/>
              </a:rPr>
              <a:t> che rappresenta la variabile d’uscita. </a:t>
            </a:r>
          </a:p>
          <a:p>
            <a:pPr>
              <a:tabLst>
                <a:tab pos="679450" algn="l"/>
              </a:tabLst>
            </a:pPr>
            <a:r>
              <a:rPr lang="it-IT" b="1">
                <a:solidFill>
                  <a:schemeClr val="accent2"/>
                </a:solidFill>
                <a:latin typeface="Verdana" pitchFamily="-108" charset="0"/>
              </a:rPr>
              <a:t>Assumendo un serbatoio di sezione costante</a:t>
            </a:r>
            <a:r>
              <a:rPr lang="it-IT">
                <a:latin typeface="Verdana" pitchFamily="-108" charset="0"/>
              </a:rPr>
              <a:t> </a:t>
            </a:r>
            <a:r>
              <a:rPr lang="it-IT" i="1">
                <a:latin typeface="Verdana" pitchFamily="-108" charset="0"/>
              </a:rPr>
              <a:t>A</a:t>
            </a:r>
            <a:r>
              <a:rPr lang="it-IT">
                <a:latin typeface="Verdana" pitchFamily="-108" charset="0"/>
              </a:rPr>
              <a:t>, il volume di liquido risulta: </a:t>
            </a:r>
            <a:r>
              <a:rPr lang="it-IT" i="1">
                <a:latin typeface="Verdana" pitchFamily="-108" charset="0"/>
              </a:rPr>
              <a:t>V </a:t>
            </a:r>
            <a:r>
              <a:rPr lang="it-IT">
                <a:latin typeface="Verdana" pitchFamily="-108" charset="0"/>
              </a:rPr>
              <a:t>= </a:t>
            </a:r>
            <a:r>
              <a:rPr lang="it-IT" i="1">
                <a:latin typeface="Verdana" pitchFamily="-108" charset="0"/>
              </a:rPr>
              <a:t>Ah.</a:t>
            </a:r>
          </a:p>
        </p:txBody>
      </p:sp>
      <p:pic>
        <p:nvPicPr>
          <p:cNvPr id="302106" name="Picture 42"/>
          <p:cNvPicPr>
            <a:picLocks noChangeAspect="1" noChangeArrowheads="1"/>
          </p:cNvPicPr>
          <p:nvPr/>
        </p:nvPicPr>
        <p:blipFill>
          <a:blip r:embed="rId3"/>
          <a:srcRect/>
          <a:stretch>
            <a:fillRect/>
          </a:stretch>
        </p:blipFill>
        <p:spPr bwMode="auto">
          <a:xfrm>
            <a:off x="4500563" y="3475038"/>
            <a:ext cx="3205162" cy="1455737"/>
          </a:xfrm>
          <a:prstGeom prst="rect">
            <a:avLst/>
          </a:prstGeom>
          <a:noFill/>
          <a:ln w="9525">
            <a:noFill/>
            <a:miter lim="800000"/>
            <a:headEnd/>
            <a:tailEnd/>
          </a:ln>
        </p:spPr>
      </p:pic>
      <p:sp>
        <p:nvSpPr>
          <p:cNvPr id="302107" name="Rectangle 44"/>
          <p:cNvSpPr>
            <a:spLocks noChangeArrowheads="1"/>
          </p:cNvSpPr>
          <p:nvPr/>
        </p:nvSpPr>
        <p:spPr bwMode="auto">
          <a:xfrm>
            <a:off x="4391025" y="2424113"/>
            <a:ext cx="3997325" cy="922337"/>
          </a:xfrm>
          <a:prstGeom prst="rect">
            <a:avLst/>
          </a:prstGeom>
          <a:noFill/>
          <a:ln w="9525">
            <a:noFill/>
            <a:miter lim="800000"/>
            <a:headEnd/>
            <a:tailEnd/>
          </a:ln>
        </p:spPr>
        <p:txBody>
          <a:bodyPr anchor="ctr">
            <a:prstTxWarp prst="textNoShape">
              <a:avLst/>
            </a:prstTxWarp>
            <a:spAutoFit/>
          </a:bodyPr>
          <a:lstStyle/>
          <a:p>
            <a:pPr algn="just">
              <a:tabLst>
                <a:tab pos="679450" algn="l"/>
              </a:tabLst>
            </a:pPr>
            <a:r>
              <a:rPr lang="it-IT">
                <a:latin typeface="Verdana" pitchFamily="-108" charset="0"/>
              </a:rPr>
              <a:t>Per la legge di conservazione della massa (legge di continuità) si ha che:</a:t>
            </a:r>
          </a:p>
        </p:txBody>
      </p:sp>
      <p:sp>
        <p:nvSpPr>
          <p:cNvPr id="302108" name="Rectangle 35"/>
          <p:cNvSpPr>
            <a:spLocks noChangeArrowheads="1"/>
          </p:cNvSpPr>
          <p:nvPr/>
        </p:nvSpPr>
        <p:spPr bwMode="auto">
          <a:xfrm>
            <a:off x="611188" y="0"/>
            <a:ext cx="7851775" cy="461963"/>
          </a:xfrm>
          <a:prstGeom prst="rect">
            <a:avLst/>
          </a:prstGeom>
          <a:noFill/>
          <a:ln w="9525">
            <a:noFill/>
            <a:miter lim="800000"/>
            <a:headEnd/>
            <a:tailEnd/>
          </a:ln>
        </p:spPr>
        <p:txBody>
          <a:bodyPr>
            <a:prstTxWarp prst="textNoShape">
              <a:avLst/>
            </a:prstTxWarp>
            <a:spAutoFit/>
          </a:bodyPr>
          <a:lstStyle/>
          <a:p>
            <a:r>
              <a:rPr lang="it-IT">
                <a:latin typeface="Calibri" pitchFamily="-108" charset="0"/>
              </a:rPr>
              <a:t>Esempio: </a:t>
            </a:r>
            <a:r>
              <a:rPr lang="it-IT" b="1">
                <a:latin typeface="Calibri" pitchFamily="-108" charset="0"/>
              </a:rPr>
              <a:t>Modello matematico di un sistema idraulico</a:t>
            </a:r>
          </a:p>
        </p:txBody>
      </p:sp>
      <p:sp>
        <p:nvSpPr>
          <p:cNvPr id="302109" name="Rettangolo 28"/>
          <p:cNvSpPr>
            <a:spLocks noChangeArrowheads="1"/>
          </p:cNvSpPr>
          <p:nvPr/>
        </p:nvSpPr>
        <p:spPr bwMode="auto">
          <a:xfrm>
            <a:off x="2286000" y="3105150"/>
            <a:ext cx="4572000" cy="369888"/>
          </a:xfrm>
          <a:prstGeom prst="rect">
            <a:avLst/>
          </a:prstGeom>
          <a:noFill/>
          <a:ln w="9525">
            <a:noFill/>
            <a:miter lim="800000"/>
            <a:headEnd/>
            <a:tailEnd/>
          </a:ln>
        </p:spPr>
        <p:txBody>
          <a:bodyPr>
            <a:prstTxWarp prst="textNoShape">
              <a:avLst/>
            </a:prstTxWarp>
            <a:spAutoFit/>
          </a:bodyPr>
          <a:lstStyle/>
          <a:p>
            <a:pPr algn="just">
              <a:tabLst>
                <a:tab pos="679450" algn="l"/>
              </a:tabLst>
            </a:pPr>
            <a:endParaRPr lang="it-IT">
              <a:latin typeface="Verdana" pitchFamily="-108" charset="0"/>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Segnaposto numero diapositiva 3"/>
          <p:cNvSpPr>
            <a:spLocks noGrp="1"/>
          </p:cNvSpPr>
          <p:nvPr>
            <p:ph type="sldNum" sz="quarter" idx="12"/>
          </p:nvPr>
        </p:nvSpPr>
        <p:spPr/>
        <p:txBody>
          <a:bodyPr/>
          <a:lstStyle/>
          <a:p>
            <a:pPr>
              <a:defRPr/>
            </a:pPr>
            <a:fld id="{7AEAC5EA-9196-2A4D-8EE8-117496436AF0}" type="slidenum">
              <a:rPr lang="it-IT"/>
              <a:pPr>
                <a:defRPr/>
              </a:pPr>
              <a:t>124</a:t>
            </a:fld>
            <a:endParaRPr lang="it-IT"/>
          </a:p>
        </p:txBody>
      </p:sp>
      <p:sp>
        <p:nvSpPr>
          <p:cNvPr id="304131" name="Rectangle 2"/>
          <p:cNvSpPr>
            <a:spLocks noChangeArrowheads="1"/>
          </p:cNvSpPr>
          <p:nvPr/>
        </p:nvSpPr>
        <p:spPr bwMode="auto">
          <a:xfrm>
            <a:off x="395288" y="2058988"/>
            <a:ext cx="8351837" cy="3889375"/>
          </a:xfrm>
          <a:prstGeom prst="rect">
            <a:avLst/>
          </a:prstGeom>
          <a:solidFill>
            <a:srgbClr val="FFFFCC">
              <a:alpha val="29019"/>
            </a:srgbClr>
          </a:solidFill>
          <a:ln w="9525" cap="rnd">
            <a:solidFill>
              <a:schemeClr val="tx1"/>
            </a:solidFill>
            <a:prstDash val="sysDot"/>
            <a:miter lim="800000"/>
            <a:headEnd/>
            <a:tailEnd/>
          </a:ln>
        </p:spPr>
        <p:txBody>
          <a:bodyPr wrap="none" anchor="ctr">
            <a:prstTxWarp prst="textNoShape">
              <a:avLst/>
            </a:prstTxWarp>
          </a:bodyPr>
          <a:lstStyle/>
          <a:p>
            <a:pPr eaLnBrk="0" hangingPunct="0"/>
            <a:endParaRPr lang="it-IT">
              <a:latin typeface="Calibri" pitchFamily="-108" charset="0"/>
            </a:endParaRPr>
          </a:p>
        </p:txBody>
      </p:sp>
      <p:sp>
        <p:nvSpPr>
          <p:cNvPr id="304132" name="Rectangle 3"/>
          <p:cNvSpPr>
            <a:spLocks noChangeArrowheads="1"/>
          </p:cNvSpPr>
          <p:nvPr/>
        </p:nvSpPr>
        <p:spPr bwMode="auto">
          <a:xfrm>
            <a:off x="3051175" y="1052513"/>
            <a:ext cx="3033713" cy="504825"/>
          </a:xfrm>
          <a:prstGeom prst="rect">
            <a:avLst/>
          </a:prstGeom>
          <a:solidFill>
            <a:srgbClr val="FFCC00">
              <a:alpha val="3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sz="2000" b="1">
                <a:latin typeface="Verdana" pitchFamily="-108" charset="0"/>
              </a:rPr>
              <a:t>Problema reale</a:t>
            </a:r>
          </a:p>
        </p:txBody>
      </p:sp>
      <p:sp>
        <p:nvSpPr>
          <p:cNvPr id="395268" name="AutoShape 4"/>
          <p:cNvSpPr>
            <a:spLocks noChangeArrowheads="1"/>
          </p:cNvSpPr>
          <p:nvPr/>
        </p:nvSpPr>
        <p:spPr bwMode="auto">
          <a:xfrm>
            <a:off x="4005263" y="1627188"/>
            <a:ext cx="1081087" cy="720725"/>
          </a:xfrm>
          <a:prstGeom prst="downArrow">
            <a:avLst>
              <a:gd name="adj1" fmla="val 42435"/>
              <a:gd name="adj2" fmla="val 50222"/>
            </a:avLst>
          </a:prstGeom>
          <a:gradFill rotWithShape="1">
            <a:gsLst>
              <a:gs pos="0">
                <a:srgbClr val="761800"/>
              </a:gs>
              <a:gs pos="100000">
                <a:srgbClr val="FF3300">
                  <a:alpha val="90999"/>
                </a:srgbClr>
              </a:gs>
            </a:gsLst>
            <a:lin ang="5400000" scaled="1"/>
          </a:gradFill>
          <a:ln w="9525" cap="rnd">
            <a:solidFill>
              <a:schemeClr val="tx1"/>
            </a:solidFill>
            <a:prstDash val="sysDot"/>
            <a:miter lim="800000"/>
            <a:headEnd/>
            <a:tailEnd/>
          </a:ln>
          <a:effectLst>
            <a:outerShdw blurRad="63500" dist="38099" dir="2700000" algn="ctr" rotWithShape="0">
              <a:srgbClr val="000000">
                <a:alpha val="74997"/>
              </a:srgbClr>
            </a:outerShdw>
          </a:effectLst>
        </p:spPr>
        <p:txBody>
          <a:bodyPr wrap="none" anchor="ctr">
            <a:prstTxWarp prst="textNoShape">
              <a:avLst/>
            </a:prstTxWarp>
          </a:bodyPr>
          <a:lstStyle/>
          <a:p>
            <a:pPr eaLnBrk="0" fontAlgn="auto" hangingPunct="0">
              <a:spcBef>
                <a:spcPts val="0"/>
              </a:spcBef>
              <a:spcAft>
                <a:spcPts val="0"/>
              </a:spcAft>
              <a:defRPr/>
            </a:pPr>
            <a:endParaRPr lang="it-IT">
              <a:latin typeface="+mn-lt"/>
              <a:ea typeface="+mn-ea"/>
              <a:cs typeface="+mn-cs"/>
            </a:endParaRPr>
          </a:p>
        </p:txBody>
      </p:sp>
      <p:sp>
        <p:nvSpPr>
          <p:cNvPr id="304134" name="Rectangle 5"/>
          <p:cNvSpPr>
            <a:spLocks noChangeArrowheads="1"/>
          </p:cNvSpPr>
          <p:nvPr/>
        </p:nvSpPr>
        <p:spPr bwMode="auto">
          <a:xfrm>
            <a:off x="3492500" y="2417763"/>
            <a:ext cx="2160588"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8" charset="0"/>
              </a:rPr>
              <a:t>Modello </a:t>
            </a:r>
          </a:p>
          <a:p>
            <a:pPr algn="ctr"/>
            <a:r>
              <a:rPr lang="it-IT" b="1">
                <a:latin typeface="Verdana" pitchFamily="-108" charset="0"/>
              </a:rPr>
              <a:t>matematico</a:t>
            </a:r>
          </a:p>
        </p:txBody>
      </p:sp>
      <p:sp>
        <p:nvSpPr>
          <p:cNvPr id="304135" name="Line 6"/>
          <p:cNvSpPr>
            <a:spLocks noChangeShapeType="1"/>
          </p:cNvSpPr>
          <p:nvPr/>
        </p:nvSpPr>
        <p:spPr bwMode="auto">
          <a:xfrm>
            <a:off x="1908175" y="4292600"/>
            <a:ext cx="0" cy="576263"/>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304136" name="Rectangle 7"/>
          <p:cNvSpPr>
            <a:spLocks noChangeArrowheads="1"/>
          </p:cNvSpPr>
          <p:nvPr/>
        </p:nvSpPr>
        <p:spPr bwMode="auto">
          <a:xfrm>
            <a:off x="793750" y="3370263"/>
            <a:ext cx="2222500"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8" charset="0"/>
              </a:rPr>
              <a:t>Analisi </a:t>
            </a:r>
            <a:endParaRPr b="1" noProof="1">
              <a:latin typeface="Verdana" pitchFamily="-108" charset="0"/>
            </a:endParaRPr>
          </a:p>
          <a:p>
            <a:pPr algn="ctr"/>
            <a:r>
              <a:rPr lang="it-IT" b="1">
                <a:latin typeface="Verdana" pitchFamily="-108" charset="0"/>
              </a:rPr>
              <a:t>qualitativa</a:t>
            </a:r>
          </a:p>
        </p:txBody>
      </p:sp>
      <p:sp>
        <p:nvSpPr>
          <p:cNvPr id="304137" name="Line 8"/>
          <p:cNvSpPr>
            <a:spLocks noChangeShapeType="1"/>
          </p:cNvSpPr>
          <p:nvPr/>
        </p:nvSpPr>
        <p:spPr bwMode="auto">
          <a:xfrm>
            <a:off x="2997200" y="5300663"/>
            <a:ext cx="2808288" cy="0"/>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304138" name="Rectangle 9"/>
          <p:cNvSpPr>
            <a:spLocks noChangeArrowheads="1"/>
          </p:cNvSpPr>
          <p:nvPr/>
        </p:nvSpPr>
        <p:spPr bwMode="auto">
          <a:xfrm>
            <a:off x="6156325" y="4868863"/>
            <a:ext cx="2160588"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8" charset="0"/>
              </a:rPr>
              <a:t>Algoritmi</a:t>
            </a:r>
          </a:p>
        </p:txBody>
      </p:sp>
      <p:sp>
        <p:nvSpPr>
          <p:cNvPr id="304139" name="Line 10"/>
          <p:cNvSpPr>
            <a:spLocks noChangeShapeType="1"/>
          </p:cNvSpPr>
          <p:nvPr/>
        </p:nvSpPr>
        <p:spPr bwMode="auto">
          <a:xfrm>
            <a:off x="1917700" y="2781300"/>
            <a:ext cx="0" cy="576263"/>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304140" name="Rectangle 11"/>
          <p:cNvSpPr>
            <a:spLocks noChangeArrowheads="1"/>
          </p:cNvSpPr>
          <p:nvPr/>
        </p:nvSpPr>
        <p:spPr bwMode="auto">
          <a:xfrm>
            <a:off x="774700" y="4941888"/>
            <a:ext cx="2222500" cy="865187"/>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8" charset="0"/>
              </a:rPr>
              <a:t>Modellistica</a:t>
            </a:r>
          </a:p>
          <a:p>
            <a:pPr algn="ctr"/>
            <a:r>
              <a:rPr lang="it-IT" b="1">
                <a:latin typeface="Verdana" pitchFamily="-108" charset="0"/>
              </a:rPr>
              <a:t>numerica</a:t>
            </a:r>
          </a:p>
        </p:txBody>
      </p:sp>
      <p:sp>
        <p:nvSpPr>
          <p:cNvPr id="304141" name="Line 12"/>
          <p:cNvSpPr>
            <a:spLocks noChangeShapeType="1"/>
          </p:cNvSpPr>
          <p:nvPr/>
        </p:nvSpPr>
        <p:spPr bwMode="auto">
          <a:xfrm flipH="1">
            <a:off x="1917700" y="2781300"/>
            <a:ext cx="1501775" cy="0"/>
          </a:xfrm>
          <a:prstGeom prst="line">
            <a:avLst/>
          </a:prstGeom>
          <a:noFill/>
          <a:ln w="38100">
            <a:solidFill>
              <a:schemeClr val="tx1"/>
            </a:solidFill>
            <a:prstDash val="sysDot"/>
            <a:round/>
            <a:headEnd/>
            <a:tailEnd type="none" w="lg" len="lg"/>
          </a:ln>
        </p:spPr>
        <p:txBody>
          <a:bodyPr wrap="none" anchor="ctr">
            <a:prstTxWarp prst="textNoShape">
              <a:avLst/>
            </a:prstTxWarp>
          </a:bodyPr>
          <a:lstStyle/>
          <a:p>
            <a:endParaRPr lang="it-IT"/>
          </a:p>
        </p:txBody>
      </p:sp>
      <p:sp>
        <p:nvSpPr>
          <p:cNvPr id="304142" name="Rectangle 13"/>
          <p:cNvSpPr>
            <a:spLocks noChangeArrowheads="1"/>
          </p:cNvSpPr>
          <p:nvPr/>
        </p:nvSpPr>
        <p:spPr bwMode="auto">
          <a:xfrm>
            <a:off x="6156325" y="3429000"/>
            <a:ext cx="2160588" cy="865188"/>
          </a:xfrm>
          <a:prstGeom prst="rect">
            <a:avLst/>
          </a:prstGeom>
          <a:solidFill>
            <a:srgbClr val="99CCFF">
              <a:alpha val="50980"/>
            </a:srgbClr>
          </a:solidFill>
          <a:ln w="9525" cap="rnd">
            <a:solidFill>
              <a:schemeClr val="tx1"/>
            </a:solidFill>
            <a:prstDash val="sysDot"/>
            <a:miter lim="800000"/>
            <a:headEnd/>
            <a:tailEnd/>
          </a:ln>
        </p:spPr>
        <p:txBody>
          <a:bodyPr wrap="none" anchor="ctr">
            <a:prstTxWarp prst="textNoShape">
              <a:avLst/>
            </a:prstTxWarp>
          </a:bodyPr>
          <a:lstStyle/>
          <a:p>
            <a:pPr algn="ctr"/>
            <a:r>
              <a:rPr lang="it-IT" b="1">
                <a:latin typeface="Verdana" pitchFamily="-108" charset="0"/>
              </a:rPr>
              <a:t>Risoluzione al </a:t>
            </a:r>
          </a:p>
          <a:p>
            <a:pPr algn="ctr"/>
            <a:r>
              <a:rPr lang="it-IT" b="1">
                <a:latin typeface="Verdana" pitchFamily="-108" charset="0"/>
              </a:rPr>
              <a:t>calcolatore</a:t>
            </a:r>
          </a:p>
        </p:txBody>
      </p:sp>
      <p:sp>
        <p:nvSpPr>
          <p:cNvPr id="304143" name="Text Box 14"/>
          <p:cNvSpPr txBox="1">
            <a:spLocks noChangeArrowheads="1"/>
          </p:cNvSpPr>
          <p:nvPr/>
        </p:nvSpPr>
        <p:spPr bwMode="auto">
          <a:xfrm>
            <a:off x="2057400" y="228600"/>
            <a:ext cx="4876800" cy="457200"/>
          </a:xfrm>
          <a:prstGeom prst="rect">
            <a:avLst/>
          </a:prstGeom>
          <a:noFill/>
          <a:ln w="9525" cap="rnd">
            <a:noFill/>
            <a:prstDash val="sysDot"/>
            <a:miter lim="800000"/>
            <a:headEnd/>
            <a:tailEnd/>
          </a:ln>
        </p:spPr>
        <p:txBody>
          <a:bodyPr wrap="none">
            <a:prstTxWarp prst="textNoShape">
              <a:avLst/>
            </a:prstTxWarp>
            <a:spAutoFit/>
          </a:bodyPr>
          <a:lstStyle/>
          <a:p>
            <a:r>
              <a:rPr lang="it-IT" b="1">
                <a:latin typeface="Verdana" pitchFamily="-108" charset="0"/>
              </a:rPr>
              <a:t>La modellistica matematica</a:t>
            </a:r>
          </a:p>
        </p:txBody>
      </p:sp>
      <p:sp>
        <p:nvSpPr>
          <p:cNvPr id="304144" name="Line 15"/>
          <p:cNvSpPr>
            <a:spLocks noChangeShapeType="1"/>
          </p:cNvSpPr>
          <p:nvPr/>
        </p:nvSpPr>
        <p:spPr bwMode="auto">
          <a:xfrm flipV="1">
            <a:off x="7235825" y="4294188"/>
            <a:ext cx="0" cy="574675"/>
          </a:xfrm>
          <a:prstGeom prst="line">
            <a:avLst/>
          </a:prstGeom>
          <a:noFill/>
          <a:ln w="38100">
            <a:solidFill>
              <a:schemeClr val="tx1"/>
            </a:solidFill>
            <a:prstDash val="sysDot"/>
            <a:round/>
            <a:headEnd/>
            <a:tailEnd type="triangle" w="lg" len="lg"/>
          </a:ln>
        </p:spPr>
        <p:txBody>
          <a:bodyPr wrap="none" anchor="ctr">
            <a:prstTxWarp prst="textNoShape">
              <a:avLst/>
            </a:prstTxWarp>
          </a:bodyPr>
          <a:lstStyle/>
          <a:p>
            <a:endParaRPr lang="it-IT"/>
          </a:p>
        </p:txBody>
      </p:sp>
      <p:sp>
        <p:nvSpPr>
          <p:cNvPr id="304145" name="Rectangle 16"/>
          <p:cNvSpPr>
            <a:spLocks noChangeArrowheads="1"/>
          </p:cNvSpPr>
          <p:nvPr/>
        </p:nvSpPr>
        <p:spPr bwMode="auto">
          <a:xfrm>
            <a:off x="6057900" y="55245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spTree>
  </p:cSld>
  <p:clrMapOvr>
    <a:masterClrMapping/>
  </p:clrMapOvr>
  <p:transition>
    <p:dissolve/>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6178" name="Rectangle 1026"/>
          <p:cNvSpPr>
            <a:spLocks noChangeArrowheads="1"/>
          </p:cNvSpPr>
          <p:nvPr/>
        </p:nvSpPr>
        <p:spPr bwMode="auto">
          <a:xfrm>
            <a:off x="3624263" y="152400"/>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Calibri" pitchFamily="-108" charset="0"/>
            </a:endParaRPr>
          </a:p>
        </p:txBody>
      </p:sp>
      <p:sp>
        <p:nvSpPr>
          <p:cNvPr id="306179" name="Rectangle 1027"/>
          <p:cNvSpPr>
            <a:spLocks noChangeArrowheads="1"/>
          </p:cNvSpPr>
          <p:nvPr/>
        </p:nvSpPr>
        <p:spPr bwMode="auto">
          <a:xfrm>
            <a:off x="123825" y="0"/>
            <a:ext cx="8824913" cy="646113"/>
          </a:xfrm>
          <a:prstGeom prst="rect">
            <a:avLst/>
          </a:prstGeom>
          <a:noFill/>
          <a:ln w="9525">
            <a:noFill/>
            <a:miter lim="800000"/>
            <a:headEnd/>
            <a:tailEnd/>
          </a:ln>
        </p:spPr>
        <p:txBody>
          <a:bodyPr>
            <a:prstTxWarp prst="textNoShape">
              <a:avLst/>
            </a:prstTxWarp>
            <a:spAutoFit/>
          </a:bodyPr>
          <a:lstStyle/>
          <a:p>
            <a:pPr eaLnBrk="0" hangingPunct="0"/>
            <a:r>
              <a:rPr lang="it-IT" sz="3600" b="1"/>
              <a:t>     LA MODELLISTICA MATEMATICA</a:t>
            </a:r>
          </a:p>
        </p:txBody>
      </p:sp>
      <p:sp>
        <p:nvSpPr>
          <p:cNvPr id="306180" name="Rectangle 1028"/>
          <p:cNvSpPr>
            <a:spLocks noChangeArrowheads="1"/>
          </p:cNvSpPr>
          <p:nvPr/>
        </p:nvSpPr>
        <p:spPr bwMode="auto">
          <a:xfrm>
            <a:off x="0" y="742950"/>
            <a:ext cx="9144000" cy="4894263"/>
          </a:xfrm>
          <a:prstGeom prst="rect">
            <a:avLst/>
          </a:prstGeom>
          <a:noFill/>
          <a:ln w="9525">
            <a:noFill/>
            <a:miter lim="800000"/>
            <a:headEnd/>
            <a:tailEnd/>
          </a:ln>
        </p:spPr>
        <p:txBody>
          <a:bodyPr>
            <a:prstTxWarp prst="textNoShape">
              <a:avLst/>
            </a:prstTxWarp>
            <a:spAutoFit/>
          </a:bodyPr>
          <a:lstStyle/>
          <a:p>
            <a:pPr algn="just" eaLnBrk="0" hangingPunct="0"/>
            <a:r>
              <a:rPr lang="it-IT" sz="2400"/>
              <a:t>Con il termine modellistica matematica si intende dunque il processo che si sviluppa attraverso l'interpretazione di un determinato problema, la rappresentazione dello stesso problema mediante il linguaggio e le equazioni della matematica, l'analisi di tali equazioni, nonché l'individuazione di metodi di simulazione numerica idonei ad approssimarle, e infine, I'implementazione di tali metodi su calcolatore tramite opportuni algoritmi.</a:t>
            </a:r>
          </a:p>
          <a:p>
            <a:pPr algn="just" eaLnBrk="0" hangingPunct="0"/>
            <a:r>
              <a:rPr lang="it-IT" sz="2400"/>
              <a:t>Qualunque ne sia la motivazione, grazie alla modellistica matematica un problema del mondo reale viene trasferito dall'universo che gli è proprio in un altro habitat in cui può essere analizzato più convenientemente, risolto per via numerica, indi ricondotto al suo ambito originario previa visualizzazione e interpretazione dei risultati ottenuti.  </a:t>
            </a:r>
          </a:p>
        </p:txBody>
      </p:sp>
      <p:sp>
        <p:nvSpPr>
          <p:cNvPr id="306181" name="CasellaDiTesto 5"/>
          <p:cNvSpPr txBox="1">
            <a:spLocks noChangeArrowheads="1"/>
          </p:cNvSpPr>
          <p:nvPr/>
        </p:nvSpPr>
        <p:spPr bwMode="auto">
          <a:xfrm>
            <a:off x="0" y="5637213"/>
            <a:ext cx="9144000" cy="860425"/>
          </a:xfrm>
          <a:prstGeom prst="rect">
            <a:avLst/>
          </a:prstGeom>
          <a:noFill/>
          <a:ln w="9525">
            <a:noFill/>
            <a:miter lim="800000"/>
            <a:headEnd/>
            <a:tailEnd/>
          </a:ln>
        </p:spPr>
        <p:txBody>
          <a:bodyPr>
            <a:prstTxWarp prst="textNoShape">
              <a:avLst/>
            </a:prstTxWarp>
            <a:spAutoFit/>
          </a:bodyPr>
          <a:lstStyle/>
          <a:p>
            <a:r>
              <a:rPr lang="it-IT"/>
              <a:t>Fonte: A. Quarteroni, </a:t>
            </a:r>
            <a:r>
              <a:rPr lang="it-IT" i="1"/>
              <a:t>La modellistica matematica: una sintesi fra teoremi e mondo reale. </a:t>
            </a:r>
            <a:r>
              <a:rPr lang="it-IT" sz="1600"/>
              <a:t>Prolusione tenuta in occasione dell’inaugurazione del 136° anno accademico. Politecnico di Milano, 3 ottobre 1998</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8226" name="Rectangle 1026"/>
          <p:cNvSpPr>
            <a:spLocks noChangeArrowheads="1"/>
          </p:cNvSpPr>
          <p:nvPr/>
        </p:nvSpPr>
        <p:spPr bwMode="auto">
          <a:xfrm>
            <a:off x="0" y="157163"/>
            <a:ext cx="9144000" cy="461962"/>
          </a:xfrm>
          <a:prstGeom prst="rect">
            <a:avLst/>
          </a:prstGeom>
          <a:noFill/>
          <a:ln w="9525">
            <a:noFill/>
            <a:miter lim="800000"/>
            <a:headEnd/>
            <a:tailEnd/>
          </a:ln>
        </p:spPr>
        <p:txBody>
          <a:bodyPr>
            <a:prstTxWarp prst="textNoShape">
              <a:avLst/>
            </a:prstTxWarp>
            <a:spAutoFit/>
          </a:bodyPr>
          <a:lstStyle/>
          <a:p>
            <a:pPr algn="ctr" eaLnBrk="0" hangingPunct="0"/>
            <a:r>
              <a:rPr lang="it-IT" sz="2400" b="1"/>
              <a:t>RAPPORTO TRA IL MODELLO MATEMATICO E LA REALTÀ </a:t>
            </a:r>
          </a:p>
        </p:txBody>
      </p:sp>
      <p:sp>
        <p:nvSpPr>
          <p:cNvPr id="308227" name="Rectangle 1027"/>
          <p:cNvSpPr>
            <a:spLocks noChangeArrowheads="1"/>
          </p:cNvSpPr>
          <p:nvPr/>
        </p:nvSpPr>
        <p:spPr bwMode="auto">
          <a:xfrm>
            <a:off x="0" y="823913"/>
            <a:ext cx="9144000" cy="5264150"/>
          </a:xfrm>
          <a:prstGeom prst="rect">
            <a:avLst/>
          </a:prstGeom>
          <a:noFill/>
          <a:ln w="9525">
            <a:noFill/>
            <a:miter lim="800000"/>
            <a:headEnd/>
            <a:tailEnd/>
          </a:ln>
        </p:spPr>
        <p:txBody>
          <a:bodyPr>
            <a:prstTxWarp prst="textNoShape">
              <a:avLst/>
            </a:prstTxWarp>
            <a:spAutoFit/>
          </a:bodyPr>
          <a:lstStyle/>
          <a:p>
            <a:pPr algn="just" eaLnBrk="0" hangingPunct="0"/>
            <a:r>
              <a:rPr lang="it-IT" sz="2400"/>
              <a:t>Il modello non esprime necessariamente l'intima e reale essenza del problema (la realtà è spesso così complessa da non lasciarsi rappresentare in modo esaustivo con formule matematiche), ma deve fornirne una SINTESI UTILE.</a:t>
            </a:r>
          </a:p>
          <a:p>
            <a:pPr algn="just" eaLnBrk="0" hangingPunct="0"/>
            <a:r>
              <a:rPr lang="it-IT" sz="2400"/>
              <a:t>La matematica aiuta a vedere e a capire la natura intrinseca di un problema, a determinare quali caratteristiche sono rilevanti e quali non lo sono, e, di conseguenza, a sviluppare una rappresentazione che contiene l'essenza del problema stesso.Una caratteristica della sfera d'indagine matematica presente in questo processo è l'ASTRAZIONE, ovvero </a:t>
            </a:r>
            <a:r>
              <a:rPr lang="it-IT" sz="2400" b="1"/>
              <a:t>la capacità di identificare caratteristiche comuni in campi differenti</a:t>
            </a:r>
            <a:r>
              <a:rPr lang="it-IT" sz="2400"/>
              <a:t>, così che idee generali possano essere elaborate a priori e applicate di conseguenza a situazioni fra loro assai diverse.</a:t>
            </a:r>
          </a:p>
        </p:txBody>
      </p:sp>
      <p:sp>
        <p:nvSpPr>
          <p:cNvPr id="308228" name="CasellaDiTesto 3"/>
          <p:cNvSpPr txBox="1">
            <a:spLocks noChangeArrowheads="1"/>
          </p:cNvSpPr>
          <p:nvPr/>
        </p:nvSpPr>
        <p:spPr bwMode="auto">
          <a:xfrm>
            <a:off x="0" y="6088063"/>
            <a:ext cx="9144000" cy="368300"/>
          </a:xfrm>
          <a:prstGeom prst="rect">
            <a:avLst/>
          </a:prstGeom>
          <a:noFill/>
          <a:ln w="9525">
            <a:noFill/>
            <a:miter lim="800000"/>
            <a:headEnd/>
            <a:tailEnd/>
          </a:ln>
        </p:spPr>
        <p:txBody>
          <a:bodyPr>
            <a:prstTxWarp prst="textNoShape">
              <a:avLst/>
            </a:prstTxWarp>
            <a:spAutoFit/>
          </a:bodyPr>
          <a:lstStyle/>
          <a:p>
            <a:r>
              <a:rPr lang="it-IT"/>
              <a:t>Fonte: A. Quarteroni, </a:t>
            </a:r>
            <a:r>
              <a:rPr lang="it-IT" i="1"/>
              <a:t>La modellistica matematica: una sintesi fra teoremi e mondo reale. </a:t>
            </a:r>
            <a:endParaRPr lang="it-IT"/>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0274" name="Rectangle 1026"/>
          <p:cNvSpPr>
            <a:spLocks noChangeArrowheads="1"/>
          </p:cNvSpPr>
          <p:nvPr/>
        </p:nvSpPr>
        <p:spPr bwMode="auto">
          <a:xfrm>
            <a:off x="152400" y="304800"/>
            <a:ext cx="8991600" cy="400050"/>
          </a:xfrm>
          <a:prstGeom prst="rect">
            <a:avLst/>
          </a:prstGeom>
          <a:noFill/>
          <a:ln w="9525">
            <a:noFill/>
            <a:miter lim="800000"/>
            <a:headEnd/>
            <a:tailEnd/>
          </a:ln>
        </p:spPr>
        <p:txBody>
          <a:bodyPr>
            <a:prstTxWarp prst="textNoShape">
              <a:avLst/>
            </a:prstTxWarp>
            <a:spAutoFit/>
          </a:bodyPr>
          <a:lstStyle/>
          <a:p>
            <a:pPr algn="ctr" eaLnBrk="0" hangingPunct="0"/>
            <a:r>
              <a:rPr lang="it-IT" sz="2000" b="1"/>
              <a:t>CARATTERE INTERDISCIPLINARE DELLA MODELLISTICA MATEMATICA</a:t>
            </a:r>
          </a:p>
        </p:txBody>
      </p:sp>
      <p:sp>
        <p:nvSpPr>
          <p:cNvPr id="310275" name="Rectangle 1027"/>
          <p:cNvSpPr>
            <a:spLocks noChangeArrowheads="1"/>
          </p:cNvSpPr>
          <p:nvPr/>
        </p:nvSpPr>
        <p:spPr bwMode="auto">
          <a:xfrm>
            <a:off x="152400" y="989013"/>
            <a:ext cx="8991600" cy="4710112"/>
          </a:xfrm>
          <a:prstGeom prst="rect">
            <a:avLst/>
          </a:prstGeom>
          <a:noFill/>
          <a:ln w="9525">
            <a:noFill/>
            <a:miter lim="800000"/>
            <a:headEnd/>
            <a:tailEnd/>
          </a:ln>
        </p:spPr>
        <p:txBody>
          <a:bodyPr>
            <a:prstTxWarp prst="textNoShape">
              <a:avLst/>
            </a:prstTxWarp>
            <a:spAutoFit/>
          </a:bodyPr>
          <a:lstStyle/>
          <a:p>
            <a:pPr algn="just" eaLnBrk="0" hangingPunct="0"/>
            <a:r>
              <a:rPr lang="it-IT" sz="3000"/>
              <a:t>La presenza di laboratori sperimentali e di gallerie del vento, di specialisti nell’analisi teorica, nell’informatica e nelle scienze fondamentali, quali la fisica e la chimica, e nei settori più spiccatamente tecnologici, e anche nell’architettura, nella grafica avanzata e nel design, è l’elemento distintivo di una CULTURA POLITECNICA e può fungere da elemento catalizzatore e propulsivo di una DISCIPLINA INTERSETTORIALE quale è la modellistica matematica.</a:t>
            </a:r>
            <a:r>
              <a:rPr lang="it-IT"/>
              <a:t> </a:t>
            </a:r>
          </a:p>
        </p:txBody>
      </p:sp>
      <p:sp>
        <p:nvSpPr>
          <p:cNvPr id="310276" name="CasellaDiTesto 3"/>
          <p:cNvSpPr txBox="1">
            <a:spLocks noChangeArrowheads="1"/>
          </p:cNvSpPr>
          <p:nvPr/>
        </p:nvSpPr>
        <p:spPr bwMode="auto">
          <a:xfrm>
            <a:off x="0" y="5730875"/>
            <a:ext cx="9144000" cy="646113"/>
          </a:xfrm>
          <a:prstGeom prst="rect">
            <a:avLst/>
          </a:prstGeom>
          <a:noFill/>
          <a:ln w="9525">
            <a:noFill/>
            <a:miter lim="800000"/>
            <a:headEnd/>
            <a:tailEnd/>
          </a:ln>
        </p:spPr>
        <p:txBody>
          <a:bodyPr>
            <a:prstTxWarp prst="textNoShape">
              <a:avLst/>
            </a:prstTxWarp>
            <a:spAutoFit/>
          </a:bodyPr>
          <a:lstStyle/>
          <a:p>
            <a:r>
              <a:rPr lang="it-IT"/>
              <a:t>Fonte: A. Quarteroni, </a:t>
            </a:r>
            <a:r>
              <a:rPr lang="it-IT" i="1"/>
              <a:t>La modellistica matematica: una sintesi fra teoremi e mondo reale. </a:t>
            </a:r>
            <a:endParaRPr lang="it-IT"/>
          </a:p>
          <a:p>
            <a:endParaRPr lang="it-IT">
              <a:latin typeface="Calibri" pitchFamily="-108" charset="0"/>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2322" name="Rectangle 2"/>
          <p:cNvSpPr>
            <a:spLocks noChangeArrowheads="1"/>
          </p:cNvSpPr>
          <p:nvPr/>
        </p:nvSpPr>
        <p:spPr bwMode="auto">
          <a:xfrm>
            <a:off x="152400" y="0"/>
            <a:ext cx="8991600" cy="762000"/>
          </a:xfrm>
          <a:prstGeom prst="rect">
            <a:avLst/>
          </a:prstGeom>
          <a:noFill/>
          <a:ln w="9525">
            <a:noFill/>
            <a:miter lim="800000"/>
            <a:headEnd/>
            <a:tailEnd/>
          </a:ln>
        </p:spPr>
        <p:txBody>
          <a:bodyPr>
            <a:prstTxWarp prst="textNoShape">
              <a:avLst/>
            </a:prstTxWarp>
            <a:spAutoFit/>
          </a:bodyPr>
          <a:lstStyle/>
          <a:p>
            <a:pPr algn="ctr" eaLnBrk="0" hangingPunct="0"/>
            <a:r>
              <a:rPr lang="it-IT" sz="4400"/>
              <a:t>SIMULAZIONE</a:t>
            </a:r>
          </a:p>
        </p:txBody>
      </p:sp>
      <p:sp>
        <p:nvSpPr>
          <p:cNvPr id="312323" name="Rectangle 3"/>
          <p:cNvSpPr>
            <a:spLocks noChangeArrowheads="1"/>
          </p:cNvSpPr>
          <p:nvPr/>
        </p:nvSpPr>
        <p:spPr bwMode="auto">
          <a:xfrm>
            <a:off x="152400" y="919163"/>
            <a:ext cx="8991600" cy="5262562"/>
          </a:xfrm>
          <a:prstGeom prst="rect">
            <a:avLst/>
          </a:prstGeom>
          <a:noFill/>
          <a:ln w="9525">
            <a:noFill/>
            <a:miter lim="800000"/>
            <a:headEnd/>
            <a:tailEnd/>
          </a:ln>
        </p:spPr>
        <p:txBody>
          <a:bodyPr>
            <a:prstTxWarp prst="textNoShape">
              <a:avLst/>
            </a:prstTxWarp>
            <a:spAutoFit/>
          </a:bodyPr>
          <a:lstStyle/>
          <a:p>
            <a:pPr algn="just" eaLnBrk="0" hangingPunct="0"/>
            <a:r>
              <a:rPr lang="it-IT" sz="2400"/>
              <a:t>Per </a:t>
            </a:r>
            <a:r>
              <a:rPr lang="it-IT" sz="2400" b="1"/>
              <a:t>simulazione</a:t>
            </a:r>
            <a:r>
              <a:rPr lang="it-IT" sz="2400"/>
              <a:t> si intende un modello della realtà che consente di valutare e prevedere lo svolgersi dinamico di una serie di eventi susseguenti all'imposizione di certe condizioni da parte dell'analista o dell'utente. Un simulatore di volo, ad esempio, consente di prevedere il comportamento dell'aeromobile a fronte delle sue caratteristiche e dei comandi del pilota.Le simulazioni sono uno strumento sperimentale molto potente e si avvalgono delle possibilità di calcolo offerte dall'informatica; la simulazione, infatti, non è altro che la trasposizione in termini logico-matematico -procedurali di un "modello concettuale" della realtà; tale modello concettuale può essere definito come l'insieme di processi che hanno luogo nel sistema valutato e il cui insieme permette di comprendere le logiche di funzionamento del sistema stesso.</a:t>
            </a:r>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3346" name="Rectangle 2"/>
          <p:cNvSpPr>
            <a:spLocks noChangeArrowheads="1"/>
          </p:cNvSpPr>
          <p:nvPr/>
        </p:nvSpPr>
        <p:spPr bwMode="auto">
          <a:xfrm>
            <a:off x="762000" y="0"/>
            <a:ext cx="8077200" cy="1096963"/>
          </a:xfrm>
          <a:prstGeom prst="rect">
            <a:avLst/>
          </a:prstGeom>
          <a:noFill/>
          <a:ln w="9525">
            <a:noFill/>
            <a:miter lim="800000"/>
            <a:headEnd/>
            <a:tailEnd/>
          </a:ln>
        </p:spPr>
        <p:txBody>
          <a:bodyPr>
            <a:prstTxWarp prst="textNoShape">
              <a:avLst/>
            </a:prstTxWarp>
            <a:spAutoFit/>
          </a:bodyPr>
          <a:lstStyle/>
          <a:p>
            <a:pPr eaLnBrk="0" hangingPunct="0"/>
            <a:r>
              <a:rPr lang="it-IT" sz="4200">
                <a:latin typeface="Calibri" pitchFamily="-108" charset="0"/>
              </a:rPr>
              <a:t>   SIMULAZIONE: ESEMPIO</a:t>
            </a:r>
            <a:endParaRPr lang="it-IT" sz="5600">
              <a:latin typeface="Calibri" pitchFamily="-108" charset="0"/>
            </a:endParaRPr>
          </a:p>
          <a:p>
            <a:pPr eaLnBrk="0" hangingPunct="0"/>
            <a:endParaRPr lang="it-IT">
              <a:latin typeface="Calibri" pitchFamily="-108" charset="0"/>
            </a:endParaRPr>
          </a:p>
        </p:txBody>
      </p:sp>
      <p:sp>
        <p:nvSpPr>
          <p:cNvPr id="313347" name="Rectangle 3"/>
          <p:cNvSpPr>
            <a:spLocks noChangeArrowheads="1"/>
          </p:cNvSpPr>
          <p:nvPr/>
        </p:nvSpPr>
        <p:spPr bwMode="auto">
          <a:xfrm>
            <a:off x="0" y="4762500"/>
            <a:ext cx="5781675" cy="1247775"/>
          </a:xfrm>
          <a:prstGeom prst="rect">
            <a:avLst/>
          </a:prstGeom>
          <a:noFill/>
          <a:ln w="9525">
            <a:noFill/>
            <a:miter lim="800000"/>
            <a:headEnd/>
            <a:tailEnd/>
          </a:ln>
        </p:spPr>
        <p:txBody>
          <a:bodyPr>
            <a:prstTxWarp prst="textNoShape">
              <a:avLst/>
            </a:prstTxWarp>
            <a:spAutoFit/>
          </a:bodyPr>
          <a:lstStyle/>
          <a:p>
            <a:pPr eaLnBrk="0" hangingPunct="0"/>
            <a:r>
              <a:rPr lang="it-IT" sz="1900">
                <a:latin typeface="Calibri" pitchFamily="-108" charset="0"/>
              </a:rPr>
              <a:t>La simulazione è uno strumento sperimentale molto potente. Essa non </a:t>
            </a:r>
            <a:r>
              <a:rPr lang="it-IT" sz="1900">
                <a:latin typeface="Lucida Grande" pitchFamily="-108" charset="0"/>
              </a:rPr>
              <a:t>è</a:t>
            </a:r>
            <a:r>
              <a:rPr lang="it-IT" sz="1900">
                <a:latin typeface="Calibri" pitchFamily="-108" charset="0"/>
              </a:rPr>
              <a:t> altro che la trasposizione in termini logico-matematico -procedurali di un "modello concettuale" della realt</a:t>
            </a:r>
            <a:r>
              <a:rPr lang="it-IT" sz="1900">
                <a:latin typeface="Lucida Grande" pitchFamily="-108" charset="0"/>
              </a:rPr>
              <a:t>à</a:t>
            </a:r>
            <a:endParaRPr lang="it-IT">
              <a:latin typeface="Lucida Grande" pitchFamily="-108" charset="0"/>
            </a:endParaRPr>
          </a:p>
        </p:txBody>
      </p:sp>
      <p:pic>
        <p:nvPicPr>
          <p:cNvPr id="313348" name="Picture 4" descr="WBox_Schermo"/>
          <p:cNvPicPr>
            <a:picLocks noChangeAspect="1" noChangeArrowheads="1"/>
          </p:cNvPicPr>
          <p:nvPr/>
        </p:nvPicPr>
        <p:blipFill>
          <a:blip r:embed="rId2"/>
          <a:srcRect/>
          <a:stretch>
            <a:fillRect/>
          </a:stretch>
        </p:blipFill>
        <p:spPr bwMode="auto">
          <a:xfrm>
            <a:off x="457200" y="914400"/>
            <a:ext cx="5081588" cy="3810000"/>
          </a:xfrm>
          <a:prstGeom prst="rect">
            <a:avLst/>
          </a:prstGeom>
          <a:noFill/>
          <a:ln w="9525">
            <a:noFill/>
            <a:miter lim="800000"/>
            <a:headEnd/>
            <a:tailEnd/>
          </a:ln>
        </p:spPr>
      </p:pic>
      <p:sp>
        <p:nvSpPr>
          <p:cNvPr id="313349" name="Rectangle 5"/>
          <p:cNvSpPr>
            <a:spLocks noChangeArrowheads="1"/>
          </p:cNvSpPr>
          <p:nvPr/>
        </p:nvSpPr>
        <p:spPr bwMode="auto">
          <a:xfrm>
            <a:off x="5942013" y="1009650"/>
            <a:ext cx="3051175" cy="4652963"/>
          </a:xfrm>
          <a:prstGeom prst="rect">
            <a:avLst/>
          </a:prstGeom>
          <a:noFill/>
          <a:ln w="9525">
            <a:noFill/>
            <a:miter lim="800000"/>
            <a:headEnd/>
            <a:tailEnd/>
          </a:ln>
        </p:spPr>
        <p:txBody>
          <a:bodyPr>
            <a:prstTxWarp prst="textNoShape">
              <a:avLst/>
            </a:prstTxWarp>
            <a:spAutoFit/>
          </a:bodyPr>
          <a:lstStyle/>
          <a:p>
            <a:pPr eaLnBrk="0" hangingPunct="0"/>
            <a:r>
              <a:rPr lang="it-IT" sz="2300">
                <a:solidFill>
                  <a:srgbClr val="333333"/>
                </a:solidFill>
                <a:latin typeface="Calibri" pitchFamily="-108" charset="0"/>
              </a:rPr>
              <a:t>Programma che permette di simulare una popolazione di piante, allo scopo di mostrare come le simulazioni possano essere utili strumenti per la riproduzione e comprensione dei sistemi complessi e possano essere usate come laboratori didattici virtuali.</a:t>
            </a:r>
            <a:endParaRPr lang="it-IT">
              <a:solidFill>
                <a:srgbClr val="333333"/>
              </a:solidFill>
              <a:latin typeface="Calibri" pitchFamily="-108" charset="0"/>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4370" name="Rectangle 2"/>
          <p:cNvSpPr>
            <a:spLocks noChangeArrowheads="1"/>
          </p:cNvSpPr>
          <p:nvPr/>
        </p:nvSpPr>
        <p:spPr bwMode="auto">
          <a:xfrm>
            <a:off x="3224213" y="4087813"/>
            <a:ext cx="2474912" cy="457200"/>
          </a:xfrm>
          <a:prstGeom prst="rect">
            <a:avLst/>
          </a:prstGeom>
          <a:solidFill>
            <a:schemeClr val="bg1"/>
          </a:solidFill>
          <a:ln w="9525">
            <a:noFill/>
            <a:miter lim="800000"/>
            <a:headEnd/>
            <a:tailEnd/>
          </a:ln>
        </p:spPr>
        <p:txBody>
          <a:bodyPr wrap="none" anchor="ctr">
            <a:prstTxWarp prst="textNoShape">
              <a:avLst/>
            </a:prstTxWarp>
          </a:bodyPr>
          <a:lstStyle/>
          <a:p>
            <a:endParaRPr lang="it-IT">
              <a:latin typeface="Calibri" pitchFamily="-108" charset="0"/>
            </a:endParaRPr>
          </a:p>
        </p:txBody>
      </p:sp>
      <p:pic>
        <p:nvPicPr>
          <p:cNvPr id="314371" name="Picture 3"/>
          <p:cNvPicPr>
            <a:picLocks noChangeAspect="1" noChangeArrowheads="1"/>
          </p:cNvPicPr>
          <p:nvPr/>
        </p:nvPicPr>
        <p:blipFill>
          <a:blip r:embed="rId2"/>
          <a:srcRect/>
          <a:stretch>
            <a:fillRect/>
          </a:stretch>
        </p:blipFill>
        <p:spPr bwMode="auto">
          <a:xfrm>
            <a:off x="196850" y="3600450"/>
            <a:ext cx="2219325" cy="1195388"/>
          </a:xfrm>
          <a:prstGeom prst="rect">
            <a:avLst/>
          </a:prstGeom>
          <a:noFill/>
          <a:ln w="9525">
            <a:noFill/>
            <a:miter lim="800000"/>
            <a:headEnd/>
            <a:tailEnd/>
          </a:ln>
        </p:spPr>
      </p:pic>
      <p:sp>
        <p:nvSpPr>
          <p:cNvPr id="314372" name="Rectangle 4"/>
          <p:cNvSpPr>
            <a:spLocks noChangeArrowheads="1"/>
          </p:cNvSpPr>
          <p:nvPr/>
        </p:nvSpPr>
        <p:spPr bwMode="auto">
          <a:xfrm>
            <a:off x="212725" y="4311650"/>
            <a:ext cx="949325" cy="465138"/>
          </a:xfrm>
          <a:prstGeom prst="rect">
            <a:avLst/>
          </a:prstGeom>
          <a:solidFill>
            <a:schemeClr val="bg1"/>
          </a:solidFill>
          <a:ln w="9525">
            <a:noFill/>
            <a:miter lim="800000"/>
            <a:headEnd/>
            <a:tailEnd/>
          </a:ln>
        </p:spPr>
        <p:txBody>
          <a:bodyPr wrap="none" anchor="ctr">
            <a:prstTxWarp prst="textNoShape">
              <a:avLst/>
            </a:prstTxWarp>
          </a:bodyPr>
          <a:lstStyle/>
          <a:p>
            <a:endParaRPr lang="it-IT">
              <a:latin typeface="Calibri" pitchFamily="-108" charset="0"/>
            </a:endParaRPr>
          </a:p>
        </p:txBody>
      </p:sp>
      <p:pic>
        <p:nvPicPr>
          <p:cNvPr id="314373" name="Picture 5"/>
          <p:cNvPicPr>
            <a:picLocks noChangeAspect="1" noChangeArrowheads="1"/>
          </p:cNvPicPr>
          <p:nvPr/>
        </p:nvPicPr>
        <p:blipFill>
          <a:blip r:embed="rId3"/>
          <a:srcRect/>
          <a:stretch>
            <a:fillRect/>
          </a:stretch>
        </p:blipFill>
        <p:spPr bwMode="auto">
          <a:xfrm>
            <a:off x="954088" y="4087813"/>
            <a:ext cx="309562" cy="542925"/>
          </a:xfrm>
          <a:prstGeom prst="rect">
            <a:avLst/>
          </a:prstGeom>
          <a:noFill/>
          <a:ln w="9525">
            <a:noFill/>
            <a:miter lim="800000"/>
            <a:headEnd/>
            <a:tailEnd/>
          </a:ln>
        </p:spPr>
      </p:pic>
      <p:grpSp>
        <p:nvGrpSpPr>
          <p:cNvPr id="314374" name="Group 6"/>
          <p:cNvGrpSpPr>
            <a:grpSpLocks/>
          </p:cNvGrpSpPr>
          <p:nvPr/>
        </p:nvGrpSpPr>
        <p:grpSpPr bwMode="auto">
          <a:xfrm>
            <a:off x="2416175" y="1044575"/>
            <a:ext cx="4238625" cy="2951163"/>
            <a:chOff x="1680" y="1872"/>
            <a:chExt cx="2400" cy="2000"/>
          </a:xfrm>
        </p:grpSpPr>
        <p:pic>
          <p:nvPicPr>
            <p:cNvPr id="314387" name="Picture 7"/>
            <p:cNvPicPr>
              <a:picLocks noChangeAspect="1" noChangeArrowheads="1"/>
            </p:cNvPicPr>
            <p:nvPr/>
          </p:nvPicPr>
          <p:blipFill>
            <a:blip r:embed="rId4"/>
            <a:srcRect/>
            <a:stretch>
              <a:fillRect/>
            </a:stretch>
          </p:blipFill>
          <p:spPr bwMode="auto">
            <a:xfrm>
              <a:off x="2592" y="1872"/>
              <a:ext cx="1488" cy="1983"/>
            </a:xfrm>
            <a:prstGeom prst="rect">
              <a:avLst/>
            </a:prstGeom>
            <a:noFill/>
            <a:ln w="9525">
              <a:noFill/>
              <a:miter lim="800000"/>
              <a:headEnd/>
              <a:tailEnd/>
            </a:ln>
          </p:spPr>
        </p:pic>
        <p:pic>
          <p:nvPicPr>
            <p:cNvPr id="314388" name="Picture 8"/>
            <p:cNvPicPr>
              <a:picLocks noChangeAspect="1" noChangeArrowheads="1"/>
            </p:cNvPicPr>
            <p:nvPr/>
          </p:nvPicPr>
          <p:blipFill>
            <a:blip r:embed="rId5"/>
            <a:srcRect/>
            <a:stretch>
              <a:fillRect/>
            </a:stretch>
          </p:blipFill>
          <p:spPr bwMode="auto">
            <a:xfrm>
              <a:off x="1680" y="1872"/>
              <a:ext cx="1008" cy="2000"/>
            </a:xfrm>
            <a:prstGeom prst="rect">
              <a:avLst/>
            </a:prstGeom>
            <a:noFill/>
            <a:ln w="9525">
              <a:noFill/>
              <a:miter lim="800000"/>
              <a:headEnd/>
              <a:tailEnd/>
            </a:ln>
          </p:spPr>
        </p:pic>
      </p:grpSp>
      <p:sp>
        <p:nvSpPr>
          <p:cNvPr id="314375" name="Text Box 9"/>
          <p:cNvSpPr txBox="1">
            <a:spLocks noChangeArrowheads="1"/>
          </p:cNvSpPr>
          <p:nvPr/>
        </p:nvSpPr>
        <p:spPr bwMode="auto">
          <a:xfrm rot="-1692619">
            <a:off x="6011863" y="3413125"/>
            <a:ext cx="982662" cy="336550"/>
          </a:xfrm>
          <a:prstGeom prst="rect">
            <a:avLst/>
          </a:prstGeom>
          <a:noFill/>
          <a:ln w="9525">
            <a:noFill/>
            <a:miter lim="800000"/>
            <a:headEnd/>
            <a:tailEnd/>
          </a:ln>
        </p:spPr>
        <p:txBody>
          <a:bodyPr>
            <a:prstTxWarp prst="textNoShape">
              <a:avLst/>
            </a:prstTxWarp>
            <a:spAutoFit/>
          </a:bodyPr>
          <a:lstStyle/>
          <a:p>
            <a:pPr eaLnBrk="0" hangingPunct="0"/>
            <a:r>
              <a:rPr lang="it-IT" sz="1600" b="1" i="1">
                <a:latin typeface="Calibri" pitchFamily="-108" charset="0"/>
              </a:rPr>
              <a:t>pratica</a:t>
            </a:r>
          </a:p>
        </p:txBody>
      </p:sp>
      <p:sp>
        <p:nvSpPr>
          <p:cNvPr id="314376" name="Text Box 10"/>
          <p:cNvSpPr txBox="1">
            <a:spLocks noChangeArrowheads="1"/>
          </p:cNvSpPr>
          <p:nvPr/>
        </p:nvSpPr>
        <p:spPr bwMode="auto">
          <a:xfrm>
            <a:off x="3565525" y="4083050"/>
            <a:ext cx="1719263" cy="366713"/>
          </a:xfrm>
          <a:prstGeom prst="rect">
            <a:avLst/>
          </a:prstGeom>
          <a:noFill/>
          <a:ln w="9525">
            <a:noFill/>
            <a:miter lim="800000"/>
            <a:headEnd/>
            <a:tailEnd/>
          </a:ln>
        </p:spPr>
        <p:txBody>
          <a:bodyPr wrap="none">
            <a:prstTxWarp prst="textNoShape">
              <a:avLst/>
            </a:prstTxWarp>
            <a:spAutoFit/>
          </a:bodyPr>
          <a:lstStyle/>
          <a:p>
            <a:pPr eaLnBrk="0" hangingPunct="0"/>
            <a:r>
              <a:rPr lang="it-IT" b="1">
                <a:solidFill>
                  <a:srgbClr val="E30B1D"/>
                </a:solidFill>
                <a:latin typeface="Calibri" pitchFamily="-108" charset="0"/>
              </a:rPr>
              <a:t>simulazione</a:t>
            </a:r>
            <a:endParaRPr lang="it-IT" b="1">
              <a:latin typeface="Calibri" pitchFamily="-108" charset="0"/>
            </a:endParaRPr>
          </a:p>
        </p:txBody>
      </p:sp>
      <p:sp>
        <p:nvSpPr>
          <p:cNvPr id="314377" name="Text Box 11"/>
          <p:cNvSpPr txBox="1">
            <a:spLocks noChangeArrowheads="1"/>
          </p:cNvSpPr>
          <p:nvPr/>
        </p:nvSpPr>
        <p:spPr bwMode="auto">
          <a:xfrm>
            <a:off x="903288" y="30163"/>
            <a:ext cx="6942137" cy="461962"/>
          </a:xfrm>
          <a:prstGeom prst="rect">
            <a:avLst/>
          </a:prstGeom>
          <a:noFill/>
          <a:ln w="9525">
            <a:noFill/>
            <a:miter lim="800000"/>
            <a:headEnd/>
            <a:tailEnd/>
          </a:ln>
        </p:spPr>
        <p:txBody>
          <a:bodyPr wrap="none">
            <a:prstTxWarp prst="textNoShape">
              <a:avLst/>
            </a:prstTxWarp>
            <a:spAutoFit/>
          </a:bodyPr>
          <a:lstStyle/>
          <a:p>
            <a:pPr algn="ctr" eaLnBrk="0" hangingPunct="0"/>
            <a:r>
              <a:rPr lang="it-IT" b="1">
                <a:latin typeface="Calibri" pitchFamily="-108" charset="0"/>
              </a:rPr>
              <a:t>Nasce così una terza gamba della conoscenza</a:t>
            </a:r>
          </a:p>
        </p:txBody>
      </p:sp>
      <p:grpSp>
        <p:nvGrpSpPr>
          <p:cNvPr id="314378" name="Group 12"/>
          <p:cNvGrpSpPr>
            <a:grpSpLocks/>
          </p:cNvGrpSpPr>
          <p:nvPr/>
        </p:nvGrpSpPr>
        <p:grpSpPr bwMode="auto">
          <a:xfrm>
            <a:off x="3565525" y="4630738"/>
            <a:ext cx="1792288" cy="1050925"/>
            <a:chOff x="2256" y="3216"/>
            <a:chExt cx="1200" cy="806"/>
          </a:xfrm>
        </p:grpSpPr>
        <p:grpSp>
          <p:nvGrpSpPr>
            <p:cNvPr id="314383" name="Group 13"/>
            <p:cNvGrpSpPr>
              <a:grpSpLocks/>
            </p:cNvGrpSpPr>
            <p:nvPr/>
          </p:nvGrpSpPr>
          <p:grpSpPr bwMode="auto">
            <a:xfrm>
              <a:off x="2256" y="3216"/>
              <a:ext cx="1200" cy="806"/>
              <a:chOff x="2064" y="3120"/>
              <a:chExt cx="1488" cy="1094"/>
            </a:xfrm>
          </p:grpSpPr>
          <p:pic>
            <p:nvPicPr>
              <p:cNvPr id="314385" name="Picture 14"/>
              <p:cNvPicPr>
                <a:picLocks noChangeAspect="1" noChangeArrowheads="1"/>
              </p:cNvPicPr>
              <p:nvPr/>
            </p:nvPicPr>
            <p:blipFill>
              <a:blip r:embed="rId6"/>
              <a:srcRect l="9253" t="15175" r="14409" b="42754"/>
              <a:stretch>
                <a:fillRect/>
              </a:stretch>
            </p:blipFill>
            <p:spPr bwMode="auto">
              <a:xfrm>
                <a:off x="2064" y="3120"/>
                <a:ext cx="1488" cy="1094"/>
              </a:xfrm>
              <a:prstGeom prst="rect">
                <a:avLst/>
              </a:prstGeom>
              <a:noFill/>
              <a:ln w="9525">
                <a:noFill/>
                <a:miter lim="800000"/>
                <a:headEnd/>
                <a:tailEnd/>
              </a:ln>
            </p:spPr>
          </p:pic>
          <p:sp>
            <p:nvSpPr>
              <p:cNvPr id="314386" name="Freeform 15"/>
              <p:cNvSpPr>
                <a:spLocks/>
              </p:cNvSpPr>
              <p:nvPr/>
            </p:nvSpPr>
            <p:spPr bwMode="auto">
              <a:xfrm>
                <a:off x="2754" y="3128"/>
                <a:ext cx="694" cy="616"/>
              </a:xfrm>
              <a:custGeom>
                <a:avLst/>
                <a:gdLst>
                  <a:gd name="T0" fmla="*/ 62 w 694"/>
                  <a:gd name="T1" fmla="*/ 40 h 616"/>
                  <a:gd name="T2" fmla="*/ 38 w 694"/>
                  <a:gd name="T3" fmla="*/ 112 h 616"/>
                  <a:gd name="T4" fmla="*/ 30 w 694"/>
                  <a:gd name="T5" fmla="*/ 224 h 616"/>
                  <a:gd name="T6" fmla="*/ 30 w 694"/>
                  <a:gd name="T7" fmla="*/ 360 h 616"/>
                  <a:gd name="T8" fmla="*/ 126 w 694"/>
                  <a:gd name="T9" fmla="*/ 544 h 616"/>
                  <a:gd name="T10" fmla="*/ 270 w 694"/>
                  <a:gd name="T11" fmla="*/ 552 h 616"/>
                  <a:gd name="T12" fmla="*/ 422 w 694"/>
                  <a:gd name="T13" fmla="*/ 576 h 616"/>
                  <a:gd name="T14" fmla="*/ 574 w 694"/>
                  <a:gd name="T15" fmla="*/ 616 h 616"/>
                  <a:gd name="T16" fmla="*/ 638 w 694"/>
                  <a:gd name="T17" fmla="*/ 608 h 616"/>
                  <a:gd name="T18" fmla="*/ 662 w 694"/>
                  <a:gd name="T19" fmla="*/ 560 h 616"/>
                  <a:gd name="T20" fmla="*/ 694 w 694"/>
                  <a:gd name="T21" fmla="*/ 392 h 616"/>
                  <a:gd name="T22" fmla="*/ 686 w 694"/>
                  <a:gd name="T23" fmla="*/ 208 h 616"/>
                  <a:gd name="T24" fmla="*/ 662 w 694"/>
                  <a:gd name="T25" fmla="*/ 112 h 616"/>
                  <a:gd name="T26" fmla="*/ 654 w 694"/>
                  <a:gd name="T27" fmla="*/ 88 h 616"/>
                  <a:gd name="T28" fmla="*/ 430 w 694"/>
                  <a:gd name="T29" fmla="*/ 48 h 616"/>
                  <a:gd name="T30" fmla="*/ 222 w 694"/>
                  <a:gd name="T31" fmla="*/ 32 h 616"/>
                  <a:gd name="T32" fmla="*/ 78 w 694"/>
                  <a:gd name="T33" fmla="*/ 0 h 616"/>
                  <a:gd name="T34" fmla="*/ 62 w 694"/>
                  <a:gd name="T35" fmla="*/ 24 h 616"/>
                  <a:gd name="T36" fmla="*/ 62 w 694"/>
                  <a:gd name="T37" fmla="*/ 40 h 6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4"/>
                  <a:gd name="T58" fmla="*/ 0 h 616"/>
                  <a:gd name="T59" fmla="*/ 694 w 694"/>
                  <a:gd name="T60" fmla="*/ 616 h 61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4" h="616">
                    <a:moveTo>
                      <a:pt x="62" y="40"/>
                    </a:moveTo>
                    <a:cubicBezTo>
                      <a:pt x="16" y="55"/>
                      <a:pt x="29" y="68"/>
                      <a:pt x="38" y="112"/>
                    </a:cubicBezTo>
                    <a:cubicBezTo>
                      <a:pt x="25" y="149"/>
                      <a:pt x="17" y="185"/>
                      <a:pt x="30" y="224"/>
                    </a:cubicBezTo>
                    <a:cubicBezTo>
                      <a:pt x="53" y="389"/>
                      <a:pt x="23" y="143"/>
                      <a:pt x="30" y="360"/>
                    </a:cubicBezTo>
                    <a:cubicBezTo>
                      <a:pt x="35" y="526"/>
                      <a:pt x="0" y="532"/>
                      <a:pt x="126" y="544"/>
                    </a:cubicBezTo>
                    <a:cubicBezTo>
                      <a:pt x="173" y="548"/>
                      <a:pt x="222" y="549"/>
                      <a:pt x="270" y="552"/>
                    </a:cubicBezTo>
                    <a:cubicBezTo>
                      <a:pt x="362" y="575"/>
                      <a:pt x="312" y="566"/>
                      <a:pt x="422" y="576"/>
                    </a:cubicBezTo>
                    <a:cubicBezTo>
                      <a:pt x="473" y="588"/>
                      <a:pt x="521" y="604"/>
                      <a:pt x="574" y="616"/>
                    </a:cubicBezTo>
                    <a:cubicBezTo>
                      <a:pt x="595" y="613"/>
                      <a:pt x="618" y="615"/>
                      <a:pt x="638" y="608"/>
                    </a:cubicBezTo>
                    <a:cubicBezTo>
                      <a:pt x="648" y="603"/>
                      <a:pt x="659" y="569"/>
                      <a:pt x="662" y="560"/>
                    </a:cubicBezTo>
                    <a:cubicBezTo>
                      <a:pt x="675" y="505"/>
                      <a:pt x="682" y="447"/>
                      <a:pt x="694" y="392"/>
                    </a:cubicBezTo>
                    <a:cubicBezTo>
                      <a:pt x="691" y="330"/>
                      <a:pt x="692" y="269"/>
                      <a:pt x="686" y="208"/>
                    </a:cubicBezTo>
                    <a:cubicBezTo>
                      <a:pt x="682" y="175"/>
                      <a:pt x="669" y="144"/>
                      <a:pt x="662" y="112"/>
                    </a:cubicBezTo>
                    <a:cubicBezTo>
                      <a:pt x="660" y="103"/>
                      <a:pt x="659" y="93"/>
                      <a:pt x="654" y="88"/>
                    </a:cubicBezTo>
                    <a:cubicBezTo>
                      <a:pt x="614" y="48"/>
                      <a:pt x="472" y="51"/>
                      <a:pt x="430" y="48"/>
                    </a:cubicBezTo>
                    <a:cubicBezTo>
                      <a:pt x="141" y="25"/>
                      <a:pt x="547" y="55"/>
                      <a:pt x="222" y="32"/>
                    </a:cubicBezTo>
                    <a:cubicBezTo>
                      <a:pt x="173" y="22"/>
                      <a:pt x="125" y="11"/>
                      <a:pt x="78" y="0"/>
                    </a:cubicBezTo>
                    <a:cubicBezTo>
                      <a:pt x="72" y="8"/>
                      <a:pt x="69" y="17"/>
                      <a:pt x="62" y="24"/>
                    </a:cubicBezTo>
                    <a:cubicBezTo>
                      <a:pt x="37" y="44"/>
                      <a:pt x="3" y="40"/>
                      <a:pt x="62" y="40"/>
                    </a:cubicBezTo>
                    <a:close/>
                  </a:path>
                </a:pathLst>
              </a:custGeom>
              <a:solidFill>
                <a:schemeClr val="bg1"/>
              </a:solidFill>
              <a:ln w="9525">
                <a:solidFill>
                  <a:schemeClr val="tx1"/>
                </a:solidFill>
                <a:round/>
                <a:headEnd/>
                <a:tailEnd/>
              </a:ln>
            </p:spPr>
            <p:txBody>
              <a:bodyPr wrap="none" anchor="ctr">
                <a:prstTxWarp prst="textNoShape">
                  <a:avLst/>
                </a:prstTxWarp>
              </a:bodyPr>
              <a:lstStyle/>
              <a:p>
                <a:endParaRPr lang="it-IT">
                  <a:latin typeface="Calibri" pitchFamily="-108" charset="0"/>
                </a:endParaRPr>
              </a:p>
            </p:txBody>
          </p:sp>
        </p:grpSp>
        <p:pic>
          <p:nvPicPr>
            <p:cNvPr id="314384" name="Picture 16"/>
            <p:cNvPicPr>
              <a:picLocks noChangeAspect="1" noChangeArrowheads="1"/>
            </p:cNvPicPr>
            <p:nvPr/>
          </p:nvPicPr>
          <p:blipFill>
            <a:blip r:embed="rId7"/>
            <a:srcRect/>
            <a:stretch>
              <a:fillRect/>
            </a:stretch>
          </p:blipFill>
          <p:spPr bwMode="auto">
            <a:xfrm>
              <a:off x="2880" y="3264"/>
              <a:ext cx="384" cy="314"/>
            </a:xfrm>
            <a:prstGeom prst="rect">
              <a:avLst/>
            </a:prstGeom>
            <a:noFill/>
            <a:ln w="9525">
              <a:noFill/>
              <a:miter lim="800000"/>
              <a:headEnd/>
              <a:tailEnd/>
            </a:ln>
          </p:spPr>
        </p:pic>
      </p:grpSp>
      <p:sp>
        <p:nvSpPr>
          <p:cNvPr id="314379" name="Text Box 17"/>
          <p:cNvSpPr txBox="1">
            <a:spLocks noChangeArrowheads="1"/>
          </p:cNvSpPr>
          <p:nvPr/>
        </p:nvSpPr>
        <p:spPr bwMode="auto">
          <a:xfrm>
            <a:off x="196850" y="6403975"/>
            <a:ext cx="184150" cy="457200"/>
          </a:xfrm>
          <a:prstGeom prst="rect">
            <a:avLst/>
          </a:prstGeom>
          <a:noFill/>
          <a:ln w="9525">
            <a:noFill/>
            <a:miter lim="800000"/>
            <a:headEnd/>
            <a:tailEnd/>
          </a:ln>
        </p:spPr>
        <p:txBody>
          <a:bodyPr wrap="none">
            <a:prstTxWarp prst="textNoShape">
              <a:avLst/>
            </a:prstTxWarp>
            <a:spAutoFit/>
          </a:bodyPr>
          <a:lstStyle/>
          <a:p>
            <a:pPr eaLnBrk="0" hangingPunct="0"/>
            <a:endParaRPr lang="it-IT">
              <a:latin typeface="Times" pitchFamily="-108" charset="0"/>
            </a:endParaRPr>
          </a:p>
        </p:txBody>
      </p:sp>
      <p:pic>
        <p:nvPicPr>
          <p:cNvPr id="314380" name="Picture 18"/>
          <p:cNvPicPr>
            <a:picLocks noChangeAspect="1" noChangeArrowheads="1"/>
          </p:cNvPicPr>
          <p:nvPr/>
        </p:nvPicPr>
        <p:blipFill>
          <a:blip r:embed="rId8"/>
          <a:srcRect/>
          <a:stretch>
            <a:fillRect/>
          </a:stretch>
        </p:blipFill>
        <p:spPr bwMode="auto">
          <a:xfrm>
            <a:off x="6994525" y="3448050"/>
            <a:ext cx="1200150" cy="1828800"/>
          </a:xfrm>
          <a:prstGeom prst="rect">
            <a:avLst/>
          </a:prstGeom>
          <a:noFill/>
          <a:ln w="9525">
            <a:noFill/>
            <a:miter lim="800000"/>
            <a:headEnd/>
            <a:tailEnd/>
          </a:ln>
        </p:spPr>
      </p:pic>
      <p:sp>
        <p:nvSpPr>
          <p:cNvPr id="314381" name="Text Box 19"/>
          <p:cNvSpPr txBox="1">
            <a:spLocks noChangeArrowheads="1"/>
          </p:cNvSpPr>
          <p:nvPr/>
        </p:nvSpPr>
        <p:spPr bwMode="auto">
          <a:xfrm rot="1455097">
            <a:off x="2208213" y="3463925"/>
            <a:ext cx="1089025" cy="336550"/>
          </a:xfrm>
          <a:prstGeom prst="rect">
            <a:avLst/>
          </a:prstGeom>
          <a:noFill/>
          <a:ln w="9525">
            <a:noFill/>
            <a:miter lim="800000"/>
            <a:headEnd/>
            <a:tailEnd/>
          </a:ln>
        </p:spPr>
        <p:txBody>
          <a:bodyPr>
            <a:prstTxWarp prst="textNoShape">
              <a:avLst/>
            </a:prstTxWarp>
            <a:spAutoFit/>
          </a:bodyPr>
          <a:lstStyle/>
          <a:p>
            <a:pPr eaLnBrk="0" hangingPunct="0"/>
            <a:r>
              <a:rPr lang="it-IT" sz="1600" b="1" i="1">
                <a:latin typeface="Calibri" pitchFamily="-108" charset="0"/>
              </a:rPr>
              <a:t>teoria</a:t>
            </a:r>
          </a:p>
        </p:txBody>
      </p:sp>
      <p:sp>
        <p:nvSpPr>
          <p:cNvPr id="314382" name="Rectangle 20"/>
          <p:cNvSpPr>
            <a:spLocks noChangeArrowheads="1"/>
          </p:cNvSpPr>
          <p:nvPr/>
        </p:nvSpPr>
        <p:spPr bwMode="auto">
          <a:xfrm>
            <a:off x="954088" y="3692525"/>
            <a:ext cx="1179512" cy="274638"/>
          </a:xfrm>
          <a:prstGeom prst="rect">
            <a:avLst/>
          </a:prstGeom>
          <a:noFill/>
          <a:ln w="9525">
            <a:noFill/>
            <a:miter lim="800000"/>
            <a:headEnd/>
            <a:tailEnd/>
          </a:ln>
        </p:spPr>
        <p:txBody>
          <a:bodyPr wrap="none">
            <a:prstTxWarp prst="textNoShape">
              <a:avLst/>
            </a:prstTxWarp>
            <a:spAutoFit/>
          </a:bodyPr>
          <a:lstStyle/>
          <a:p>
            <a:pPr eaLnBrk="0" hangingPunct="0"/>
            <a:r>
              <a:rPr lang="it-IT" sz="1200" b="1">
                <a:solidFill>
                  <a:srgbClr val="727272"/>
                </a:solidFill>
                <a:latin typeface="Calibri" pitchFamily="-108" charset="0"/>
              </a:rPr>
              <a:t>D = g t </a:t>
            </a:r>
            <a:r>
              <a:rPr lang="it-IT" sz="1200" b="1" baseline="30000">
                <a:solidFill>
                  <a:srgbClr val="727272"/>
                </a:solidFill>
                <a:latin typeface="Calibri" pitchFamily="-108" charset="0"/>
              </a:rPr>
              <a:t>2</a:t>
            </a:r>
            <a:r>
              <a:rPr lang="it-IT" sz="1200" b="1">
                <a:solidFill>
                  <a:srgbClr val="727272"/>
                </a:solidFill>
                <a:latin typeface="Calibri" pitchFamily="-108" charset="0"/>
              </a:rPr>
              <a:t> ⁄ 2</a:t>
            </a:r>
            <a:endParaRPr lang="it-IT" sz="1200" b="1">
              <a:solidFill>
                <a:srgbClr val="000000"/>
              </a:solidFill>
              <a:latin typeface="Calibri" pitchFamily="-10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319</TotalTime>
  <Words>10488</Words>
  <Application>Microsoft Macintosh PowerPoint</Application>
  <PresentationFormat>Presentazione su schermo (4:3)</PresentationFormat>
  <Paragraphs>1105</Paragraphs>
  <Slides>130</Slides>
  <Notes>82</Notes>
  <HiddenSlides>1</HiddenSlides>
  <MMClips>0</MMClips>
  <ScaleCrop>false</ScaleCrop>
  <HeadingPairs>
    <vt:vector size="6" baseType="variant">
      <vt:variant>
        <vt:lpstr>Modello struttura</vt:lpstr>
      </vt:variant>
      <vt:variant>
        <vt:i4>1</vt:i4>
      </vt:variant>
      <vt:variant>
        <vt:lpstr>Collegamenti</vt:lpstr>
      </vt:variant>
      <vt:variant>
        <vt:i4>1</vt:i4>
      </vt:variant>
      <vt:variant>
        <vt:lpstr>Titoli diapositive</vt:lpstr>
      </vt:variant>
      <vt:variant>
        <vt:i4>130</vt:i4>
      </vt:variant>
    </vt:vector>
  </HeadingPairs>
  <TitlesOfParts>
    <vt:vector size="132" baseType="lpstr">
      <vt:lpstr>Tema di Office</vt:lpstr>
      <vt:lpstr>???</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Taggare</vt:lpstr>
      <vt:lpstr>Diapositiva 57</vt:lpstr>
      <vt:lpstr>Diapositiva 58</vt:lpstr>
      <vt:lpstr>Diapositiva 59</vt:lpstr>
      <vt:lpstr>Diapositiva 60</vt:lpstr>
      <vt:lpstr>Diapositiva 61</vt:lpstr>
      <vt:lpstr>Diapositiva 62</vt:lpstr>
      <vt:lpstr>Diapositiva 63</vt:lpstr>
      <vt:lpstr>Diapositiva 64</vt:lpstr>
      <vt:lpstr>Diapositiva 65</vt:lpstr>
      <vt:lpstr>Diapositiva 66</vt:lpstr>
      <vt:lpstr>Diapositiva 67</vt:lpstr>
      <vt:lpstr>Diapositiva 68</vt:lpstr>
      <vt:lpstr>Diapositiva 69</vt:lpstr>
      <vt:lpstr>Diapositiva 70</vt:lpstr>
      <vt:lpstr>Diapositiva 71</vt:lpstr>
      <vt:lpstr>Diapositiva 72</vt:lpstr>
      <vt:lpstr>Diapositiva 73</vt:lpstr>
      <vt:lpstr>Diapositiva 74</vt:lpstr>
      <vt:lpstr>Diapositiva 75</vt:lpstr>
      <vt:lpstr>Diapositiva 76</vt:lpstr>
      <vt:lpstr>Diapositiva 77</vt:lpstr>
      <vt:lpstr>Diapositiva 78</vt:lpstr>
      <vt:lpstr>Diapositiva 79</vt:lpstr>
      <vt:lpstr>Diapositiva 80</vt:lpstr>
      <vt:lpstr>Diapositiva 81</vt:lpstr>
      <vt:lpstr>Diapositiva 82</vt:lpstr>
      <vt:lpstr>Diapositiva 83</vt:lpstr>
      <vt:lpstr>Diapositiva 84</vt:lpstr>
      <vt:lpstr>Diapositiva 85</vt:lpstr>
      <vt:lpstr>Diapositiva 86</vt:lpstr>
      <vt:lpstr>Diapositiva 87</vt:lpstr>
      <vt:lpstr>Diapositiva 88</vt:lpstr>
      <vt:lpstr>Diapositiva 89</vt:lpstr>
      <vt:lpstr>Diapositiva 90</vt:lpstr>
      <vt:lpstr>Diapositiva 91</vt:lpstr>
      <vt:lpstr>Diapositiva 92</vt:lpstr>
      <vt:lpstr>Diapositiva 93</vt:lpstr>
      <vt:lpstr>Diapositiva 94</vt:lpstr>
      <vt:lpstr>Diapositiva 95</vt:lpstr>
      <vt:lpstr>Diapositiva 96</vt:lpstr>
      <vt:lpstr>Diapositiva 97</vt:lpstr>
      <vt:lpstr>Diapositiva 98</vt:lpstr>
      <vt:lpstr>Diapositiva 99</vt:lpstr>
      <vt:lpstr>Diapositiva 100</vt:lpstr>
      <vt:lpstr>Diapositiva 101</vt:lpstr>
      <vt:lpstr>Diapositiva 102</vt:lpstr>
      <vt:lpstr>Diapositiva 103</vt:lpstr>
      <vt:lpstr>Diapositiva 104</vt:lpstr>
      <vt:lpstr>Diapositiva 105</vt:lpstr>
      <vt:lpstr>Diapositiva 106</vt:lpstr>
      <vt:lpstr>Diapositiva 107</vt:lpstr>
      <vt:lpstr>Diapositiva 108</vt:lpstr>
      <vt:lpstr>Diapositiva 109</vt:lpstr>
      <vt:lpstr>Diapositiva 110</vt:lpstr>
      <vt:lpstr>Diapositiva 111</vt:lpstr>
      <vt:lpstr>Diapositiva 112</vt:lpstr>
      <vt:lpstr>Diapositiva 113</vt:lpstr>
      <vt:lpstr>Diapositiva 114</vt:lpstr>
      <vt:lpstr>Diapositiva 115</vt:lpstr>
      <vt:lpstr>Diapositiva 116</vt:lpstr>
      <vt:lpstr>Diapositiva 117</vt:lpstr>
      <vt:lpstr>Diapositiva 118</vt:lpstr>
      <vt:lpstr>Diapositiva 119</vt:lpstr>
      <vt:lpstr>Diapositiva 120</vt:lpstr>
      <vt:lpstr>Diapositiva 121</vt:lpstr>
      <vt:lpstr>Diapositiva 122</vt:lpstr>
      <vt:lpstr>Diapositiva 123</vt:lpstr>
      <vt:lpstr>Diapositiva 124</vt:lpstr>
      <vt:lpstr>Diapositiva 125</vt:lpstr>
      <vt:lpstr>Diapositiva 126</vt:lpstr>
      <vt:lpstr>Diapositiva 127</vt:lpstr>
      <vt:lpstr>Diapositiva 128</vt:lpstr>
      <vt:lpstr>Diapositiva 129</vt:lpstr>
      <vt:lpstr>Diapositiva 130</vt:lpstr>
    </vt:vector>
  </TitlesOfParts>
  <Company>Facoltà di Architettura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Silvano Tagliagambe</dc:creator>
  <cp:lastModifiedBy>Silvano Tagliagambe</cp:lastModifiedBy>
  <cp:revision>32</cp:revision>
  <dcterms:created xsi:type="dcterms:W3CDTF">2014-02-16T10:05:12Z</dcterms:created>
  <dcterms:modified xsi:type="dcterms:W3CDTF">2014-02-16T10:05:31Z</dcterms:modified>
</cp:coreProperties>
</file>